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handoutMasterIdLst>
    <p:handoutMasterId r:id="rId233"/>
  </p:handout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1" r:id="rId54"/>
    <p:sldId id="307" r:id="rId55"/>
    <p:sldId id="308" r:id="rId56"/>
    <p:sldId id="309" r:id="rId57"/>
    <p:sldId id="310"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55" r:id="rId90"/>
    <p:sldId id="344" r:id="rId91"/>
    <p:sldId id="356" r:id="rId92"/>
    <p:sldId id="345" r:id="rId93"/>
    <p:sldId id="357" r:id="rId94"/>
    <p:sldId id="358" r:id="rId95"/>
    <p:sldId id="359" r:id="rId96"/>
    <p:sldId id="360" r:id="rId97"/>
    <p:sldId id="346" r:id="rId98"/>
    <p:sldId id="361" r:id="rId99"/>
    <p:sldId id="350" r:id="rId100"/>
    <p:sldId id="362" r:id="rId101"/>
    <p:sldId id="351" r:id="rId102"/>
    <p:sldId id="352" r:id="rId103"/>
    <p:sldId id="353" r:id="rId104"/>
    <p:sldId id="354" r:id="rId105"/>
    <p:sldId id="347" r:id="rId106"/>
    <p:sldId id="348" r:id="rId107"/>
    <p:sldId id="363" r:id="rId108"/>
    <p:sldId id="349" r:id="rId109"/>
    <p:sldId id="364" r:id="rId110"/>
    <p:sldId id="365" r:id="rId111"/>
    <p:sldId id="366" r:id="rId112"/>
    <p:sldId id="367" r:id="rId113"/>
    <p:sldId id="368" r:id="rId114"/>
    <p:sldId id="369" r:id="rId115"/>
    <p:sldId id="370" r:id="rId116"/>
    <p:sldId id="374" r:id="rId117"/>
    <p:sldId id="379" r:id="rId118"/>
    <p:sldId id="380" r:id="rId119"/>
    <p:sldId id="381" r:id="rId120"/>
    <p:sldId id="382" r:id="rId121"/>
    <p:sldId id="383" r:id="rId122"/>
    <p:sldId id="404" r:id="rId123"/>
    <p:sldId id="384" r:id="rId124"/>
    <p:sldId id="375" r:id="rId125"/>
    <p:sldId id="376" r:id="rId126"/>
    <p:sldId id="377" r:id="rId127"/>
    <p:sldId id="378" r:id="rId128"/>
    <p:sldId id="371" r:id="rId129"/>
    <p:sldId id="372" r:id="rId130"/>
    <p:sldId id="405" r:id="rId131"/>
    <p:sldId id="373" r:id="rId132"/>
    <p:sldId id="385" r:id="rId133"/>
    <p:sldId id="406" r:id="rId134"/>
    <p:sldId id="407" r:id="rId135"/>
    <p:sldId id="386" r:id="rId136"/>
    <p:sldId id="387" r:id="rId137"/>
    <p:sldId id="388" r:id="rId138"/>
    <p:sldId id="389" r:id="rId139"/>
    <p:sldId id="390" r:id="rId140"/>
    <p:sldId id="408" r:id="rId141"/>
    <p:sldId id="391" r:id="rId142"/>
    <p:sldId id="392" r:id="rId143"/>
    <p:sldId id="393" r:id="rId144"/>
    <p:sldId id="394" r:id="rId145"/>
    <p:sldId id="395" r:id="rId146"/>
    <p:sldId id="396" r:id="rId147"/>
    <p:sldId id="487" r:id="rId148"/>
    <p:sldId id="397" r:id="rId149"/>
    <p:sldId id="398" r:id="rId150"/>
    <p:sldId id="399" r:id="rId151"/>
    <p:sldId id="400" r:id="rId152"/>
    <p:sldId id="401" r:id="rId153"/>
    <p:sldId id="402" r:id="rId154"/>
    <p:sldId id="403" r:id="rId155"/>
    <p:sldId id="409" r:id="rId156"/>
    <p:sldId id="410" r:id="rId157"/>
    <p:sldId id="411" r:id="rId158"/>
    <p:sldId id="429" r:id="rId159"/>
    <p:sldId id="412" r:id="rId160"/>
    <p:sldId id="413" r:id="rId161"/>
    <p:sldId id="414" r:id="rId162"/>
    <p:sldId id="415" r:id="rId163"/>
    <p:sldId id="416" r:id="rId164"/>
    <p:sldId id="417" r:id="rId165"/>
    <p:sldId id="418" r:id="rId166"/>
    <p:sldId id="430" r:id="rId167"/>
    <p:sldId id="419" r:id="rId168"/>
    <p:sldId id="420" r:id="rId169"/>
    <p:sldId id="421" r:id="rId170"/>
    <p:sldId id="422" r:id="rId171"/>
    <p:sldId id="423" r:id="rId172"/>
    <p:sldId id="424" r:id="rId173"/>
    <p:sldId id="425" r:id="rId174"/>
    <p:sldId id="426" r:id="rId175"/>
    <p:sldId id="427" r:id="rId176"/>
    <p:sldId id="428" r:id="rId177"/>
    <p:sldId id="431" r:id="rId178"/>
    <p:sldId id="432" r:id="rId179"/>
    <p:sldId id="433" r:id="rId180"/>
    <p:sldId id="434" r:id="rId181"/>
    <p:sldId id="435" r:id="rId182"/>
    <p:sldId id="436" r:id="rId183"/>
    <p:sldId id="437" r:id="rId184"/>
    <p:sldId id="438" r:id="rId185"/>
    <p:sldId id="439" r:id="rId186"/>
    <p:sldId id="440" r:id="rId187"/>
    <p:sldId id="448" r:id="rId188"/>
    <p:sldId id="441" r:id="rId189"/>
    <p:sldId id="442" r:id="rId190"/>
    <p:sldId id="443" r:id="rId191"/>
    <p:sldId id="444" r:id="rId192"/>
    <p:sldId id="445" r:id="rId193"/>
    <p:sldId id="446" r:id="rId194"/>
    <p:sldId id="449" r:id="rId195"/>
    <p:sldId id="447" r:id="rId196"/>
    <p:sldId id="466"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7" r:id="rId214"/>
    <p:sldId id="468" r:id="rId215"/>
    <p:sldId id="469" r:id="rId216"/>
    <p:sldId id="474" r:id="rId217"/>
    <p:sldId id="470" r:id="rId218"/>
    <p:sldId id="475" r:id="rId219"/>
    <p:sldId id="471" r:id="rId220"/>
    <p:sldId id="472" r:id="rId221"/>
    <p:sldId id="473" r:id="rId222"/>
    <p:sldId id="477" r:id="rId223"/>
    <p:sldId id="478" r:id="rId224"/>
    <p:sldId id="481" r:id="rId225"/>
    <p:sldId id="479" r:id="rId226"/>
    <p:sldId id="482" r:id="rId227"/>
    <p:sldId id="480" r:id="rId228"/>
    <p:sldId id="483" r:id="rId229"/>
    <p:sldId id="484" r:id="rId230"/>
    <p:sldId id="485" r:id="rId231"/>
    <p:sldId id="486" r:id="rId2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Bocchino" initials="AB" lastIdx="4" clrIdx="0">
    <p:extLst>
      <p:ext uri="{19B8F6BF-5375-455C-9EA6-DF929625EA0E}">
        <p15:presenceInfo xmlns:p15="http://schemas.microsoft.com/office/powerpoint/2012/main" userId="S-1-5-21-1244020187-519449412-911163043-17869" providerId="AD"/>
      </p:ext>
    </p:extLst>
  </p:cmAuthor>
  <p:cmAuthor id="2" name="Gian Tavares" initials="GT" lastIdx="51" clrIdx="1">
    <p:extLst>
      <p:ext uri="{19B8F6BF-5375-455C-9EA6-DF929625EA0E}">
        <p15:presenceInfo xmlns:p15="http://schemas.microsoft.com/office/powerpoint/2012/main" userId="S-1-5-21-1244020187-519449412-911163043-1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AC4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5332" autoAdjust="0"/>
  </p:normalViewPr>
  <p:slideViewPr>
    <p:cSldViewPr snapToGrid="0">
      <p:cViewPr varScale="1">
        <p:scale>
          <a:sx n="110" d="100"/>
          <a:sy n="110" d="100"/>
        </p:scale>
        <p:origin x="1380" y="96"/>
      </p:cViewPr>
      <p:guideLst/>
    </p:cSldViewPr>
  </p:slideViewPr>
  <p:outlineViewPr>
    <p:cViewPr>
      <p:scale>
        <a:sx n="33" d="100"/>
        <a:sy n="33" d="100"/>
      </p:scale>
      <p:origin x="0" y="-26597"/>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tableStyles" Target="tableStyles.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viewProps" Target="viewProps.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handoutMaster" Target="handoutMasters/handout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presProps" Target="pres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9/27/2019</a:t>
            </a:fld>
            <a:endParaRPr lang="en-US"/>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7"/>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3654052"/>
            <a:ext cx="8229600" cy="1867589"/>
          </a:xfrm>
          <a:prstGeom prst="rect">
            <a:avLst/>
          </a:prstGeom>
        </p:spPr>
      </p:pic>
      <p:pic>
        <p:nvPicPr>
          <p:cNvPr id="16" name="Picture 15" descr="Imagen con el logotipo de FEMA">
            <a:extLst>
              <a:ext uri="{FF2B5EF4-FFF2-40B4-BE49-F238E27FC236}">
                <a16:creationId xmlns:a16="http://schemas.microsoft.com/office/drawing/2014/main" id="{A0A1B6DC-BDE1-4350-A720-0DFEEA7216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pic>
        <p:nvPicPr>
          <p:cNvPr id="8" name="Picture 7" descr="Imagen que muestra el logotipo del Equipo Comunitario de Respuesta a Emergencias del CERT">
            <a:extLst>
              <a:ext uri="{FF2B5EF4-FFF2-40B4-BE49-F238E27FC236}">
                <a16:creationId xmlns:a16="http://schemas.microsoft.com/office/drawing/2014/main" id="{34AFC965-3E1A-4301-B9EF-34541341D096}"/>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Rectangle 10">
            <a:extLst>
              <a:ext uri="{FF2B5EF4-FFF2-40B4-BE49-F238E27FC236}">
                <a16:creationId xmlns:a16="http://schemas.microsoft.com/office/drawing/2014/main" id="{ED76DFEE-C9EA-4E58-8903-2B4C9C4B839C}"/>
              </a:ext>
            </a:extLst>
          </p:cNvPr>
          <p:cNvSpPr/>
          <p:nvPr userDrawn="1"/>
        </p:nvSpPr>
        <p:spPr>
          <a:xfrm>
            <a:off x="0" y="-2388"/>
            <a:ext cx="9144000" cy="551497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25499DE2-278E-4B0A-B56D-00B5141DA6D0}"/>
              </a:ext>
              <a:ext uri="{C183D7F6-B498-43B3-948B-1728B52AA6E4}">
                <adec:decorative xmlns:adec="http://schemas.microsoft.com/office/drawing/2017/decorative" val="1"/>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9346" b="90187" l="3818" r="95758">
                        <a14:foregroundMark x1="18028" y1="69159" x2="16967" y2="91121"/>
                        <a14:foregroundMark x1="3818" y1="66355" x2="3818" y2="66355"/>
                        <a14:foregroundMark x1="95758" y1="59813" x2="95758" y2="59813"/>
                        <a14:backgroundMark x1="14316" y1="14953" x2="20148" y2="21495"/>
                        <a14:backgroundMark x1="15376" y1="83178" x2="15376" y2="83178"/>
                        <a14:backgroundMark x1="34995" y1="83178" x2="34995" y2="83178"/>
                        <a14:backgroundMark x1="48674" y1="93458" x2="48674" y2="93458"/>
                        <a14:backgroundMark x1="76352" y1="58411" x2="76352" y2="58411"/>
                        <a14:backgroundMark x1="76458" y1="65421" x2="76458" y2="65421"/>
                        <a14:backgroundMark x1="77519" y1="65421" x2="77519" y2="65421"/>
                        <a14:backgroundMark x1="78579" y1="64953" x2="78579" y2="64953"/>
                        <a14:backgroundMark x1="77519" y1="72430" x2="77519" y2="72430"/>
                        <a14:backgroundMark x1="76246" y1="72430" x2="76246" y2="72430"/>
                        <a14:backgroundMark x1="76352" y1="78972" x2="76352" y2="78972"/>
                        <a14:backgroundMark x1="77625" y1="78972" x2="77625" y2="78972"/>
                        <a14:backgroundMark x1="78685" y1="78972" x2="78685" y2="78972"/>
                        <a14:backgroundMark x1="78685" y1="85047" x2="78685" y2="85047"/>
                        <a14:backgroundMark x1="77519" y1="85047" x2="77519" y2="85047"/>
                        <a14:backgroundMark x1="76246" y1="85047" x2="76246" y2="85047"/>
                        <a14:backgroundMark x1="76140" y1="91589" x2="76140" y2="91589"/>
                        <a14:backgroundMark x1="76352" y1="97664" x2="76352" y2="97664"/>
                        <a14:backgroundMark x1="77519" y1="97664" x2="77519" y2="97664"/>
                        <a14:backgroundMark x1="77413" y1="91589" x2="77413" y2="91589"/>
                        <a14:backgroundMark x1="78685" y1="92523" x2="78685" y2="92523"/>
                        <a14:backgroundMark x1="78791" y1="98131" x2="78791" y2="98131"/>
                        <a14:backgroundMark x1="85472" y1="92991" x2="85472" y2="92991"/>
                        <a14:backgroundMark x1="87699" y1="91121" x2="87699" y2="91121"/>
                        <a14:backgroundMark x1="89608" y1="91589" x2="89608" y2="91589"/>
                        <a14:backgroundMark x1="92577" y1="97196" x2="92577" y2="97196"/>
                        <a14:backgroundMark x1="89502" y1="99065" x2="89502" y2="99065"/>
                        <a14:backgroundMark x1="87699" y1="99065" x2="87699" y2="99065"/>
                        <a14:backgroundMark x1="85578" y1="99065" x2="85578" y2="99065"/>
                        <a14:backgroundMark x1="85472" y1="83645" x2="85472" y2="83645"/>
                        <a14:backgroundMark x1="87593" y1="83178" x2="87593" y2="83178"/>
                        <a14:backgroundMark x1="89502" y1="83178" x2="89502" y2="83178"/>
                        <a14:backgroundMark x1="89608" y1="74299" x2="89608" y2="74299"/>
                        <a14:backgroundMark x1="89290" y1="64019" x2="89290" y2="64019"/>
                        <a14:backgroundMark x1="89502" y1="55140" x2="89502" y2="55140"/>
                        <a14:backgroundMark x1="89714" y1="45327" x2="89714" y2="45327"/>
                        <a14:backgroundMark x1="89608" y1="35981" x2="89608" y2="35981"/>
                        <a14:backgroundMark x1="89502" y1="26636" x2="89502" y2="26636"/>
                        <a14:backgroundMark x1="89502" y1="16355" x2="89502" y2="16355"/>
                        <a14:backgroundMark x1="87699" y1="15888" x2="87699" y2="15888"/>
                        <a14:backgroundMark x1="85260" y1="16822" x2="85260" y2="16822"/>
                        <a14:backgroundMark x1="85472" y1="26636" x2="85472" y2="26636"/>
                        <a14:backgroundMark x1="85472" y1="35981" x2="85472" y2="35981"/>
                        <a14:backgroundMark x1="85472" y1="44860" x2="85472" y2="44860"/>
                        <a14:backgroundMark x1="85578" y1="55140" x2="85578" y2="55140"/>
                        <a14:backgroundMark x1="85366" y1="63551" x2="85366" y2="63551"/>
                        <a14:backgroundMark x1="85472" y1="74299" x2="85472" y2="74299"/>
                        <a14:backgroundMark x1="87381" y1="73832" x2="87381" y2="73832"/>
                        <a14:backgroundMark x1="87381" y1="73832" x2="87381" y2="73832"/>
                        <a14:backgroundMark x1="87593" y1="63551" x2="87593" y2="63551"/>
                        <a14:backgroundMark x1="87699" y1="55140" x2="87699" y2="55140"/>
                        <a14:backgroundMark x1="87487" y1="45327" x2="87487" y2="45327"/>
                        <a14:backgroundMark x1="87381" y1="37383" x2="87381" y2="37383"/>
                        <a14:backgroundMark x1="87275" y1="25234" x2="87275" y2="25234"/>
                        <a14:backgroundMark x1="87381" y1="25701" x2="87381" y2="25701"/>
                      </a14:backgroundRemoval>
                    </a14:imgEffect>
                  </a14:imgLayer>
                </a14:imgProps>
              </a:ext>
              <a:ext uri="{28A0092B-C50C-407E-A947-70E740481C1C}">
                <a14:useLocalDpi xmlns:a14="http://schemas.microsoft.com/office/drawing/2010/main" val="0"/>
              </a:ext>
            </a:extLst>
          </a:blip>
          <a:stretch>
            <a:fillRect/>
          </a:stretch>
        </p:blipFill>
        <p:spPr>
          <a:xfrm>
            <a:off x="1024342" y="3662416"/>
            <a:ext cx="8229600" cy="1867589"/>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57AC40"/>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3664755"/>
            <a:ext cx="8229600" cy="1867589"/>
          </a:xfrm>
          <a:prstGeom prst="rect">
            <a:avLst/>
          </a:prstGeom>
        </p:spPr>
      </p:pic>
      <p:pic>
        <p:nvPicPr>
          <p:cNvPr id="16" name="Picture 15" descr="Imagen con el logotipo de FEMA">
            <a:extLst>
              <a:ext uri="{FF2B5EF4-FFF2-40B4-BE49-F238E27FC236}">
                <a16:creationId xmlns:a16="http://schemas.microsoft.com/office/drawing/2014/main" id="{A0A1B6DC-BDE1-4350-A720-0DFEEA7216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pic>
        <p:nvPicPr>
          <p:cNvPr id="8" name="Picture 7" descr="Imagen que muestra el logotipo del Equipo Comunitario de Respuesta a Emergencias del CERT">
            <a:extLst>
              <a:ext uri="{FF2B5EF4-FFF2-40B4-BE49-F238E27FC236}">
                <a16:creationId xmlns:a16="http://schemas.microsoft.com/office/drawing/2014/main" id="{09B24244-9DB7-4E6D-9613-E486083973C7}"/>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9" name="Rectangle 8">
            <a:extLst>
              <a:ext uri="{FF2B5EF4-FFF2-40B4-BE49-F238E27FC236}">
                <a16:creationId xmlns:a16="http://schemas.microsoft.com/office/drawing/2014/main" id="{D146C8C7-AB7A-48EC-88B0-31A83DF724EE}"/>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03350F3F-CF9F-4594-B231-C3DF61F196D9}"/>
              </a:ext>
              <a:ext uri="{C183D7F6-B498-43B3-948B-1728B52AA6E4}">
                <adec:decorative xmlns:adec="http://schemas.microsoft.com/office/drawing/2017/decorative" val="1"/>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9346" b="90187" l="3818" r="95758">
                        <a14:foregroundMark x1="18028" y1="69159" x2="16967" y2="91121"/>
                        <a14:foregroundMark x1="3818" y1="66355" x2="3818" y2="66355"/>
                        <a14:foregroundMark x1="95758" y1="59813" x2="95758" y2="59813"/>
                        <a14:backgroundMark x1="14316" y1="14953" x2="20148" y2="21495"/>
                        <a14:backgroundMark x1="15376" y1="83178" x2="15376" y2="83178"/>
                        <a14:backgroundMark x1="34995" y1="83178" x2="34995" y2="83178"/>
                        <a14:backgroundMark x1="48674" y1="93458" x2="48674" y2="93458"/>
                        <a14:backgroundMark x1="76352" y1="58411" x2="76352" y2="58411"/>
                        <a14:backgroundMark x1="76458" y1="65421" x2="76458" y2="65421"/>
                        <a14:backgroundMark x1="77519" y1="65421" x2="77519" y2="65421"/>
                        <a14:backgroundMark x1="78579" y1="64953" x2="78579" y2="64953"/>
                        <a14:backgroundMark x1="77519" y1="72430" x2="77519" y2="72430"/>
                        <a14:backgroundMark x1="76246" y1="72430" x2="76246" y2="72430"/>
                        <a14:backgroundMark x1="76352" y1="78972" x2="76352" y2="78972"/>
                        <a14:backgroundMark x1="77625" y1="78972" x2="77625" y2="78972"/>
                        <a14:backgroundMark x1="78685" y1="78972" x2="78685" y2="78972"/>
                        <a14:backgroundMark x1="78685" y1="85047" x2="78685" y2="85047"/>
                        <a14:backgroundMark x1="77519" y1="85047" x2="77519" y2="85047"/>
                        <a14:backgroundMark x1="76246" y1="85047" x2="76246" y2="85047"/>
                        <a14:backgroundMark x1="76140" y1="91589" x2="76140" y2="91589"/>
                        <a14:backgroundMark x1="76352" y1="97664" x2="76352" y2="97664"/>
                        <a14:backgroundMark x1="77519" y1="97664" x2="77519" y2="97664"/>
                        <a14:backgroundMark x1="77413" y1="91589" x2="77413" y2="91589"/>
                        <a14:backgroundMark x1="78685" y1="92523" x2="78685" y2="92523"/>
                        <a14:backgroundMark x1="78791" y1="98131" x2="78791" y2="98131"/>
                        <a14:backgroundMark x1="85472" y1="92991" x2="85472" y2="92991"/>
                        <a14:backgroundMark x1="87699" y1="91121" x2="87699" y2="91121"/>
                        <a14:backgroundMark x1="89608" y1="91589" x2="89608" y2="91589"/>
                        <a14:backgroundMark x1="92577" y1="97196" x2="92577" y2="97196"/>
                        <a14:backgroundMark x1="89502" y1="99065" x2="89502" y2="99065"/>
                        <a14:backgroundMark x1="87699" y1="99065" x2="87699" y2="99065"/>
                        <a14:backgroundMark x1="85578" y1="99065" x2="85578" y2="99065"/>
                        <a14:backgroundMark x1="85472" y1="83645" x2="85472" y2="83645"/>
                        <a14:backgroundMark x1="87593" y1="83178" x2="87593" y2="83178"/>
                        <a14:backgroundMark x1="89502" y1="83178" x2="89502" y2="83178"/>
                        <a14:backgroundMark x1="89608" y1="74299" x2="89608" y2="74299"/>
                        <a14:backgroundMark x1="89290" y1="64019" x2="89290" y2="64019"/>
                        <a14:backgroundMark x1="89502" y1="55140" x2="89502" y2="55140"/>
                        <a14:backgroundMark x1="89714" y1="45327" x2="89714" y2="45327"/>
                        <a14:backgroundMark x1="89608" y1="35981" x2="89608" y2="35981"/>
                        <a14:backgroundMark x1="89502" y1="26636" x2="89502" y2="26636"/>
                        <a14:backgroundMark x1="89502" y1="16355" x2="89502" y2="16355"/>
                        <a14:backgroundMark x1="87699" y1="15888" x2="87699" y2="15888"/>
                        <a14:backgroundMark x1="85260" y1="16822" x2="85260" y2="16822"/>
                        <a14:backgroundMark x1="85472" y1="26636" x2="85472" y2="26636"/>
                        <a14:backgroundMark x1="85472" y1="35981" x2="85472" y2="35981"/>
                        <a14:backgroundMark x1="85472" y1="44860" x2="85472" y2="44860"/>
                        <a14:backgroundMark x1="85578" y1="55140" x2="85578" y2="55140"/>
                        <a14:backgroundMark x1="85366" y1="63551" x2="85366" y2="63551"/>
                        <a14:backgroundMark x1="85472" y1="74299" x2="85472" y2="74299"/>
                        <a14:backgroundMark x1="87381" y1="73832" x2="87381" y2="73832"/>
                        <a14:backgroundMark x1="87381" y1="73832" x2="87381" y2="73832"/>
                        <a14:backgroundMark x1="87593" y1="63551" x2="87593" y2="63551"/>
                        <a14:backgroundMark x1="87699" y1="55140" x2="87699" y2="55140"/>
                        <a14:backgroundMark x1="87487" y1="45327" x2="87487" y2="45327"/>
                        <a14:backgroundMark x1="87381" y1="37383" x2="87381" y2="37383"/>
                        <a14:backgroundMark x1="87275" y1="25234" x2="87275" y2="25234"/>
                        <a14:backgroundMark x1="87381" y1="25701" x2="87381" y2="25701"/>
                      </a14:backgroundRemoval>
                    </a14:imgEffect>
                  </a14:imgLayer>
                </a14:imgProps>
              </a:ext>
              <a:ext uri="{28A0092B-C50C-407E-A947-70E740481C1C}">
                <a14:useLocalDpi xmlns:a14="http://schemas.microsoft.com/office/drawing/2010/main" val="0"/>
              </a:ext>
            </a:extLst>
          </a:blip>
          <a:stretch>
            <a:fillRect/>
          </a:stretch>
        </p:blipFill>
        <p:spPr>
          <a:xfrm>
            <a:off x="1024342" y="3662416"/>
            <a:ext cx="8229600" cy="1867589"/>
          </a:xfrm>
          <a:prstGeom prst="rect">
            <a:avLst/>
          </a:prstGeom>
        </p:spPr>
      </p:pic>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10727" y="2351844"/>
            <a:ext cx="9144000" cy="725488"/>
          </a:xfrm>
        </p:spPr>
        <p:txBody>
          <a:bodyPr anchor="ctr">
            <a:normAutofit/>
          </a:bodyPr>
          <a:lstStyle>
            <a:lvl1pPr marL="0" indent="0" algn="ctr">
              <a:buNone/>
              <a:defRPr sz="3400" b="1">
                <a:solidFill>
                  <a:schemeClr val="bg2">
                    <a:lumMod val="25000"/>
                  </a:schemeClr>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buNone/>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13" name="Picture 12" descr="Imagen que muestra el logotipo del Equipo Comunitario de Respuesta a Emergencias del CERT">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Rectangle 10">
            <a:extLst>
              <a:ext uri="{FF2B5EF4-FFF2-40B4-BE49-F238E27FC236}">
                <a16:creationId xmlns:a16="http://schemas.microsoft.com/office/drawing/2014/main" id="{D117389A-CE11-46F4-B232-E6D83443F6EA}"/>
              </a:ext>
            </a:extLst>
          </p:cNvPr>
          <p:cNvSpPr/>
          <p:nvPr userDrawn="1"/>
        </p:nvSpPr>
        <p:spPr>
          <a:xfrm>
            <a:off x="0" y="4"/>
            <a:ext cx="9144000" cy="1521225"/>
          </a:xfrm>
          <a:prstGeom prst="rect">
            <a:avLst/>
          </a:prstGeom>
          <a:solidFill>
            <a:srgbClr val="57AC40"/>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14328E08-AE6F-420E-B8FD-E27E9CC0071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1993" y="880764"/>
            <a:ext cx="3022007" cy="649519"/>
          </a:xfrm>
          <a:prstGeom prst="rect">
            <a:avLst/>
          </a:prstGeom>
        </p:spPr>
      </p:pic>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171450" indent="-171450">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171450" indent="-171450" algn="r">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4" name="Content Placeholder 3">
            <a:extLst>
              <a:ext uri="{FF2B5EF4-FFF2-40B4-BE49-F238E27FC236}">
                <a16:creationId xmlns:a16="http://schemas.microsoft.com/office/drawing/2014/main" id="{B960D018-88E0-45CD-9E3B-A0A7382CB6A7}"/>
              </a:ext>
            </a:extLst>
          </p:cNvPr>
          <p:cNvSpPr>
            <a:spLocks noGrp="1"/>
          </p:cNvSpPr>
          <p:nvPr>
            <p:ph sz="quarter" idx="12" hasCustomPrompt="1"/>
          </p:nvPr>
        </p:nvSpPr>
        <p:spPr>
          <a:xfrm>
            <a:off x="7454537" y="5881860"/>
            <a:ext cx="1356897" cy="355600"/>
          </a:xfrm>
          <a:ln>
            <a:noFill/>
          </a:ln>
        </p:spPr>
        <p:txBody>
          <a:bodyPr anchor="ctr">
            <a:noAutofit/>
          </a:bodyPr>
          <a:lstStyle>
            <a:lvl1pPr marL="285750" indent="-285750" algn="ctr">
              <a:buFont typeface="Arial" panose="020B0604020202020204" pitchFamily="34" charset="0"/>
              <a:buChar char="•"/>
              <a:defRPr sz="1300">
                <a:latin typeface="Arial" panose="020B0604020202020204" pitchFamily="34" charset="0"/>
                <a:cs typeface="Arial" panose="020B0604020202020204" pitchFamily="34" charset="0"/>
              </a:defRPr>
            </a:lvl1pPr>
          </a:lstStyle>
          <a:p>
            <a:pPr lvl="0"/>
            <a:r>
              <a:rPr lang="en-US" dirty="0"/>
              <a:t>PM-123</a:t>
            </a:r>
          </a:p>
        </p:txBody>
      </p:sp>
      <p:sp>
        <p:nvSpPr>
          <p:cNvPr id="16" name="Rectangle 15">
            <a:extLst>
              <a:ext uri="{FF2B5EF4-FFF2-40B4-BE49-F238E27FC236}">
                <a16:creationId xmlns:a16="http://schemas.microsoft.com/office/drawing/2014/main" id="{B095E76B-B898-4686-8CC9-D6702EC469A1}"/>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821534DD-B797-4D14-8A79-150D2145A80D}"/>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9346" b="90187" l="3818" r="95758">
                        <a14:foregroundMark x1="18028" y1="69159" x2="16967" y2="91121"/>
                        <a14:foregroundMark x1="3818" y1="66355" x2="3818" y2="66355"/>
                        <a14:foregroundMark x1="95758" y1="59813" x2="95758" y2="59813"/>
                        <a14:backgroundMark x1="14316" y1="14953" x2="20148" y2="21495"/>
                        <a14:backgroundMark x1="15376" y1="83178" x2="15376" y2="83178"/>
                        <a14:backgroundMark x1="34995" y1="83178" x2="34995" y2="83178"/>
                        <a14:backgroundMark x1="48674" y1="93458" x2="48674" y2="93458"/>
                        <a14:backgroundMark x1="76352" y1="58411" x2="76352" y2="58411"/>
                        <a14:backgroundMark x1="76458" y1="65421" x2="76458" y2="65421"/>
                        <a14:backgroundMark x1="77519" y1="65421" x2="77519" y2="65421"/>
                        <a14:backgroundMark x1="78579" y1="64953" x2="78579" y2="64953"/>
                        <a14:backgroundMark x1="77519" y1="72430" x2="77519" y2="72430"/>
                        <a14:backgroundMark x1="76246" y1="72430" x2="76246" y2="72430"/>
                        <a14:backgroundMark x1="76352" y1="78972" x2="76352" y2="78972"/>
                        <a14:backgroundMark x1="77625" y1="78972" x2="77625" y2="78972"/>
                        <a14:backgroundMark x1="78685" y1="78972" x2="78685" y2="78972"/>
                        <a14:backgroundMark x1="78685" y1="85047" x2="78685" y2="85047"/>
                        <a14:backgroundMark x1="77519" y1="85047" x2="77519" y2="85047"/>
                        <a14:backgroundMark x1="76246" y1="85047" x2="76246" y2="85047"/>
                        <a14:backgroundMark x1="76140" y1="91589" x2="76140" y2="91589"/>
                        <a14:backgroundMark x1="76352" y1="97664" x2="76352" y2="97664"/>
                        <a14:backgroundMark x1="77519" y1="97664" x2="77519" y2="97664"/>
                        <a14:backgroundMark x1="77413" y1="91589" x2="77413" y2="91589"/>
                        <a14:backgroundMark x1="78685" y1="92523" x2="78685" y2="92523"/>
                        <a14:backgroundMark x1="78791" y1="98131" x2="78791" y2="98131"/>
                        <a14:backgroundMark x1="85472" y1="92991" x2="85472" y2="92991"/>
                        <a14:backgroundMark x1="87699" y1="91121" x2="87699" y2="91121"/>
                        <a14:backgroundMark x1="89608" y1="91589" x2="89608" y2="91589"/>
                        <a14:backgroundMark x1="92577" y1="97196" x2="92577" y2="97196"/>
                        <a14:backgroundMark x1="89502" y1="99065" x2="89502" y2="99065"/>
                        <a14:backgroundMark x1="87699" y1="99065" x2="87699" y2="99065"/>
                        <a14:backgroundMark x1="85578" y1="99065" x2="85578" y2="99065"/>
                        <a14:backgroundMark x1="85472" y1="83645" x2="85472" y2="83645"/>
                        <a14:backgroundMark x1="87593" y1="83178" x2="87593" y2="83178"/>
                        <a14:backgroundMark x1="89502" y1="83178" x2="89502" y2="83178"/>
                        <a14:backgroundMark x1="89608" y1="74299" x2="89608" y2="74299"/>
                        <a14:backgroundMark x1="89290" y1="64019" x2="89290" y2="64019"/>
                        <a14:backgroundMark x1="89502" y1="55140" x2="89502" y2="55140"/>
                        <a14:backgroundMark x1="89714" y1="45327" x2="89714" y2="45327"/>
                        <a14:backgroundMark x1="89608" y1="35981" x2="89608" y2="35981"/>
                        <a14:backgroundMark x1="89502" y1="26636" x2="89502" y2="26636"/>
                        <a14:backgroundMark x1="89502" y1="16355" x2="89502" y2="16355"/>
                        <a14:backgroundMark x1="87699" y1="15888" x2="87699" y2="15888"/>
                        <a14:backgroundMark x1="85260" y1="16822" x2="85260" y2="16822"/>
                        <a14:backgroundMark x1="85472" y1="26636" x2="85472" y2="26636"/>
                        <a14:backgroundMark x1="85472" y1="35981" x2="85472" y2="35981"/>
                        <a14:backgroundMark x1="85472" y1="44860" x2="85472" y2="44860"/>
                        <a14:backgroundMark x1="85578" y1="55140" x2="85578" y2="55140"/>
                        <a14:backgroundMark x1="85366" y1="63551" x2="85366" y2="63551"/>
                        <a14:backgroundMark x1="85472" y1="74299" x2="85472" y2="74299"/>
                        <a14:backgroundMark x1="87381" y1="73832" x2="87381" y2="73832"/>
                        <a14:backgroundMark x1="87381" y1="73832" x2="87381" y2="73832"/>
                        <a14:backgroundMark x1="87593" y1="63551" x2="87593" y2="63551"/>
                        <a14:backgroundMark x1="87699" y1="55140" x2="87699" y2="55140"/>
                        <a14:backgroundMark x1="87487" y1="45327" x2="87487" y2="45327"/>
                        <a14:backgroundMark x1="87381" y1="37383" x2="87381" y2="37383"/>
                        <a14:backgroundMark x1="87275" y1="25234" x2="87275" y2="25234"/>
                        <a14:backgroundMark x1="87381" y1="25701" x2="87381" y2="25701"/>
                      </a14:backgroundRemoval>
                    </a14:imgEffect>
                  </a14:imgLayer>
                </a14:imgProps>
              </a:ext>
              <a:ext uri="{28A0092B-C50C-407E-A947-70E740481C1C}">
                <a14:useLocalDpi xmlns:a14="http://schemas.microsoft.com/office/drawing/2010/main" val="0"/>
              </a:ext>
            </a:extLst>
          </a:blip>
          <a:stretch>
            <a:fillRect/>
          </a:stretch>
        </p:blipFill>
        <p:spPr>
          <a:xfrm>
            <a:off x="6154650" y="874503"/>
            <a:ext cx="2956692" cy="670978"/>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13" name="Picture 12" descr="Imagen que muestra el logotipo del Equipo Comunitario de Respuesta a Emergencias del CERT">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Rectangle 10">
            <a:extLst>
              <a:ext uri="{FF2B5EF4-FFF2-40B4-BE49-F238E27FC236}">
                <a16:creationId xmlns:a16="http://schemas.microsoft.com/office/drawing/2014/main" id="{93F12618-5331-4448-AFCC-39C9B54E5B23}"/>
              </a:ext>
            </a:extLst>
          </p:cNvPr>
          <p:cNvSpPr/>
          <p:nvPr userDrawn="1"/>
        </p:nvSpPr>
        <p:spPr>
          <a:xfrm>
            <a:off x="0" y="4"/>
            <a:ext cx="9144000" cy="1521225"/>
          </a:xfrm>
          <a:prstGeom prst="rect">
            <a:avLst/>
          </a:prstGeom>
          <a:solidFill>
            <a:srgbClr val="57AC40"/>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646F0721-6F8A-4EBD-9311-C496BDCF1D9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1993" y="880764"/>
            <a:ext cx="3022007" cy="649519"/>
          </a:xfrm>
          <a:prstGeom prst="rect">
            <a:avLst/>
          </a:prstGeom>
        </p:spPr>
      </p:pic>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171450" indent="-171450">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171450" indent="-171450" algn="r">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8" name="Content Placeholder 3">
            <a:extLst>
              <a:ext uri="{FF2B5EF4-FFF2-40B4-BE49-F238E27FC236}">
                <a16:creationId xmlns:a16="http://schemas.microsoft.com/office/drawing/2014/main" id="{2F56D0F7-CF00-43BB-9D44-3DB0DAEF336F}"/>
              </a:ext>
            </a:extLst>
          </p:cNvPr>
          <p:cNvSpPr>
            <a:spLocks noGrp="1"/>
          </p:cNvSpPr>
          <p:nvPr>
            <p:ph sz="quarter" idx="12" hasCustomPrompt="1"/>
          </p:nvPr>
        </p:nvSpPr>
        <p:spPr>
          <a:xfrm>
            <a:off x="7528373" y="5881860"/>
            <a:ext cx="1283061" cy="355600"/>
          </a:xfrm>
          <a:ln>
            <a:noFill/>
          </a:ln>
        </p:spPr>
        <p:txBody>
          <a:bodyPr anchor="ctr">
            <a:noAutofit/>
          </a:bodyPr>
          <a:lstStyle>
            <a:lvl1pPr marL="285750" indent="-285750" algn="ctr">
              <a:buFont typeface="Arial" panose="020B0604020202020204" pitchFamily="34" charset="0"/>
              <a:buChar char="•"/>
              <a:defRPr sz="1300">
                <a:latin typeface="Arial" panose="020B0604020202020204" pitchFamily="34" charset="0"/>
                <a:cs typeface="Arial" panose="020B0604020202020204" pitchFamily="34" charset="0"/>
              </a:defRPr>
            </a:lvl1pPr>
          </a:lstStyle>
          <a:p>
            <a:pPr lvl="0"/>
            <a:r>
              <a:rPr lang="en-US" dirty="0"/>
              <a:t>PM-123</a:t>
            </a:r>
          </a:p>
        </p:txBody>
      </p:sp>
      <p:sp>
        <p:nvSpPr>
          <p:cNvPr id="19" name="Rectangle 18">
            <a:extLst>
              <a:ext uri="{FF2B5EF4-FFF2-40B4-BE49-F238E27FC236}">
                <a16:creationId xmlns:a16="http://schemas.microsoft.com/office/drawing/2014/main" id="{14FB3851-2390-46F7-AD90-DD72D3DF1F37}"/>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2C440A30-5C0C-4ED4-8D4E-A9368BC6AEA8}"/>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9346" b="90187" l="3818" r="95758">
                        <a14:foregroundMark x1="18028" y1="69159" x2="16967" y2="91121"/>
                        <a14:foregroundMark x1="3818" y1="66355" x2="3818" y2="66355"/>
                        <a14:foregroundMark x1="95758" y1="59813" x2="95758" y2="59813"/>
                        <a14:backgroundMark x1="14316" y1="14953" x2="20148" y2="21495"/>
                        <a14:backgroundMark x1="15376" y1="83178" x2="15376" y2="83178"/>
                        <a14:backgroundMark x1="34995" y1="83178" x2="34995" y2="83178"/>
                        <a14:backgroundMark x1="48674" y1="93458" x2="48674" y2="93458"/>
                        <a14:backgroundMark x1="76352" y1="58411" x2="76352" y2="58411"/>
                        <a14:backgroundMark x1="76458" y1="65421" x2="76458" y2="65421"/>
                        <a14:backgroundMark x1="77519" y1="65421" x2="77519" y2="65421"/>
                        <a14:backgroundMark x1="78579" y1="64953" x2="78579" y2="64953"/>
                        <a14:backgroundMark x1="77519" y1="72430" x2="77519" y2="72430"/>
                        <a14:backgroundMark x1="76246" y1="72430" x2="76246" y2="72430"/>
                        <a14:backgroundMark x1="76352" y1="78972" x2="76352" y2="78972"/>
                        <a14:backgroundMark x1="77625" y1="78972" x2="77625" y2="78972"/>
                        <a14:backgroundMark x1="78685" y1="78972" x2="78685" y2="78972"/>
                        <a14:backgroundMark x1="78685" y1="85047" x2="78685" y2="85047"/>
                        <a14:backgroundMark x1="77519" y1="85047" x2="77519" y2="85047"/>
                        <a14:backgroundMark x1="76246" y1="85047" x2="76246" y2="85047"/>
                        <a14:backgroundMark x1="76140" y1="91589" x2="76140" y2="91589"/>
                        <a14:backgroundMark x1="76352" y1="97664" x2="76352" y2="97664"/>
                        <a14:backgroundMark x1="77519" y1="97664" x2="77519" y2="97664"/>
                        <a14:backgroundMark x1="77413" y1="91589" x2="77413" y2="91589"/>
                        <a14:backgroundMark x1="78685" y1="92523" x2="78685" y2="92523"/>
                        <a14:backgroundMark x1="78791" y1="98131" x2="78791" y2="98131"/>
                        <a14:backgroundMark x1="85472" y1="92991" x2="85472" y2="92991"/>
                        <a14:backgroundMark x1="87699" y1="91121" x2="87699" y2="91121"/>
                        <a14:backgroundMark x1="89608" y1="91589" x2="89608" y2="91589"/>
                        <a14:backgroundMark x1="92577" y1="97196" x2="92577" y2="97196"/>
                        <a14:backgroundMark x1="89502" y1="99065" x2="89502" y2="99065"/>
                        <a14:backgroundMark x1="87699" y1="99065" x2="87699" y2="99065"/>
                        <a14:backgroundMark x1="85578" y1="99065" x2="85578" y2="99065"/>
                        <a14:backgroundMark x1="85472" y1="83645" x2="85472" y2="83645"/>
                        <a14:backgroundMark x1="87593" y1="83178" x2="87593" y2="83178"/>
                        <a14:backgroundMark x1="89502" y1="83178" x2="89502" y2="83178"/>
                        <a14:backgroundMark x1="89608" y1="74299" x2="89608" y2="74299"/>
                        <a14:backgroundMark x1="89290" y1="64019" x2="89290" y2="64019"/>
                        <a14:backgroundMark x1="89502" y1="55140" x2="89502" y2="55140"/>
                        <a14:backgroundMark x1="89714" y1="45327" x2="89714" y2="45327"/>
                        <a14:backgroundMark x1="89608" y1="35981" x2="89608" y2="35981"/>
                        <a14:backgroundMark x1="89502" y1="26636" x2="89502" y2="26636"/>
                        <a14:backgroundMark x1="89502" y1="16355" x2="89502" y2="16355"/>
                        <a14:backgroundMark x1="87699" y1="15888" x2="87699" y2="15888"/>
                        <a14:backgroundMark x1="85260" y1="16822" x2="85260" y2="16822"/>
                        <a14:backgroundMark x1="85472" y1="26636" x2="85472" y2="26636"/>
                        <a14:backgroundMark x1="85472" y1="35981" x2="85472" y2="35981"/>
                        <a14:backgroundMark x1="85472" y1="44860" x2="85472" y2="44860"/>
                        <a14:backgroundMark x1="85578" y1="55140" x2="85578" y2="55140"/>
                        <a14:backgroundMark x1="85366" y1="63551" x2="85366" y2="63551"/>
                        <a14:backgroundMark x1="85472" y1="74299" x2="85472" y2="74299"/>
                        <a14:backgroundMark x1="87381" y1="73832" x2="87381" y2="73832"/>
                        <a14:backgroundMark x1="87381" y1="73832" x2="87381" y2="73832"/>
                        <a14:backgroundMark x1="87593" y1="63551" x2="87593" y2="63551"/>
                        <a14:backgroundMark x1="87699" y1="55140" x2="87699" y2="55140"/>
                        <a14:backgroundMark x1="87487" y1="45327" x2="87487" y2="45327"/>
                        <a14:backgroundMark x1="87381" y1="37383" x2="87381" y2="37383"/>
                        <a14:backgroundMark x1="87275" y1="25234" x2="87275" y2="25234"/>
                        <a14:backgroundMark x1="87381" y1="25701" x2="87381" y2="25701"/>
                      </a14:backgroundRemoval>
                    </a14:imgEffect>
                  </a14:imgLayer>
                </a14:imgProps>
              </a:ext>
              <a:ext uri="{28A0092B-C50C-407E-A947-70E740481C1C}">
                <a14:useLocalDpi xmlns:a14="http://schemas.microsoft.com/office/drawing/2010/main" val="0"/>
              </a:ext>
            </a:extLst>
          </a:blip>
          <a:stretch>
            <a:fillRect/>
          </a:stretch>
        </p:blipFill>
        <p:spPr>
          <a:xfrm>
            <a:off x="6154650" y="874503"/>
            <a:ext cx="2956692" cy="670978"/>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buFont typeface="+mj-lt"/>
              <a:buAutoNum type="arabicPeriod"/>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13" name="Picture 12" descr="Imagen que muestra el logotipo del Equipo Comunitario de Respuesta a Emergencias del CERT">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Rectangle 10">
            <a:extLst>
              <a:ext uri="{FF2B5EF4-FFF2-40B4-BE49-F238E27FC236}">
                <a16:creationId xmlns:a16="http://schemas.microsoft.com/office/drawing/2014/main" id="{156C5256-D326-4C28-A009-943CCEC83D8D}"/>
              </a:ext>
            </a:extLst>
          </p:cNvPr>
          <p:cNvSpPr/>
          <p:nvPr userDrawn="1"/>
        </p:nvSpPr>
        <p:spPr>
          <a:xfrm>
            <a:off x="0" y="4"/>
            <a:ext cx="9144000" cy="1521225"/>
          </a:xfrm>
          <a:prstGeom prst="rect">
            <a:avLst/>
          </a:prstGeom>
          <a:solidFill>
            <a:srgbClr val="57AC40"/>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714FFFCC-837B-4765-9E1C-D138E15B4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1993" y="880764"/>
            <a:ext cx="3022007" cy="649519"/>
          </a:xfrm>
          <a:prstGeom prst="rect">
            <a:avLst/>
          </a:prstGeom>
        </p:spPr>
      </p:pic>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171450" indent="-171450">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171450" indent="-171450" algn="r">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6FEFCCD0-189B-4A9F-A0FA-FD528EB4233D}"/>
              </a:ext>
            </a:extLst>
          </p:cNvPr>
          <p:cNvSpPr>
            <a:spLocks noGrp="1"/>
          </p:cNvSpPr>
          <p:nvPr>
            <p:ph sz="quarter" idx="12" hasCustomPrompt="1"/>
          </p:nvPr>
        </p:nvSpPr>
        <p:spPr>
          <a:xfrm>
            <a:off x="7528375" y="5881860"/>
            <a:ext cx="1283060" cy="355600"/>
          </a:xfrm>
          <a:ln>
            <a:noFill/>
          </a:ln>
        </p:spPr>
        <p:txBody>
          <a:bodyPr anchor="ctr">
            <a:noAutofit/>
          </a:bodyPr>
          <a:lstStyle>
            <a:lvl1pPr marL="285750" indent="-285750" algn="ctr">
              <a:buFont typeface="Arial" panose="020B0604020202020204" pitchFamily="34" charset="0"/>
              <a:buChar char="•"/>
              <a:defRPr sz="1300">
                <a:latin typeface="Arial" panose="020B0604020202020204" pitchFamily="34" charset="0"/>
                <a:cs typeface="Arial" panose="020B0604020202020204" pitchFamily="34" charset="0"/>
              </a:defRPr>
            </a:lvl1pPr>
          </a:lstStyle>
          <a:p>
            <a:pPr lvl="0"/>
            <a:r>
              <a:rPr lang="en-US" dirty="0"/>
              <a:t>PM-123</a:t>
            </a:r>
          </a:p>
        </p:txBody>
      </p:sp>
      <p:sp>
        <p:nvSpPr>
          <p:cNvPr id="17" name="Rectangle 16">
            <a:extLst>
              <a:ext uri="{FF2B5EF4-FFF2-40B4-BE49-F238E27FC236}">
                <a16:creationId xmlns:a16="http://schemas.microsoft.com/office/drawing/2014/main" id="{249BE02F-BEB0-4C14-B990-49BBF7819616}"/>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CF9B49F4-12D2-4DDB-AF1A-4265A03D4D54}"/>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9346" b="90187" l="3818" r="95758">
                        <a14:foregroundMark x1="18028" y1="69159" x2="16967" y2="91121"/>
                        <a14:foregroundMark x1="3818" y1="66355" x2="3818" y2="66355"/>
                        <a14:foregroundMark x1="95758" y1="59813" x2="95758" y2="59813"/>
                        <a14:backgroundMark x1="14316" y1="14953" x2="20148" y2="21495"/>
                        <a14:backgroundMark x1="15376" y1="83178" x2="15376" y2="83178"/>
                        <a14:backgroundMark x1="34995" y1="83178" x2="34995" y2="83178"/>
                        <a14:backgroundMark x1="48674" y1="93458" x2="48674" y2="93458"/>
                        <a14:backgroundMark x1="76352" y1="58411" x2="76352" y2="58411"/>
                        <a14:backgroundMark x1="76458" y1="65421" x2="76458" y2="65421"/>
                        <a14:backgroundMark x1="77519" y1="65421" x2="77519" y2="65421"/>
                        <a14:backgroundMark x1="78579" y1="64953" x2="78579" y2="64953"/>
                        <a14:backgroundMark x1="77519" y1="72430" x2="77519" y2="72430"/>
                        <a14:backgroundMark x1="76246" y1="72430" x2="76246" y2="72430"/>
                        <a14:backgroundMark x1="76352" y1="78972" x2="76352" y2="78972"/>
                        <a14:backgroundMark x1="77625" y1="78972" x2="77625" y2="78972"/>
                        <a14:backgroundMark x1="78685" y1="78972" x2="78685" y2="78972"/>
                        <a14:backgroundMark x1="78685" y1="85047" x2="78685" y2="85047"/>
                        <a14:backgroundMark x1="77519" y1="85047" x2="77519" y2="85047"/>
                        <a14:backgroundMark x1="76246" y1="85047" x2="76246" y2="85047"/>
                        <a14:backgroundMark x1="76140" y1="91589" x2="76140" y2="91589"/>
                        <a14:backgroundMark x1="76352" y1="97664" x2="76352" y2="97664"/>
                        <a14:backgroundMark x1="77519" y1="97664" x2="77519" y2="97664"/>
                        <a14:backgroundMark x1="77413" y1="91589" x2="77413" y2="91589"/>
                        <a14:backgroundMark x1="78685" y1="92523" x2="78685" y2="92523"/>
                        <a14:backgroundMark x1="78791" y1="98131" x2="78791" y2="98131"/>
                        <a14:backgroundMark x1="85472" y1="92991" x2="85472" y2="92991"/>
                        <a14:backgroundMark x1="87699" y1="91121" x2="87699" y2="91121"/>
                        <a14:backgroundMark x1="89608" y1="91589" x2="89608" y2="91589"/>
                        <a14:backgroundMark x1="92577" y1="97196" x2="92577" y2="97196"/>
                        <a14:backgroundMark x1="89502" y1="99065" x2="89502" y2="99065"/>
                        <a14:backgroundMark x1="87699" y1="99065" x2="87699" y2="99065"/>
                        <a14:backgroundMark x1="85578" y1="99065" x2="85578" y2="99065"/>
                        <a14:backgroundMark x1="85472" y1="83645" x2="85472" y2="83645"/>
                        <a14:backgroundMark x1="87593" y1="83178" x2="87593" y2="83178"/>
                        <a14:backgroundMark x1="89502" y1="83178" x2="89502" y2="83178"/>
                        <a14:backgroundMark x1="89608" y1="74299" x2="89608" y2="74299"/>
                        <a14:backgroundMark x1="89290" y1="64019" x2="89290" y2="64019"/>
                        <a14:backgroundMark x1="89502" y1="55140" x2="89502" y2="55140"/>
                        <a14:backgroundMark x1="89714" y1="45327" x2="89714" y2="45327"/>
                        <a14:backgroundMark x1="89608" y1="35981" x2="89608" y2="35981"/>
                        <a14:backgroundMark x1="89502" y1="26636" x2="89502" y2="26636"/>
                        <a14:backgroundMark x1="89502" y1="16355" x2="89502" y2="16355"/>
                        <a14:backgroundMark x1="87699" y1="15888" x2="87699" y2="15888"/>
                        <a14:backgroundMark x1="85260" y1="16822" x2="85260" y2="16822"/>
                        <a14:backgroundMark x1="85472" y1="26636" x2="85472" y2="26636"/>
                        <a14:backgroundMark x1="85472" y1="35981" x2="85472" y2="35981"/>
                        <a14:backgroundMark x1="85472" y1="44860" x2="85472" y2="44860"/>
                        <a14:backgroundMark x1="85578" y1="55140" x2="85578" y2="55140"/>
                        <a14:backgroundMark x1="85366" y1="63551" x2="85366" y2="63551"/>
                        <a14:backgroundMark x1="85472" y1="74299" x2="85472" y2="74299"/>
                        <a14:backgroundMark x1="87381" y1="73832" x2="87381" y2="73832"/>
                        <a14:backgroundMark x1="87381" y1="73832" x2="87381" y2="73832"/>
                        <a14:backgroundMark x1="87593" y1="63551" x2="87593" y2="63551"/>
                        <a14:backgroundMark x1="87699" y1="55140" x2="87699" y2="55140"/>
                        <a14:backgroundMark x1="87487" y1="45327" x2="87487" y2="45327"/>
                        <a14:backgroundMark x1="87381" y1="37383" x2="87381" y2="37383"/>
                        <a14:backgroundMark x1="87275" y1="25234" x2="87275" y2="25234"/>
                        <a14:backgroundMark x1="87381" y1="25701" x2="87381" y2="25701"/>
                      </a14:backgroundRemoval>
                    </a14:imgEffect>
                  </a14:imgLayer>
                </a14:imgProps>
              </a:ext>
              <a:ext uri="{28A0092B-C50C-407E-A947-70E740481C1C}">
                <a14:useLocalDpi xmlns:a14="http://schemas.microsoft.com/office/drawing/2010/main" val="0"/>
              </a:ext>
            </a:extLst>
          </a:blip>
          <a:stretch>
            <a:fillRect/>
          </a:stretch>
        </p:blipFill>
        <p:spPr>
          <a:xfrm>
            <a:off x="6154650" y="874503"/>
            <a:ext cx="2956692" cy="670978"/>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13" name="Picture 12" descr="Imagen que muestra el logotipo del Equipo Comunitario de Respuesta a Emergencias del CERT">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213DEA00-D061-4A32-A999-FF15BFF25322}"/>
              </a:ext>
            </a:extLst>
          </p:cNvPr>
          <p:cNvSpPr/>
          <p:nvPr userDrawn="1"/>
        </p:nvSpPr>
        <p:spPr>
          <a:xfrm>
            <a:off x="0" y="4"/>
            <a:ext cx="9144000" cy="1521225"/>
          </a:xfrm>
          <a:prstGeom prst="rect">
            <a:avLst/>
          </a:prstGeom>
          <a:solidFill>
            <a:srgbClr val="57AC40"/>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6E1CB8DA-E455-403C-96C4-BDBCD968DD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1993" y="880764"/>
            <a:ext cx="3022007" cy="649519"/>
          </a:xfrm>
          <a:prstGeom prst="rect">
            <a:avLst/>
          </a:prstGeom>
        </p:spPr>
      </p:pic>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171450" indent="-171450">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171450" indent="-171450" algn="r">
              <a:buFont typeface="Arial" panose="020B0604020202020204" pitchFamily="34" charset="0"/>
              <a:buChar char="•"/>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D623670B-8C27-439E-AD32-793B0E92F0D1}"/>
              </a:ext>
            </a:extLst>
          </p:cNvPr>
          <p:cNvSpPr>
            <a:spLocks noGrp="1"/>
          </p:cNvSpPr>
          <p:nvPr>
            <p:ph sz="quarter" idx="12" hasCustomPrompt="1"/>
          </p:nvPr>
        </p:nvSpPr>
        <p:spPr>
          <a:xfrm>
            <a:off x="7480663" y="5881860"/>
            <a:ext cx="1330771" cy="355600"/>
          </a:xfrm>
          <a:ln>
            <a:noFill/>
          </a:ln>
        </p:spPr>
        <p:txBody>
          <a:bodyPr anchor="ctr">
            <a:noAutofit/>
          </a:bodyPr>
          <a:lstStyle>
            <a:lvl1pPr marL="285750" indent="-285750" algn="ctr">
              <a:buFont typeface="Arial" panose="020B0604020202020204" pitchFamily="34" charset="0"/>
              <a:buChar char="•"/>
              <a:defRPr sz="1300">
                <a:latin typeface="Arial" panose="020B0604020202020204" pitchFamily="34" charset="0"/>
                <a:cs typeface="Arial" panose="020B0604020202020204" pitchFamily="34" charset="0"/>
              </a:defRPr>
            </a:lvl1pPr>
          </a:lstStyle>
          <a:p>
            <a:pPr lvl="0"/>
            <a:r>
              <a:rPr lang="en-US" dirty="0"/>
              <a:t>PM-123</a:t>
            </a:r>
          </a:p>
        </p:txBody>
      </p:sp>
      <p:sp>
        <p:nvSpPr>
          <p:cNvPr id="18" name="Rectangle 17">
            <a:extLst>
              <a:ext uri="{FF2B5EF4-FFF2-40B4-BE49-F238E27FC236}">
                <a16:creationId xmlns:a16="http://schemas.microsoft.com/office/drawing/2014/main" id="{1EFBA09A-E47F-4D26-8F0C-0D1F25757256}"/>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D2F38E9E-B6D6-4664-9212-8F64DED0BD48}"/>
              </a:ext>
              <a:ext uri="{C183D7F6-B498-43B3-948B-1728B52AA6E4}">
                <adec:decorative xmlns:adec="http://schemas.microsoft.com/office/drawing/2017/decorative" val="1"/>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9346" b="90187" l="3818" r="95758">
                        <a14:foregroundMark x1="18028" y1="69159" x2="16967" y2="91121"/>
                        <a14:foregroundMark x1="3818" y1="66355" x2="3818" y2="66355"/>
                        <a14:foregroundMark x1="95758" y1="59813" x2="95758" y2="59813"/>
                        <a14:backgroundMark x1="14316" y1="14953" x2="20148" y2="21495"/>
                        <a14:backgroundMark x1="15376" y1="83178" x2="15376" y2="83178"/>
                        <a14:backgroundMark x1="34995" y1="83178" x2="34995" y2="83178"/>
                        <a14:backgroundMark x1="48674" y1="93458" x2="48674" y2="93458"/>
                        <a14:backgroundMark x1="76352" y1="58411" x2="76352" y2="58411"/>
                        <a14:backgroundMark x1="76458" y1="65421" x2="76458" y2="65421"/>
                        <a14:backgroundMark x1="77519" y1="65421" x2="77519" y2="65421"/>
                        <a14:backgroundMark x1="78579" y1="64953" x2="78579" y2="64953"/>
                        <a14:backgroundMark x1="77519" y1="72430" x2="77519" y2="72430"/>
                        <a14:backgroundMark x1="76246" y1="72430" x2="76246" y2="72430"/>
                        <a14:backgroundMark x1="76352" y1="78972" x2="76352" y2="78972"/>
                        <a14:backgroundMark x1="77625" y1="78972" x2="77625" y2="78972"/>
                        <a14:backgroundMark x1="78685" y1="78972" x2="78685" y2="78972"/>
                        <a14:backgroundMark x1="78685" y1="85047" x2="78685" y2="85047"/>
                        <a14:backgroundMark x1="77519" y1="85047" x2="77519" y2="85047"/>
                        <a14:backgroundMark x1="76246" y1="85047" x2="76246" y2="85047"/>
                        <a14:backgroundMark x1="76140" y1="91589" x2="76140" y2="91589"/>
                        <a14:backgroundMark x1="76352" y1="97664" x2="76352" y2="97664"/>
                        <a14:backgroundMark x1="77519" y1="97664" x2="77519" y2="97664"/>
                        <a14:backgroundMark x1="77413" y1="91589" x2="77413" y2="91589"/>
                        <a14:backgroundMark x1="78685" y1="92523" x2="78685" y2="92523"/>
                        <a14:backgroundMark x1="78791" y1="98131" x2="78791" y2="98131"/>
                        <a14:backgroundMark x1="85472" y1="92991" x2="85472" y2="92991"/>
                        <a14:backgroundMark x1="87699" y1="91121" x2="87699" y2="91121"/>
                        <a14:backgroundMark x1="89608" y1="91589" x2="89608" y2="91589"/>
                        <a14:backgroundMark x1="92577" y1="97196" x2="92577" y2="97196"/>
                        <a14:backgroundMark x1="89502" y1="99065" x2="89502" y2="99065"/>
                        <a14:backgroundMark x1="87699" y1="99065" x2="87699" y2="99065"/>
                        <a14:backgroundMark x1="85578" y1="99065" x2="85578" y2="99065"/>
                        <a14:backgroundMark x1="85472" y1="83645" x2="85472" y2="83645"/>
                        <a14:backgroundMark x1="87593" y1="83178" x2="87593" y2="83178"/>
                        <a14:backgroundMark x1="89502" y1="83178" x2="89502" y2="83178"/>
                        <a14:backgroundMark x1="89608" y1="74299" x2="89608" y2="74299"/>
                        <a14:backgroundMark x1="89290" y1="64019" x2="89290" y2="64019"/>
                        <a14:backgroundMark x1="89502" y1="55140" x2="89502" y2="55140"/>
                        <a14:backgroundMark x1="89714" y1="45327" x2="89714" y2="45327"/>
                        <a14:backgroundMark x1="89608" y1="35981" x2="89608" y2="35981"/>
                        <a14:backgroundMark x1="89502" y1="26636" x2="89502" y2="26636"/>
                        <a14:backgroundMark x1="89502" y1="16355" x2="89502" y2="16355"/>
                        <a14:backgroundMark x1="87699" y1="15888" x2="87699" y2="15888"/>
                        <a14:backgroundMark x1="85260" y1="16822" x2="85260" y2="16822"/>
                        <a14:backgroundMark x1="85472" y1="26636" x2="85472" y2="26636"/>
                        <a14:backgroundMark x1="85472" y1="35981" x2="85472" y2="35981"/>
                        <a14:backgroundMark x1="85472" y1="44860" x2="85472" y2="44860"/>
                        <a14:backgroundMark x1="85578" y1="55140" x2="85578" y2="55140"/>
                        <a14:backgroundMark x1="85366" y1="63551" x2="85366" y2="63551"/>
                        <a14:backgroundMark x1="85472" y1="74299" x2="85472" y2="74299"/>
                        <a14:backgroundMark x1="87381" y1="73832" x2="87381" y2="73832"/>
                        <a14:backgroundMark x1="87381" y1="73832" x2="87381" y2="73832"/>
                        <a14:backgroundMark x1="87593" y1="63551" x2="87593" y2="63551"/>
                        <a14:backgroundMark x1="87699" y1="55140" x2="87699" y2="55140"/>
                        <a14:backgroundMark x1="87487" y1="45327" x2="87487" y2="45327"/>
                        <a14:backgroundMark x1="87381" y1="37383" x2="87381" y2="37383"/>
                        <a14:backgroundMark x1="87275" y1="25234" x2="87275" y2="25234"/>
                        <a14:backgroundMark x1="87381" y1="25701" x2="87381" y2="25701"/>
                      </a14:backgroundRemoval>
                    </a14:imgEffect>
                  </a14:imgLayer>
                </a14:imgProps>
              </a:ext>
              <a:ext uri="{28A0092B-C50C-407E-A947-70E740481C1C}">
                <a14:useLocalDpi xmlns:a14="http://schemas.microsoft.com/office/drawing/2010/main" val="0"/>
              </a:ext>
            </a:extLst>
          </a:blip>
          <a:stretch>
            <a:fillRect/>
          </a:stretch>
        </p:blipFill>
        <p:spPr>
          <a:xfrm>
            <a:off x="6154650" y="874503"/>
            <a:ext cx="2956692" cy="670978"/>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9/27/2019</a:t>
            </a:fld>
            <a:endParaRPr lang="en-US"/>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hyperlink" Target="https://www.fema.gov/national-flood-insurance-program" TargetMode="Externa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smokeybear.com/"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a:xfrm>
            <a:off x="292822" y="1122365"/>
            <a:ext cx="8558357" cy="1220787"/>
          </a:xfrm>
        </p:spPr>
        <p:txBody>
          <a:bodyPr>
            <a:normAutofit fontScale="90000"/>
          </a:bodyPr>
          <a:lstStyle/>
          <a:p>
            <a:pPr rtl="0"/>
            <a:br>
              <a:rPr lang="es" b="0" dirty="0"/>
            </a:br>
            <a:br>
              <a:rPr lang="es" b="0" dirty="0"/>
            </a:br>
            <a:r>
              <a:rPr lang="es" b="0" i="0" u="none" baseline="0" dirty="0"/>
              <a:t> </a:t>
            </a:r>
            <a:r>
              <a:rPr lang="es" b="1" i="0" u="none" baseline="0" dirty="0"/>
              <a:t>CERT Anexos </a:t>
            </a:r>
            <a:r>
              <a:rPr lang="en-US" b="1" i="0" u="none" baseline="0" dirty="0"/>
              <a:t>S</a:t>
            </a:r>
            <a:r>
              <a:rPr lang="es" b="1" i="0" u="none" baseline="0" dirty="0"/>
              <a:t>obre </a:t>
            </a:r>
            <a:r>
              <a:rPr lang="es" dirty="0"/>
              <a:t>P</a:t>
            </a:r>
            <a:r>
              <a:rPr lang="es" b="1" i="0" u="none" baseline="0" dirty="0"/>
              <a:t>eligros</a:t>
            </a:r>
          </a:p>
        </p:txBody>
      </p:sp>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BE225-93DC-44CB-8A44-8F2B8F833F15}"/>
              </a:ext>
            </a:extLst>
          </p:cNvPr>
          <p:cNvSpPr>
            <a:spLocks noGrp="1"/>
          </p:cNvSpPr>
          <p:nvPr>
            <p:ph idx="1"/>
          </p:nvPr>
        </p:nvSpPr>
        <p:spPr/>
        <p:txBody>
          <a:bodyPr/>
          <a:lstStyle/>
          <a:p>
            <a:pPr algn="l" rtl="0"/>
            <a:r>
              <a:rPr lang="es" sz="2600" b="0" i="0" u="none" baseline="0" dirty="0">
                <a:latin typeface="+mn-lt"/>
              </a:rPr>
              <a:t>Obtenga el equipo y la capacitación adecuados para apoyar el rescate, mitigar las lesiones en la cabeza y crear bolsas de aire. Todos deben tomar precauciones: </a:t>
            </a:r>
          </a:p>
          <a:p>
            <a:pPr lvl="1" algn="l" rtl="0">
              <a:buFont typeface="Arial" panose="020B0604020202020204" pitchFamily="34" charset="0"/>
              <a:buChar char="•"/>
            </a:pPr>
            <a:r>
              <a:rPr lang="es" sz="2200" b="0" i="0" u="none" baseline="0" dirty="0">
                <a:latin typeface="+mn-lt"/>
              </a:rPr>
              <a:t>Viaje en parejas</a:t>
            </a:r>
          </a:p>
          <a:p>
            <a:pPr lvl="1" algn="l" rtl="0">
              <a:buFont typeface="Arial" panose="020B0604020202020204" pitchFamily="34" charset="0"/>
              <a:buChar char="•"/>
            </a:pPr>
            <a:r>
              <a:rPr lang="es" sz="2200" b="0" i="0" u="none" baseline="0" dirty="0">
                <a:latin typeface="+mn-lt"/>
              </a:rPr>
              <a:t>Obtenga capacitación de supervivencia en avalanchas</a:t>
            </a:r>
          </a:p>
          <a:p>
            <a:pPr lvl="1" algn="l" rtl="0">
              <a:buFont typeface="Arial" panose="020B0604020202020204" pitchFamily="34" charset="0"/>
              <a:buChar char="•"/>
            </a:pPr>
            <a:r>
              <a:rPr lang="es" sz="2200" b="0" i="0" u="none" baseline="0" dirty="0">
                <a:latin typeface="+mn-lt"/>
              </a:rPr>
              <a:t>Lleve un transmisor de avalancha multifuncional (transmitir y recibir) en su cuerpo</a:t>
            </a:r>
          </a:p>
          <a:p>
            <a:pPr lvl="1" algn="l" rtl="0">
              <a:buFont typeface="Arial" panose="020B0604020202020204" pitchFamily="34" charset="0"/>
              <a:buChar char="•"/>
            </a:pPr>
            <a:r>
              <a:rPr lang="es" sz="2200" b="0" i="0" u="none" baseline="0" dirty="0">
                <a:latin typeface="+mn-lt"/>
              </a:rPr>
              <a:t>Lleve una pala portátil y una sonda de avalancha en una mochila</a:t>
            </a:r>
          </a:p>
          <a:p>
            <a:pPr lvl="1" algn="l" rtl="0">
              <a:buFont typeface="Arial" panose="020B0604020202020204" pitchFamily="34" charset="0"/>
              <a:buChar char="•"/>
            </a:pPr>
            <a:r>
              <a:rPr lang="es" sz="2200" b="0" i="0" u="none" baseline="0" dirty="0">
                <a:latin typeface="+mn-lt"/>
              </a:rPr>
              <a:t>Considere usar un casco y llevar una bolsa de aire para avalanchas</a:t>
            </a:r>
          </a:p>
        </p:txBody>
      </p:sp>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p:txBody>
          <a:bodyPr>
            <a:normAutofit fontScale="90000"/>
          </a:bodyPr>
          <a:lstStyle/>
          <a:p>
            <a:pPr algn="l" rtl="0"/>
            <a:r>
              <a:rPr lang="es" b="1" i="1" u="none" baseline="0"/>
              <a:t>Preparación contra las avalanchas</a:t>
            </a:r>
          </a:p>
        </p:txBody>
      </p:sp>
      <p:sp>
        <p:nvSpPr>
          <p:cNvPr id="7" name="Text Placeholder 6">
            <a:extLst>
              <a:ext uri="{FF2B5EF4-FFF2-40B4-BE49-F238E27FC236}">
                <a16:creationId xmlns:a16="http://schemas.microsoft.com/office/drawing/2014/main" id="{F04A0B31-FDDA-40DE-A77E-4854FB5F3C3B}"/>
              </a:ext>
            </a:extLst>
          </p:cNvPr>
          <p:cNvSpPr>
            <a:spLocks noGrp="1"/>
          </p:cNvSpPr>
          <p:nvPr>
            <p:ph type="body" sz="quarter" idx="10"/>
          </p:nvPr>
        </p:nvSpPr>
        <p:spPr/>
        <p:txBody>
          <a:bodyPr/>
          <a:lstStyle/>
          <a:p>
            <a:pPr algn="l" rtl="0"/>
            <a:r>
              <a:rPr lang="es" b="0" i="0" u="none" baseline="0"/>
              <a:t>CERT Anexo sobre peligros: Avalancha</a:t>
            </a:r>
          </a:p>
        </p:txBody>
      </p:sp>
      <p:sp>
        <p:nvSpPr>
          <p:cNvPr id="8" name="Text Placeholder 7">
            <a:extLst>
              <a:ext uri="{FF2B5EF4-FFF2-40B4-BE49-F238E27FC236}">
                <a16:creationId xmlns:a16="http://schemas.microsoft.com/office/drawing/2014/main" id="{B53A8889-DE60-4CBC-9C1A-EBC3AC55DD20}"/>
              </a:ext>
            </a:extLst>
          </p:cNvPr>
          <p:cNvSpPr>
            <a:spLocks noGrp="1"/>
          </p:cNvSpPr>
          <p:nvPr>
            <p:ph type="body" sz="quarter" idx="11"/>
          </p:nvPr>
        </p:nvSpPr>
        <p:spPr/>
        <p:txBody>
          <a:bodyPr/>
          <a:lstStyle/>
          <a:p>
            <a:pPr algn="r" rtl="0"/>
            <a:r>
              <a:rPr lang="es" b="0" i="0" u="none" baseline="0"/>
              <a:t>AV-8</a:t>
            </a:r>
          </a:p>
        </p:txBody>
      </p:sp>
      <p:sp>
        <p:nvSpPr>
          <p:cNvPr id="9" name="Content Placeholder 8">
            <a:extLst>
              <a:ext uri="{FF2B5EF4-FFF2-40B4-BE49-F238E27FC236}">
                <a16:creationId xmlns:a16="http://schemas.microsoft.com/office/drawing/2014/main" id="{140236D2-C097-4EC4-A40D-E2BB49718887}"/>
              </a:ext>
            </a:extLst>
          </p:cNvPr>
          <p:cNvSpPr>
            <a:spLocks noGrp="1"/>
          </p:cNvSpPr>
          <p:nvPr>
            <p:ph sz="quarter" idx="12"/>
          </p:nvPr>
        </p:nvSpPr>
        <p:spPr/>
        <p:txBody>
          <a:bodyPr/>
          <a:lstStyle/>
          <a:p>
            <a:pPr rtl="0"/>
            <a:r>
              <a:rPr lang="es" b="0" i="0" u="none" baseline="0"/>
              <a:t>PM AV-2</a:t>
            </a:r>
          </a:p>
        </p:txBody>
      </p:sp>
    </p:spTree>
    <p:extLst>
      <p:ext uri="{BB962C8B-B14F-4D97-AF65-F5344CB8AC3E}">
        <p14:creationId xmlns:p14="http://schemas.microsoft.com/office/powerpoint/2010/main" val="526091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pPr algn="l" rtl="0"/>
            <a:r>
              <a:rPr lang="es" b="0" i="0" u="none" baseline="0" dirty="0">
                <a:latin typeface="+mn-lt"/>
              </a:rPr>
              <a:t>Muertes</a:t>
            </a:r>
          </a:p>
          <a:p>
            <a:pPr lvl="1" algn="l" rtl="0">
              <a:buFont typeface="Arial" panose="020B0604020202020204" pitchFamily="34" charset="0"/>
              <a:buChar char="•"/>
            </a:pPr>
            <a:r>
              <a:rPr lang="es" b="0" i="0" u="none" baseline="0" dirty="0">
                <a:latin typeface="+mn-lt"/>
              </a:rPr>
              <a:t>La mayoría de las muertes por huracanes desde 1970 se han debido a inundaciones en el interior (fuera de los condados donde el huracán tocó tierra) </a:t>
            </a:r>
          </a:p>
          <a:p>
            <a:pPr algn="l" rtl="0"/>
            <a:r>
              <a:rPr lang="es" b="0" i="0" u="none" baseline="0" dirty="0">
                <a:latin typeface="+mn-lt"/>
              </a:rPr>
              <a:t>Interrupciones </a:t>
            </a:r>
          </a:p>
          <a:p>
            <a:pPr lvl="1" algn="l" rtl="0">
              <a:buFont typeface="Arial" panose="020B0604020202020204" pitchFamily="34" charset="0"/>
              <a:buChar char="•"/>
            </a:pPr>
            <a:r>
              <a:rPr lang="es" b="0" i="0" u="none" baseline="0" dirty="0">
                <a:latin typeface="+mn-lt"/>
              </a:rPr>
              <a:t>Interrumpen las actividades diarias en las áreas afectadas, incluidos el transporte, los servicios públicos y la energía </a:t>
            </a:r>
          </a:p>
          <a:p>
            <a:pPr lvl="1" algn="l" rtl="0">
              <a:buFont typeface="Arial" panose="020B0604020202020204" pitchFamily="34" charset="0"/>
              <a:buChar char="•"/>
            </a:pPr>
            <a:r>
              <a:rPr lang="es" b="0" i="0" u="none" baseline="0" dirty="0">
                <a:latin typeface="+mn-lt"/>
              </a:rPr>
              <a:t>Generan pérdidas económicas por daños a la propiedad y pérdida de ingresos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Impactos de los huracanes</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HU-5</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HU-2</a:t>
            </a:r>
          </a:p>
        </p:txBody>
      </p:sp>
    </p:spTree>
    <p:extLst>
      <p:ext uri="{BB962C8B-B14F-4D97-AF65-F5344CB8AC3E}">
        <p14:creationId xmlns:p14="http://schemas.microsoft.com/office/powerpoint/2010/main" val="37255904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a:lstStyle/>
          <a:p>
            <a:pPr algn="l" rtl="0"/>
            <a:r>
              <a:rPr lang="es" b="0" i="0" u="none" baseline="0" dirty="0">
                <a:latin typeface="+mn-lt"/>
              </a:rPr>
              <a:t>Entre 1851 y 2011, 289 huracanes tocaron tierra en los Estados Unidos  </a:t>
            </a:r>
          </a:p>
          <a:p>
            <a:pPr algn="l" rtl="0"/>
            <a:r>
              <a:rPr lang="es" b="0" i="0" u="none" baseline="0" dirty="0">
                <a:latin typeface="+mn-lt"/>
              </a:rPr>
              <a:t>El estado más afectado por los huracanes es Florida, seguido de Texas </a:t>
            </a:r>
          </a:p>
          <a:p>
            <a:pPr algn="l" rtl="0"/>
            <a:r>
              <a:rPr lang="es" b="0" i="0" u="none" baseline="0" dirty="0">
                <a:latin typeface="+mn-lt"/>
              </a:rPr>
              <a:t>Alrededor del 80 por ciento de las muertes directas por huracanes en Estados Unidos desde 1970 se produjeron fuera de los condados donde el huracán tocó tierra, y la mayoría de estas muertes fueron causadas por inundaciones en el interior </a:t>
            </a:r>
          </a:p>
        </p:txBody>
      </p:sp>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a:xfrm>
            <a:off x="315142" y="320678"/>
            <a:ext cx="5806851" cy="1017672"/>
          </a:xfrm>
        </p:spPr>
        <p:txBody>
          <a:bodyPr>
            <a:normAutofit fontScale="90000"/>
          </a:bodyPr>
          <a:lstStyle/>
          <a:p>
            <a:pPr algn="l" rtl="0"/>
            <a:r>
              <a:rPr lang="es" b="1" i="1" u="none" baseline="0"/>
              <a:t>Estadísticas de los huracanes</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a:xfrm>
            <a:off x="7032567" y="6385716"/>
            <a:ext cx="1803862" cy="303212"/>
          </a:xfrm>
        </p:spPr>
        <p:txBody>
          <a:bodyPr/>
          <a:lstStyle/>
          <a:p>
            <a:pPr algn="r" rtl="0"/>
            <a:r>
              <a:rPr lang="es" b="0" i="0" u="none" baseline="0"/>
              <a:t>HU-6</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pPr rtl="0"/>
            <a:r>
              <a:rPr lang="es" b="0" i="0" u="none" baseline="0"/>
              <a:t>PM HU-2</a:t>
            </a:r>
          </a:p>
        </p:txBody>
      </p:sp>
    </p:spTree>
    <p:extLst>
      <p:ext uri="{BB962C8B-B14F-4D97-AF65-F5344CB8AC3E}">
        <p14:creationId xmlns:p14="http://schemas.microsoft.com/office/powerpoint/2010/main" val="35283557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p:txBody>
          <a:bodyPr/>
          <a:lstStyle/>
          <a:p>
            <a:pPr algn="l" rtl="0"/>
            <a:r>
              <a:rPr lang="es" b="0" i="0" u="none" baseline="0" dirty="0">
                <a:latin typeface="+mn-lt"/>
              </a:rPr>
              <a:t>Mide la velocidad del viento del huracán de acuerdo con cinco categorías:</a:t>
            </a:r>
          </a:p>
          <a:p>
            <a:pPr lvl="1" algn="l" rtl="0">
              <a:buFont typeface="Arial" panose="020B0604020202020204" pitchFamily="34" charset="0"/>
              <a:buChar char="•"/>
            </a:pPr>
            <a:r>
              <a:rPr lang="es" b="0" i="0" u="none" baseline="0" dirty="0">
                <a:latin typeface="+mn-lt"/>
              </a:rPr>
              <a:t>Categoría 1: Mínimo, 74-95 mph</a:t>
            </a:r>
          </a:p>
          <a:p>
            <a:pPr lvl="1" algn="l" rtl="0">
              <a:buFont typeface="Arial" panose="020B0604020202020204" pitchFamily="34" charset="0"/>
              <a:buChar char="•"/>
            </a:pPr>
            <a:r>
              <a:rPr lang="es" b="0" i="0" u="none" baseline="0" dirty="0">
                <a:latin typeface="+mn-lt"/>
              </a:rPr>
              <a:t>Categoría 2: Moderado, 96-110 mph</a:t>
            </a:r>
          </a:p>
          <a:p>
            <a:pPr lvl="1" algn="l" rtl="0">
              <a:buFont typeface="Arial" panose="020B0604020202020204" pitchFamily="34" charset="0"/>
              <a:buChar char="•"/>
            </a:pPr>
            <a:r>
              <a:rPr lang="es" b="0" i="0" u="none" baseline="0" dirty="0">
                <a:latin typeface="+mn-lt"/>
              </a:rPr>
              <a:t>Categoría 3: Extenso, 111-129 mph</a:t>
            </a:r>
          </a:p>
          <a:p>
            <a:pPr lvl="1" algn="l" rtl="0">
              <a:buFont typeface="Arial" panose="020B0604020202020204" pitchFamily="34" charset="0"/>
              <a:buChar char="•"/>
            </a:pPr>
            <a:r>
              <a:rPr lang="es" b="0" i="0" u="none" baseline="0" dirty="0">
                <a:latin typeface="+mn-lt"/>
              </a:rPr>
              <a:t>Categoría 4: Extremo, 130-156 mph</a:t>
            </a:r>
          </a:p>
          <a:p>
            <a:pPr lvl="1" algn="l" rtl="0">
              <a:buFont typeface="Arial" panose="020B0604020202020204" pitchFamily="34" charset="0"/>
              <a:buChar char="•"/>
            </a:pPr>
            <a:r>
              <a:rPr lang="es" b="0" i="0" u="none" baseline="0" dirty="0">
                <a:latin typeface="+mn-lt"/>
              </a:rPr>
              <a:t>Categoría 5: Catastrófico, más de 157 mph</a:t>
            </a:r>
          </a:p>
        </p:txBody>
      </p:sp>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lstStyle/>
          <a:p>
            <a:pPr algn="l" rtl="0"/>
            <a:r>
              <a:rPr lang="es" b="1" i="1" u="none" baseline="0"/>
              <a:t>Escala Saffir-Simpson</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pPr algn="r" rtl="0"/>
            <a:r>
              <a:rPr lang="es" b="0" i="0" u="none" baseline="0"/>
              <a:t>HU-7</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pPr rtl="0"/>
            <a:r>
              <a:rPr lang="es" b="0" i="0" u="none" baseline="0"/>
              <a:t>PM HU-3</a:t>
            </a:r>
          </a:p>
        </p:txBody>
      </p:sp>
    </p:spTree>
    <p:extLst>
      <p:ext uri="{BB962C8B-B14F-4D97-AF65-F5344CB8AC3E}">
        <p14:creationId xmlns:p14="http://schemas.microsoft.com/office/powerpoint/2010/main" val="1617951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pPr algn="l" rtl="0"/>
            <a:r>
              <a:rPr lang="es" b="0" i="0" u="none" baseline="0" dirty="0">
                <a:latin typeface="+mn-lt"/>
              </a:rPr>
              <a:t>Conozca el significado de Recomendación, Vigilancia y Advertencia, y cómo obtener alertas y advertencias para múltiples peligros de antemano</a:t>
            </a:r>
          </a:p>
          <a:p>
            <a:pPr lvl="1" algn="l" rtl="0">
              <a:buFont typeface="Arial" panose="020B0604020202020204" pitchFamily="34" charset="0"/>
              <a:buChar char="•"/>
            </a:pPr>
            <a:r>
              <a:rPr lang="es" b="0" i="0" u="none" baseline="0" dirty="0">
                <a:latin typeface="+mn-lt"/>
              </a:rPr>
              <a:t>Vientos fuertes</a:t>
            </a:r>
          </a:p>
          <a:p>
            <a:pPr lvl="1" algn="l" rtl="0">
              <a:buFont typeface="Arial" panose="020B0604020202020204" pitchFamily="34" charset="0"/>
              <a:buChar char="•"/>
            </a:pPr>
            <a:r>
              <a:rPr lang="es" b="0" i="0" u="none" baseline="0" dirty="0">
                <a:latin typeface="+mn-lt"/>
              </a:rPr>
              <a:t>Marejada de tormenta </a:t>
            </a:r>
          </a:p>
          <a:p>
            <a:pPr lvl="1" algn="l" rtl="0">
              <a:buFont typeface="Arial" panose="020B0604020202020204" pitchFamily="34" charset="0"/>
              <a:buChar char="•"/>
            </a:pPr>
            <a:r>
              <a:rPr lang="es" b="0" i="0" u="none" baseline="0" dirty="0">
                <a:latin typeface="+mn-lt"/>
              </a:rPr>
              <a:t>Inundaciones (por ejemplo, inundaciones repentinas, inundaciones costeras, inundaciones de ríos)</a:t>
            </a:r>
          </a:p>
          <a:p>
            <a:pPr lvl="1" algn="l" rtl="0">
              <a:buFont typeface="Arial" panose="020B0604020202020204" pitchFamily="34" charset="0"/>
              <a:buChar char="•"/>
            </a:pPr>
            <a:r>
              <a:rPr lang="es" b="0" i="0" u="none" baseline="0" dirty="0">
                <a:latin typeface="+mn-lt"/>
              </a:rPr>
              <a:t>Tormentas eléctricas</a:t>
            </a:r>
          </a:p>
          <a:p>
            <a:pPr lvl="1" algn="l" rtl="0">
              <a:buFont typeface="Arial" panose="020B0604020202020204" pitchFamily="34" charset="0"/>
              <a:buChar char="•"/>
            </a:pPr>
            <a:r>
              <a:rPr lang="es" b="0" i="0" u="none" baseline="0" dirty="0">
                <a:latin typeface="+mn-lt"/>
              </a:rPr>
              <a:t>Tornados </a:t>
            </a:r>
          </a:p>
        </p:txBody>
      </p:sp>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fontScale="90000"/>
          </a:bodyPr>
          <a:lstStyle/>
          <a:p>
            <a:pPr algn="l" rtl="0"/>
            <a:r>
              <a:rPr lang="es" b="1" i="1" u="none" baseline="0"/>
              <a:t>Preparación contra los huracanes</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pPr algn="r" rtl="0"/>
            <a:r>
              <a:rPr lang="es" b="0" i="0" u="none" baseline="0"/>
              <a:t>HU-8</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pPr rtl="0"/>
            <a:r>
              <a:rPr lang="es" b="0" i="0" u="none" baseline="0"/>
              <a:t>PM HU-3</a:t>
            </a:r>
          </a:p>
        </p:txBody>
      </p:sp>
    </p:spTree>
    <p:extLst>
      <p:ext uri="{BB962C8B-B14F-4D97-AF65-F5344CB8AC3E}">
        <p14:creationId xmlns:p14="http://schemas.microsoft.com/office/powerpoint/2010/main" val="28771838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normAutofit lnSpcReduction="10000"/>
          </a:bodyPr>
          <a:lstStyle/>
          <a:p>
            <a:pPr algn="l" rtl="0"/>
            <a:r>
              <a:rPr lang="es" b="0" i="0" u="none" baseline="0" dirty="0">
                <a:latin typeface="+mn-lt"/>
              </a:rPr>
              <a:t>Considere comprar un receptor de radio para todo peligro de NOAA </a:t>
            </a:r>
          </a:p>
          <a:p>
            <a:pPr lvl="1" algn="l" rtl="0">
              <a:buFont typeface="Arial" panose="020B0604020202020204" pitchFamily="34" charset="0"/>
              <a:buChar char="•"/>
            </a:pPr>
            <a:r>
              <a:rPr lang="es" sz="2000" b="0" i="0" u="none" baseline="0" dirty="0">
                <a:latin typeface="+mn-lt"/>
              </a:rPr>
              <a:t>Reciba alertas de transmisión directamente del Servicio Meteorológico Nacional </a:t>
            </a:r>
          </a:p>
          <a:p>
            <a:pPr algn="l" rtl="0"/>
            <a:r>
              <a:rPr lang="es" b="0" i="0" u="none" baseline="0" dirty="0">
                <a:latin typeface="+mn-lt"/>
              </a:rPr>
              <a:t>Ya sea que viva en el interior o a lo largo de la costa, es importante saber si vive, trabaja o viaja a través de áreas propensas a las inundaciones </a:t>
            </a:r>
          </a:p>
          <a:p>
            <a:pPr algn="l" rtl="0"/>
            <a:r>
              <a:rPr lang="es" b="0" i="0" u="none" baseline="0" dirty="0">
                <a:latin typeface="+mn-lt"/>
              </a:rPr>
              <a:t>Es particularmente importante estar preparado para una inundación si vive dentro del área de peligro de inundación especial y/o en un área baja cerca de un cuerpo de agua, o en un área propensa a inundaciones repentinas </a:t>
            </a:r>
          </a:p>
        </p:txBody>
      </p:sp>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fontScale="90000"/>
          </a:bodyPr>
          <a:lstStyle/>
          <a:p>
            <a:pPr algn="l" rtl="0"/>
            <a:r>
              <a:rPr lang="es" b="1" i="1" u="none" baseline="0"/>
              <a:t>Preparación contra los huracanes</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pPr algn="r" rtl="0"/>
            <a:r>
              <a:rPr lang="es" b="0" i="0" u="none" baseline="0"/>
              <a:t>HU-9</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pPr rtl="0"/>
            <a:r>
              <a:rPr lang="es" b="0" i="0" u="none" baseline="0"/>
              <a:t>PM HU-3</a:t>
            </a:r>
          </a:p>
        </p:txBody>
      </p:sp>
    </p:spTree>
    <p:extLst>
      <p:ext uri="{BB962C8B-B14F-4D97-AF65-F5344CB8AC3E}">
        <p14:creationId xmlns:p14="http://schemas.microsoft.com/office/powerpoint/2010/main" val="3792971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normAutofit lnSpcReduction="10000"/>
          </a:bodyPr>
          <a:lstStyle/>
          <a:p>
            <a:pPr algn="l" rtl="0"/>
            <a:r>
              <a:rPr lang="es" b="0" i="0" u="none" baseline="0" dirty="0">
                <a:latin typeface="+mn-lt"/>
              </a:rPr>
              <a:t>Conozca las rutas de riesgo y evacuación </a:t>
            </a:r>
          </a:p>
          <a:p>
            <a:pPr algn="l" rtl="0"/>
            <a:r>
              <a:rPr lang="es" b="0" i="0" u="none" baseline="0" dirty="0">
                <a:latin typeface="+mn-lt"/>
              </a:rPr>
              <a:t>Desarrolle un plan de acción </a:t>
            </a:r>
          </a:p>
          <a:p>
            <a:pPr algn="l" rtl="0"/>
            <a:r>
              <a:rPr lang="es" b="0" i="0" u="none" baseline="0" dirty="0">
                <a:latin typeface="+mn-lt"/>
              </a:rPr>
              <a:t>Desarrolle un plan de comunicaciones de emergencia </a:t>
            </a:r>
          </a:p>
          <a:p>
            <a:pPr algn="l" rtl="0"/>
            <a:r>
              <a:rPr lang="es" b="0" i="0" u="none" baseline="0" dirty="0">
                <a:latin typeface="+mn-lt"/>
              </a:rPr>
              <a:t>Obtenga los suministros necesarios </a:t>
            </a:r>
          </a:p>
          <a:p>
            <a:pPr algn="l" rtl="0"/>
            <a:r>
              <a:rPr lang="es" b="0" i="0" u="none" baseline="0" dirty="0">
                <a:latin typeface="+mn-lt"/>
              </a:rPr>
              <a:t>Revise las baterías, reemplace las viejas y tenga más a mano </a:t>
            </a:r>
          </a:p>
          <a:p>
            <a:pPr algn="l" rtl="0"/>
            <a:r>
              <a:rPr lang="es" b="0" i="0" u="none" baseline="0" dirty="0">
                <a:latin typeface="+mn-lt"/>
              </a:rPr>
              <a:t>Asegure su propiedad contra las inundaciones </a:t>
            </a:r>
          </a:p>
          <a:p>
            <a:pPr algn="l" rtl="0"/>
            <a:r>
              <a:rPr lang="es" b="0" i="0" u="none" baseline="0" dirty="0">
                <a:latin typeface="+mn-lt"/>
              </a:rPr>
              <a:t>Fortifique su casa </a:t>
            </a:r>
          </a:p>
          <a:p>
            <a:pPr algn="l" rtl="0"/>
            <a:r>
              <a:rPr lang="es" b="0" i="0" u="none" baseline="0" dirty="0">
                <a:latin typeface="+mn-lt"/>
              </a:rPr>
              <a:t>Coloque láminas de madera en todas las ventanas y puertas de vidrio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Preparación contra los huracanes</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HU-10</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HU-4</a:t>
            </a:r>
          </a:p>
        </p:txBody>
      </p:sp>
    </p:spTree>
    <p:extLst>
      <p:ext uri="{BB962C8B-B14F-4D97-AF65-F5344CB8AC3E}">
        <p14:creationId xmlns:p14="http://schemas.microsoft.com/office/powerpoint/2010/main" val="3089197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pPr algn="l" rtl="0"/>
            <a:r>
              <a:rPr lang="es" sz="2600" b="0" i="0" u="none" baseline="0" dirty="0">
                <a:latin typeface="+mn-lt"/>
              </a:rPr>
              <a:t>Asegure las casas manufacturadas y los artículos que están al exterior  </a:t>
            </a:r>
          </a:p>
          <a:p>
            <a:pPr algn="l" rtl="0"/>
            <a:r>
              <a:rPr lang="es" sz="2600" b="0" i="0" u="none" baseline="0" dirty="0">
                <a:latin typeface="+mn-lt"/>
              </a:rPr>
              <a:t>Prepárese para las interrupciones en los servicios, como agua, energía, gas y otros suministros </a:t>
            </a:r>
          </a:p>
          <a:p>
            <a:pPr algn="l" rtl="0"/>
            <a:r>
              <a:rPr lang="es" sz="2600" b="0" i="0" u="none" baseline="0" dirty="0">
                <a:latin typeface="+mn-lt"/>
              </a:rPr>
              <a:t>Prepárese para una posible evacuación</a:t>
            </a:r>
          </a:p>
          <a:p>
            <a:pPr lvl="1" algn="l" rtl="0">
              <a:buFont typeface="Arial" panose="020B0604020202020204" pitchFamily="34" charset="0"/>
              <a:buChar char="•"/>
            </a:pPr>
            <a:r>
              <a:rPr lang="es" b="0" i="0" u="none" baseline="0" dirty="0">
                <a:latin typeface="+mn-lt"/>
              </a:rPr>
              <a:t>Considere quedarse con familiares o amigos que viven fuera del área que será afectada</a:t>
            </a:r>
          </a:p>
          <a:p>
            <a:pPr lvl="1" algn="l" rtl="0">
              <a:buFont typeface="Arial" panose="020B0604020202020204" pitchFamily="34" charset="0"/>
              <a:buChar char="•"/>
            </a:pPr>
            <a:r>
              <a:rPr lang="es" b="0" i="0" u="none" baseline="0" dirty="0">
                <a:latin typeface="+mn-lt"/>
              </a:rPr>
              <a:t>Identifique refugios locales </a:t>
            </a:r>
          </a:p>
          <a:p>
            <a:pPr algn="l" rtl="0"/>
            <a:r>
              <a:rPr lang="es" sz="2600" b="0" i="0" u="none" baseline="0" dirty="0">
                <a:latin typeface="+mn-lt"/>
              </a:rPr>
              <a:t>Asegúrese de que su teléfono celular está cargado; de tener  efectivo y un cargador de teléfono celular (para automóvil) disponible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Preparación contra los huracanes</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HU-11</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dirty="0"/>
              <a:t>PM HU-5</a:t>
            </a:r>
          </a:p>
        </p:txBody>
      </p:sp>
    </p:spTree>
    <p:extLst>
      <p:ext uri="{BB962C8B-B14F-4D97-AF65-F5344CB8AC3E}">
        <p14:creationId xmlns:p14="http://schemas.microsoft.com/office/powerpoint/2010/main" val="3930929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p:txBody>
          <a:bodyPr/>
          <a:lstStyle/>
          <a:p>
            <a:pPr algn="l" rtl="0"/>
            <a:r>
              <a:rPr lang="es" b="0" i="0" u="none" baseline="0" dirty="0">
                <a:latin typeface="+mn-lt"/>
              </a:rPr>
              <a:t>Escuche el Sistema de Alerta de Emergencia (EAS) para obtener información e instrucciones de emergencia locales </a:t>
            </a:r>
          </a:p>
          <a:p>
            <a:pPr algn="l" rtl="0"/>
            <a:r>
              <a:rPr lang="es" b="0" i="0" u="none" baseline="0" dirty="0">
                <a:latin typeface="+mn-lt"/>
              </a:rPr>
              <a:t>El seguro estándar no cubre inundaciones, pero el seguro contra inundaciones está disponible para propietarios de viviendas, inquilinos y propietarios de negocios a través del Programa Nacional de Seguro contra Inundaciones (NFIP) (</a:t>
            </a:r>
            <a:r>
              <a:rPr lang="es" b="0" i="0" u="none" baseline="0" dirty="0">
                <a:latin typeface="+mn-lt"/>
                <a:hlinkClick r:id="rId2"/>
              </a:rPr>
              <a:t>https://www.fema.gov/national-flood-insurance-program</a:t>
            </a:r>
            <a:r>
              <a:rPr lang="es" b="0" i="0" u="none" baseline="0" dirty="0">
                <a:latin typeface="+mn-lt"/>
              </a:rPr>
              <a:t>)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Preparación contra los huracanes</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HU-12</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HU-5</a:t>
            </a:r>
          </a:p>
        </p:txBody>
      </p:sp>
    </p:spTree>
    <p:extLst>
      <p:ext uri="{BB962C8B-B14F-4D97-AF65-F5344CB8AC3E}">
        <p14:creationId xmlns:p14="http://schemas.microsoft.com/office/powerpoint/2010/main" val="767691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fontScale="92500" lnSpcReduction="10000"/>
          </a:bodyPr>
          <a:lstStyle/>
          <a:p>
            <a:pPr algn="l" rtl="0"/>
            <a:r>
              <a:rPr lang="es" b="0" i="0" u="none" baseline="0" dirty="0">
                <a:latin typeface="+mn-lt"/>
              </a:rPr>
              <a:t>Si se encuentra en una zona de evacuación, salga inmediatamente siguiendo las indicaciones de los funcionarios de manejo de emergencias </a:t>
            </a:r>
          </a:p>
          <a:p>
            <a:pPr algn="l" rtl="0"/>
            <a:r>
              <a:rPr lang="es" b="0" i="0" u="none" baseline="0" dirty="0">
                <a:latin typeface="+mn-lt"/>
              </a:rPr>
              <a:t>Siga las instrucciones de los funcionarios locales </a:t>
            </a:r>
          </a:p>
          <a:p>
            <a:pPr algn="l" rtl="0"/>
            <a:r>
              <a:rPr lang="es" b="0" i="0" u="none" baseline="0" dirty="0">
                <a:latin typeface="+mn-lt"/>
              </a:rPr>
              <a:t>Siga las rutas de evacuación publicadas </a:t>
            </a:r>
          </a:p>
          <a:p>
            <a:pPr algn="l" rtl="0"/>
            <a:r>
              <a:rPr lang="es" b="0" i="0" u="none" baseline="0" dirty="0">
                <a:latin typeface="+mn-lt"/>
              </a:rPr>
              <a:t>Si no está en una zona de evacuación y usted decide quedarse, o si el tiempo no lo permite, tenga cuidado</a:t>
            </a:r>
          </a:p>
          <a:p>
            <a:pPr lvl="1" algn="l" rtl="0">
              <a:buFont typeface="Arial" panose="020B0604020202020204" pitchFamily="34" charset="0"/>
              <a:buChar char="•"/>
            </a:pPr>
            <a:r>
              <a:rPr lang="es" b="0" i="0" u="none" baseline="0" dirty="0">
                <a:latin typeface="+mn-lt"/>
              </a:rPr>
              <a:t>Siga las pautas de refugiarse </a:t>
            </a:r>
          </a:p>
          <a:p>
            <a:pPr lvl="1" algn="l" rtl="0">
              <a:buFont typeface="Arial" panose="020B0604020202020204" pitchFamily="34" charset="0"/>
              <a:buChar char="•"/>
            </a:pPr>
            <a:r>
              <a:rPr lang="es" b="0" i="0" u="none" baseline="0" dirty="0">
                <a:latin typeface="+mn-lt"/>
              </a:rPr>
              <a:t>Busque refugio en una habitación pequeña, interior, sin ventanas, en un armario o en el pasillo en el nivel más bajo arriba de los niveles del agua de inundación </a:t>
            </a:r>
          </a:p>
          <a:p>
            <a:pPr lvl="2" algn="l" rtl="0">
              <a:buFont typeface="Arial" panose="020B0604020202020204" pitchFamily="34" charset="0"/>
              <a:buChar char="•"/>
            </a:pPr>
            <a:r>
              <a:rPr lang="es" b="0" i="0" u="none" baseline="0" dirty="0">
                <a:latin typeface="+mn-lt"/>
              </a:rPr>
              <a:t>Si está en una casa prefabricada o estructura temporal, muévase a un edificio resistente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a:t>¿Quedarse o irse?</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HU-13</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HU-5</a:t>
            </a:r>
          </a:p>
        </p:txBody>
      </p:sp>
    </p:spTree>
    <p:extLst>
      <p:ext uri="{BB962C8B-B14F-4D97-AF65-F5344CB8AC3E}">
        <p14:creationId xmlns:p14="http://schemas.microsoft.com/office/powerpoint/2010/main" val="34702486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pPr algn="l" rtl="0"/>
            <a:r>
              <a:rPr lang="es" b="0" i="0" u="none" baseline="0"/>
              <a:t>Monitoree las comunicaciones</a:t>
            </a:r>
          </a:p>
          <a:p>
            <a:pPr lvl="1" algn="l" rtl="0"/>
            <a:r>
              <a:rPr lang="es" b="0" i="0" u="none" baseline="0"/>
              <a:t>Conserve la energía de la batería para uso de emergencia </a:t>
            </a:r>
          </a:p>
          <a:p>
            <a:pPr lvl="1" algn="l" rtl="0"/>
            <a:r>
              <a:rPr lang="es" b="0" i="0" u="none" baseline="0"/>
              <a:t>Use los teléfonos solo para llamadas de emergencia </a:t>
            </a:r>
          </a:p>
          <a:p>
            <a:pPr lvl="1" algn="l" rtl="0"/>
            <a:r>
              <a:rPr lang="es" b="0" i="0" u="none" baseline="0"/>
              <a:t>Use mensajes de texto o redes sociales para comunicarse con familiares y/o amigos </a:t>
            </a:r>
          </a:p>
          <a:p>
            <a:pPr algn="l" rtl="0"/>
            <a:r>
              <a:rPr lang="es" b="0" i="0" u="none" baseline="0"/>
              <a:t>Nunca use generadores portátiles en el interior </a:t>
            </a:r>
          </a:p>
          <a:p>
            <a:pPr algn="l" rtl="0"/>
            <a:r>
              <a:rPr lang="es" b="0" i="0" u="none" baseline="0"/>
              <a:t>Permanezca en un lugar alejado de ventanas, tragaluces y puertas para protegerse contra escombros lanzados al aire </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lstStyle/>
          <a:p>
            <a:pPr algn="l" rtl="0"/>
            <a:r>
              <a:rPr lang="es" b="1" i="1" u="none" baseline="0"/>
              <a:t>Durante un huracán</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HU-14</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HU-6</a:t>
            </a:r>
          </a:p>
        </p:txBody>
      </p:sp>
    </p:spTree>
    <p:extLst>
      <p:ext uri="{BB962C8B-B14F-4D97-AF65-F5344CB8AC3E}">
        <p14:creationId xmlns:p14="http://schemas.microsoft.com/office/powerpoint/2010/main" val="294753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BE225-93DC-44CB-8A44-8F2B8F833F15}"/>
              </a:ext>
            </a:extLst>
          </p:cNvPr>
          <p:cNvSpPr>
            <a:spLocks noGrp="1"/>
          </p:cNvSpPr>
          <p:nvPr>
            <p:ph idx="1"/>
          </p:nvPr>
        </p:nvSpPr>
        <p:spPr/>
        <p:txBody>
          <a:bodyPr>
            <a:normAutofit/>
          </a:bodyPr>
          <a:lstStyle/>
          <a:p>
            <a:pPr algn="l" rtl="0"/>
            <a:r>
              <a:rPr lang="es" b="0" i="0" u="none" baseline="0" dirty="0">
                <a:latin typeface="+mn-lt"/>
              </a:rPr>
              <a:t>Aprenda a reconocer y evaluar los posibles peligros de las avalanchas</a:t>
            </a:r>
          </a:p>
          <a:p>
            <a:pPr lvl="1" algn="l" rtl="0">
              <a:buFont typeface="Arial" panose="020B0604020202020204" pitchFamily="34" charset="0"/>
              <a:buChar char="•"/>
            </a:pPr>
            <a:r>
              <a:rPr lang="es" sz="2200" b="0" i="0" u="none" baseline="0" dirty="0">
                <a:latin typeface="+mn-lt"/>
              </a:rPr>
              <a:t>Evite pendientes más inclinadas que 30 grados </a:t>
            </a:r>
          </a:p>
          <a:p>
            <a:pPr lvl="1" algn="l" rtl="0">
              <a:buFont typeface="Arial" panose="020B0604020202020204" pitchFamily="34" charset="0"/>
              <a:buChar char="•"/>
            </a:pPr>
            <a:r>
              <a:rPr lang="es" sz="2200" b="0" i="0" u="none" baseline="0" dirty="0">
                <a:latin typeface="+mn-lt"/>
              </a:rPr>
              <a:t>Evite las zonas de deposición en pendientes mayores de 30 grados </a:t>
            </a:r>
          </a:p>
          <a:p>
            <a:pPr lvl="1" algn="l" rtl="0">
              <a:buFont typeface="Arial" panose="020B0604020202020204" pitchFamily="34" charset="0"/>
              <a:buChar char="•"/>
            </a:pPr>
            <a:r>
              <a:rPr lang="es" sz="2200" b="0" i="0" u="none" baseline="0" dirty="0">
                <a:latin typeface="+mn-lt"/>
              </a:rPr>
              <a:t>Preste atención a las señales de advertencia inmediatas, que incluyen avalanchas recientes, grietas o el ruido que hace la nieve al colapsar </a:t>
            </a:r>
          </a:p>
          <a:p>
            <a:pPr lvl="1" algn="l" rtl="0">
              <a:buFont typeface="Arial" panose="020B0604020202020204" pitchFamily="34" charset="0"/>
              <a:buChar char="•"/>
            </a:pPr>
            <a:r>
              <a:rPr lang="es" sz="2200" b="0" i="0" u="none" baseline="0" dirty="0">
                <a:latin typeface="+mn-lt"/>
              </a:rPr>
              <a:t>Evite las áreas, pendientes y terrenos particularmente peligrosos, incluso si la recomendación de alerta regional es baja </a:t>
            </a:r>
          </a:p>
          <a:p>
            <a:pPr lvl="1" algn="l" rtl="0">
              <a:buFont typeface="Arial" panose="020B0604020202020204" pitchFamily="34" charset="0"/>
              <a:buChar char="•"/>
            </a:pPr>
            <a:r>
              <a:rPr lang="es" sz="2200" b="1" i="0" u="none" baseline="0" dirty="0">
                <a:latin typeface="+mn-lt"/>
              </a:rPr>
              <a:t>Nota:</a:t>
            </a:r>
            <a:r>
              <a:rPr lang="es" sz="2200" b="0" i="0" u="none" baseline="0" dirty="0">
                <a:latin typeface="+mn-lt"/>
              </a:rPr>
              <a:t> Las áreas propensas a avalanchas cerca de las carreteras suelen estar marcadas con señales. No pare su automóvil en estas zonas</a:t>
            </a:r>
          </a:p>
        </p:txBody>
      </p:sp>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p:txBody>
          <a:bodyPr>
            <a:normAutofit fontScale="90000"/>
          </a:bodyPr>
          <a:lstStyle/>
          <a:p>
            <a:pPr algn="l" rtl="0"/>
            <a:r>
              <a:rPr lang="es" b="1" i="1" u="none" baseline="0"/>
              <a:t>Preparación contra las avalanchas</a:t>
            </a:r>
          </a:p>
        </p:txBody>
      </p:sp>
      <p:sp>
        <p:nvSpPr>
          <p:cNvPr id="9" name="Text Placeholder 8">
            <a:extLst>
              <a:ext uri="{FF2B5EF4-FFF2-40B4-BE49-F238E27FC236}">
                <a16:creationId xmlns:a16="http://schemas.microsoft.com/office/drawing/2014/main" id="{80B990F3-1AB0-4067-8AFC-E2FB1A3CB592}"/>
              </a:ext>
            </a:extLst>
          </p:cNvPr>
          <p:cNvSpPr>
            <a:spLocks noGrp="1"/>
          </p:cNvSpPr>
          <p:nvPr>
            <p:ph type="body" sz="quarter" idx="10"/>
          </p:nvPr>
        </p:nvSpPr>
        <p:spPr/>
        <p:txBody>
          <a:bodyPr/>
          <a:lstStyle/>
          <a:p>
            <a:pPr algn="l" rtl="0"/>
            <a:r>
              <a:rPr lang="es" b="0" i="0" u="none" baseline="0"/>
              <a:t>CERT Anexo sobre peligros: Avalancha</a:t>
            </a:r>
          </a:p>
        </p:txBody>
      </p:sp>
      <p:sp>
        <p:nvSpPr>
          <p:cNvPr id="10" name="Text Placeholder 9">
            <a:extLst>
              <a:ext uri="{FF2B5EF4-FFF2-40B4-BE49-F238E27FC236}">
                <a16:creationId xmlns:a16="http://schemas.microsoft.com/office/drawing/2014/main" id="{897E9F10-ADBE-4BC0-B2D0-14FF728765EB}"/>
              </a:ext>
            </a:extLst>
          </p:cNvPr>
          <p:cNvSpPr>
            <a:spLocks noGrp="1"/>
          </p:cNvSpPr>
          <p:nvPr>
            <p:ph type="body" sz="quarter" idx="11"/>
          </p:nvPr>
        </p:nvSpPr>
        <p:spPr/>
        <p:txBody>
          <a:bodyPr/>
          <a:lstStyle/>
          <a:p>
            <a:pPr algn="r" rtl="0"/>
            <a:r>
              <a:rPr lang="es" b="0" i="0" u="none" baseline="0"/>
              <a:t>AV-9</a:t>
            </a:r>
          </a:p>
        </p:txBody>
      </p:sp>
      <p:sp>
        <p:nvSpPr>
          <p:cNvPr id="6" name="Content Placeholder 5">
            <a:extLst>
              <a:ext uri="{FF2B5EF4-FFF2-40B4-BE49-F238E27FC236}">
                <a16:creationId xmlns:a16="http://schemas.microsoft.com/office/drawing/2014/main" id="{37B70DEB-8FD1-4E78-B93A-7C360138A76D}"/>
              </a:ext>
            </a:extLst>
          </p:cNvPr>
          <p:cNvSpPr>
            <a:spLocks noGrp="1"/>
          </p:cNvSpPr>
          <p:nvPr>
            <p:ph sz="quarter" idx="12"/>
          </p:nvPr>
        </p:nvSpPr>
        <p:spPr/>
        <p:txBody>
          <a:bodyPr/>
          <a:lstStyle/>
          <a:p>
            <a:pPr rtl="0"/>
            <a:r>
              <a:rPr lang="es" b="0" i="0" u="none" baseline="0"/>
              <a:t>PM AV-2</a:t>
            </a:r>
          </a:p>
        </p:txBody>
      </p:sp>
    </p:spTree>
    <p:extLst>
      <p:ext uri="{BB962C8B-B14F-4D97-AF65-F5344CB8AC3E}">
        <p14:creationId xmlns:p14="http://schemas.microsoft.com/office/powerpoint/2010/main" val="2019183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normAutofit/>
          </a:bodyPr>
          <a:lstStyle/>
          <a:p>
            <a:pPr algn="l" rtl="0"/>
            <a:r>
              <a:rPr lang="es" b="0" i="0" u="none" baseline="0" dirty="0">
                <a:latin typeface="+mn-lt"/>
              </a:rPr>
              <a:t>Si se aconseja tomar refugio, tome medidas</a:t>
            </a:r>
          </a:p>
          <a:p>
            <a:pPr lvl="1" algn="l" rtl="0">
              <a:buFont typeface="Arial" panose="020B0604020202020204" pitchFamily="34" charset="0"/>
              <a:buChar char="•"/>
            </a:pPr>
            <a:r>
              <a:rPr lang="es" b="0" i="0" u="none" baseline="0" dirty="0">
                <a:latin typeface="+mn-lt"/>
              </a:rPr>
              <a:t>Agarre su juego de suministros de emergencia </a:t>
            </a:r>
          </a:p>
          <a:p>
            <a:pPr lvl="1" algn="l" rtl="0">
              <a:buFont typeface="Arial" panose="020B0604020202020204" pitchFamily="34" charset="0"/>
              <a:buChar char="•"/>
            </a:pPr>
            <a:r>
              <a:rPr lang="es" b="0" i="0" u="none" baseline="0" dirty="0">
                <a:latin typeface="+mn-lt"/>
              </a:rPr>
              <a:t>Vaya a una habitación interior sin ventanas, si es posible </a:t>
            </a:r>
          </a:p>
          <a:p>
            <a:pPr lvl="1" algn="l" rtl="0">
              <a:buFont typeface="Arial" panose="020B0604020202020204" pitchFamily="34" charset="0"/>
              <a:buChar char="•"/>
            </a:pPr>
            <a:r>
              <a:rPr lang="es" b="0" i="0" u="none" baseline="0" dirty="0">
                <a:latin typeface="+mn-lt"/>
              </a:rPr>
              <a:t>Permanezca dentro de la habitación y escuche el EAS para obtener instrucciones adicionales </a:t>
            </a:r>
          </a:p>
          <a:p>
            <a:pPr algn="l" rtl="0"/>
            <a:r>
              <a:rPr lang="es" b="0" i="0" u="none" baseline="0" dirty="0">
                <a:latin typeface="+mn-lt"/>
              </a:rPr>
              <a:t>Si hay vientos fuertes, acuéstese en el piso debajo de una mesa u otro objeto resistente para una mayor protección contra objetos que pueden caerse </a:t>
            </a:r>
          </a:p>
          <a:p>
            <a:pPr algn="l" rtl="0"/>
            <a:r>
              <a:rPr lang="es" b="0" i="0" u="none" baseline="0" dirty="0">
                <a:latin typeface="+mn-lt"/>
              </a:rPr>
              <a:t>Si está afuera, muévase adentro lo más rápido posible </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lstStyle/>
          <a:p>
            <a:pPr algn="l" rtl="0"/>
            <a:r>
              <a:rPr lang="es" b="1" i="1" u="none" baseline="0"/>
              <a:t>Durante un huracán</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HU-15</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HU-6</a:t>
            </a:r>
          </a:p>
        </p:txBody>
      </p:sp>
    </p:spTree>
    <p:extLst>
      <p:ext uri="{BB962C8B-B14F-4D97-AF65-F5344CB8AC3E}">
        <p14:creationId xmlns:p14="http://schemas.microsoft.com/office/powerpoint/2010/main" val="28721150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pPr algn="l" rtl="0"/>
            <a:r>
              <a:rPr lang="es" b="0" i="0" u="none" baseline="0" dirty="0">
                <a:latin typeface="+mn-lt"/>
              </a:rPr>
              <a:t>Evite conducir, si es posible </a:t>
            </a:r>
          </a:p>
          <a:p>
            <a:pPr algn="l" rtl="0"/>
            <a:r>
              <a:rPr lang="es" b="0" i="0" u="none" baseline="0" dirty="0">
                <a:latin typeface="+mn-lt"/>
              </a:rPr>
              <a:t>Esté consciente del “ojo”</a:t>
            </a:r>
          </a:p>
          <a:p>
            <a:pPr lvl="1" algn="l" rtl="0">
              <a:buFont typeface="Arial" panose="020B0604020202020204" pitchFamily="34" charset="0"/>
              <a:buChar char="•"/>
            </a:pPr>
            <a:r>
              <a:rPr lang="es" b="0" i="0" u="none" baseline="0" dirty="0">
                <a:latin typeface="+mn-lt"/>
              </a:rPr>
              <a:t>Después de que el centro del huracán (ojo) pase, la tormenta continuará </a:t>
            </a:r>
          </a:p>
          <a:p>
            <a:pPr lvl="1" algn="l" rtl="0">
              <a:buFont typeface="Arial" panose="020B0604020202020204" pitchFamily="34" charset="0"/>
              <a:buChar char="•"/>
            </a:pPr>
            <a:r>
              <a:rPr lang="es" b="0" i="0" u="none" baseline="0" dirty="0">
                <a:latin typeface="+mn-lt"/>
              </a:rPr>
              <a:t>No se aventure afuera hasta que los funcionarios de emergencia digan que es seguro </a:t>
            </a:r>
          </a:p>
          <a:p>
            <a:pPr algn="l" rtl="0"/>
            <a:r>
              <a:rPr lang="es" b="0" i="0" u="none" baseline="0" dirty="0">
                <a:latin typeface="+mn-lt"/>
              </a:rPr>
              <a:t>Esté alerta a los tornados</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lstStyle/>
          <a:p>
            <a:pPr algn="l" rtl="0"/>
            <a:r>
              <a:rPr lang="es" b="1" i="1" u="none" baseline="0"/>
              <a:t>Durante un huracán</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HU-16</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HU-7</a:t>
            </a:r>
          </a:p>
        </p:txBody>
      </p:sp>
    </p:spTree>
    <p:extLst>
      <p:ext uri="{BB962C8B-B14F-4D97-AF65-F5344CB8AC3E}">
        <p14:creationId xmlns:p14="http://schemas.microsoft.com/office/powerpoint/2010/main" val="1690646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pPr algn="l" rtl="0"/>
            <a:r>
              <a:rPr lang="es" b="0" i="0" u="none" baseline="0" dirty="0">
                <a:latin typeface="+mn-lt"/>
              </a:rPr>
              <a:t>Ya sea en el interior o a lo largo de la costa, manténgase alejado de las aguas de inundación  </a:t>
            </a:r>
          </a:p>
          <a:p>
            <a:pPr lvl="1" algn="l" rtl="0"/>
            <a:r>
              <a:rPr lang="es" b="0" i="0" u="none" baseline="0" dirty="0">
                <a:latin typeface="+mn-lt"/>
              </a:rPr>
              <a:t>Las aguas de inundación se mueven rápidamente, pueden transportar escombros que pueden causar lesiones y ocultar las carreteras dañadas y la profundidad real del agua </a:t>
            </a:r>
          </a:p>
          <a:p>
            <a:pPr lvl="1" algn="l" rtl="0"/>
            <a:r>
              <a:rPr lang="es" b="0" i="0" u="none" baseline="0" dirty="0">
                <a:latin typeface="+mn-lt"/>
              </a:rPr>
              <a:t>12 pulgadas de agua en movimiento pueden arrastrar un automóvil pequeño y 6 pulgadas de agua en movimiento rápido pueden hacer caer a un adulto </a:t>
            </a:r>
          </a:p>
          <a:p>
            <a:pPr lvl="1" algn="l" rtl="0"/>
            <a:r>
              <a:rPr lang="es" b="1" i="0" u="none" baseline="0" dirty="0">
                <a:latin typeface="+mn-lt"/>
              </a:rPr>
              <a:t>Dé la vuelta no se ahogue</a:t>
            </a:r>
            <a:r>
              <a:rPr lang="es" b="0" i="0" u="none" baseline="30000" dirty="0">
                <a:latin typeface="+mn-lt"/>
              </a:rPr>
              <a:t>®</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a:t>Durante un huracán</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HU-17</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HU-7</a:t>
            </a:r>
          </a:p>
        </p:txBody>
      </p:sp>
      <p:pic>
        <p:nvPicPr>
          <p:cNvPr id="7" name="Picture 6" descr="Durante un huracán. ¿La imagen muestra la advertencia de INUNDACIÓN? MANTÉNGASE A SALVO. TURN AROUND DON’T DROWN ">
            <a:extLst>
              <a:ext uri="{FF2B5EF4-FFF2-40B4-BE49-F238E27FC236}">
                <a16:creationId xmlns:a16="http://schemas.microsoft.com/office/drawing/2014/main" id="{95B41FEF-78D2-41C9-AA86-DF2FAB7C40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74246" y="4867837"/>
            <a:ext cx="3794764" cy="1191822"/>
          </a:xfrm>
          <a:prstGeom prst="rect">
            <a:avLst/>
          </a:prstGeom>
        </p:spPr>
      </p:pic>
    </p:spTree>
    <p:extLst>
      <p:ext uri="{BB962C8B-B14F-4D97-AF65-F5344CB8AC3E}">
        <p14:creationId xmlns:p14="http://schemas.microsoft.com/office/powerpoint/2010/main" val="33846555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600" b="0" i="0" u="none" baseline="0" dirty="0">
                <a:latin typeface="+mn-lt"/>
              </a:rPr>
              <a:t>No vuelva a ingresar al área hasta que se declare segura </a:t>
            </a:r>
          </a:p>
          <a:p>
            <a:pPr lvl="1" algn="l" rtl="0">
              <a:buFont typeface="Arial" panose="020B0604020202020204" pitchFamily="34" charset="0"/>
              <a:buChar char="•"/>
            </a:pPr>
            <a:r>
              <a:rPr lang="es" sz="2200" b="0" i="0" u="none" baseline="0" dirty="0">
                <a:latin typeface="+mn-lt"/>
              </a:rPr>
              <a:t>El reingreso al área demasiado pronto puede causar riesgos y puede impedir que los responsables de las primeras respuestas y los trabajadores hagan su trabajo  </a:t>
            </a:r>
          </a:p>
          <a:p>
            <a:pPr algn="l" rtl="0"/>
            <a:r>
              <a:rPr lang="es" sz="2600" b="0" i="0" u="none" baseline="0" dirty="0">
                <a:latin typeface="+mn-lt"/>
              </a:rPr>
              <a:t>Tenga mucho cuidado al entrar en edificios dañados; use una linterna en el interior </a:t>
            </a:r>
          </a:p>
          <a:p>
            <a:pPr algn="l" rtl="0"/>
            <a:r>
              <a:rPr lang="es" sz="2600" b="0" i="0" u="none" baseline="0" dirty="0">
                <a:latin typeface="+mn-lt"/>
              </a:rPr>
              <a:t>Si huele a gas o si suena la alarma de monóxido de carbono, diríjase al aire fresco de inmediato y pida ayuda </a:t>
            </a:r>
          </a:p>
          <a:p>
            <a:pPr algn="l" rtl="0"/>
            <a:r>
              <a:rPr lang="es" sz="2600" b="0" i="0" u="none" baseline="0" dirty="0">
                <a:latin typeface="+mn-lt"/>
              </a:rPr>
              <a:t>Haga que sus servicios públicos sean inspeccionados por profesionales calificados para detectar daños en el sistema eléctrico, alcantarillado, gas y tuberías de agua.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Después de un huracán</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HU-18</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HU-8</a:t>
            </a:r>
          </a:p>
        </p:txBody>
      </p:sp>
    </p:spTree>
    <p:extLst>
      <p:ext uri="{BB962C8B-B14F-4D97-AF65-F5344CB8AC3E}">
        <p14:creationId xmlns:p14="http://schemas.microsoft.com/office/powerpoint/2010/main" val="27718257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pPr algn="l" rtl="0"/>
            <a:r>
              <a:rPr lang="es" b="0" i="0" u="none" baseline="0" dirty="0">
                <a:latin typeface="+mn-lt"/>
              </a:rPr>
              <a:t>Use ropa protectora </a:t>
            </a:r>
          </a:p>
          <a:p>
            <a:pPr lvl="1" algn="l" rtl="0">
              <a:buFont typeface="Arial" panose="020B0604020202020204" pitchFamily="34" charset="0"/>
              <a:buChar char="•"/>
            </a:pPr>
            <a:r>
              <a:rPr lang="es" b="0" i="0" u="none" baseline="0" dirty="0">
                <a:latin typeface="+mn-lt"/>
              </a:rPr>
              <a:t>Evite los peligros potenciales de escombros y contaminantes durante la limpieza usando ropa protectora como gafas de seguridad, guantes de trabajo, cascos y botas impermeables  </a:t>
            </a:r>
          </a:p>
          <a:p>
            <a:pPr algn="l" rtl="0"/>
            <a:r>
              <a:rPr lang="es" b="0" i="0" u="none" baseline="0" dirty="0">
                <a:latin typeface="+mn-lt"/>
              </a:rPr>
              <a:t>Póngase en contacto con su compañía de seguros  </a:t>
            </a:r>
          </a:p>
          <a:p>
            <a:pPr lvl="1" algn="l" rtl="0">
              <a:buFont typeface="Arial" panose="020B0604020202020204" pitchFamily="34" charset="0"/>
              <a:buChar char="•"/>
            </a:pPr>
            <a:r>
              <a:rPr lang="es" b="0" i="0" u="none" baseline="0" dirty="0">
                <a:latin typeface="+mn-lt"/>
              </a:rPr>
              <a:t>Tome fotografías para documentar su daño y presente una reclamación lo antes posible  </a:t>
            </a:r>
          </a:p>
          <a:p>
            <a:pPr lvl="1" algn="l" rtl="0">
              <a:buFont typeface="Arial" panose="020B0604020202020204" pitchFamily="34" charset="0"/>
              <a:buChar char="•"/>
            </a:pPr>
            <a:r>
              <a:rPr lang="es" b="0" i="0" u="none" baseline="0" dirty="0">
                <a:latin typeface="+mn-lt"/>
              </a:rPr>
              <a:t>Haga lo que pueda para evitar daños adicionales a su propiedad (por ejemplo, colocar una lona sobre un techo dañado), ya que el seguro puede no cubrir el daño adicional que se produce después de la tormenta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Después de un huracán</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HU-19</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HU-8</a:t>
            </a:r>
          </a:p>
        </p:txBody>
      </p:sp>
    </p:spTree>
    <p:extLst>
      <p:ext uri="{BB962C8B-B14F-4D97-AF65-F5344CB8AC3E}">
        <p14:creationId xmlns:p14="http://schemas.microsoft.com/office/powerpoint/2010/main" val="433578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normAutofit/>
          </a:bodyPr>
          <a:lstStyle/>
          <a:p>
            <a:pPr algn="l" rtl="0"/>
            <a:r>
              <a:rPr lang="es" sz="2600" b="1" i="0" u="none" baseline="0" dirty="0">
                <a:latin typeface="+mn-lt"/>
              </a:rPr>
              <a:t>Dé la vuelta no se ahogue</a:t>
            </a:r>
            <a:r>
              <a:rPr lang="es" sz="2600" b="0" i="0" u="none" baseline="30000" dirty="0">
                <a:latin typeface="+mn-lt"/>
              </a:rPr>
              <a:t>®</a:t>
            </a:r>
            <a:r>
              <a:rPr lang="es" sz="2600" b="0" i="0" u="none" baseline="0" dirty="0">
                <a:latin typeface="+mn-lt"/>
              </a:rPr>
              <a:t> </a:t>
            </a:r>
          </a:p>
          <a:p>
            <a:pPr lvl="1" algn="l" rtl="0">
              <a:buFont typeface="Arial" panose="020B0604020202020204" pitchFamily="34" charset="0"/>
              <a:buChar char="•"/>
            </a:pPr>
            <a:r>
              <a:rPr lang="es" sz="2000" b="0" i="0" u="none" baseline="0" dirty="0">
                <a:latin typeface="+mn-lt"/>
              </a:rPr>
              <a:t>Evite caminar o conducir en aguas de inundación  </a:t>
            </a:r>
          </a:p>
          <a:p>
            <a:pPr lvl="1" algn="l" rtl="0">
              <a:buFont typeface="Arial" panose="020B0604020202020204" pitchFamily="34" charset="0"/>
              <a:buChar char="•"/>
            </a:pPr>
            <a:r>
              <a:rPr lang="es" sz="2000" b="0" i="0" u="none" baseline="0" dirty="0">
                <a:latin typeface="+mn-lt"/>
              </a:rPr>
              <a:t>Manténgase alejado del agua en movimiento, especialmente cerca de ríos, arroyos y sistemas de drenaje  </a:t>
            </a:r>
          </a:p>
          <a:p>
            <a:pPr lvl="1" algn="l" rtl="0">
              <a:buFont typeface="Arial" panose="020B0604020202020204" pitchFamily="34" charset="0"/>
              <a:buChar char="•"/>
            </a:pPr>
            <a:r>
              <a:rPr lang="es" sz="2000" b="0" i="0" u="none" baseline="0" dirty="0">
                <a:latin typeface="+mn-lt"/>
              </a:rPr>
              <a:t>Los escombros, el aceite, la gasolina, los productos químicos, las bacterias o las aguas residuales sin tratar pueden contaminar las aguas de inundación El agua también puede cargarse eléctricamente por los cables  eléctricos caídos </a:t>
            </a:r>
          </a:p>
          <a:p>
            <a:pPr algn="l" rtl="0"/>
            <a:r>
              <a:rPr lang="es" sz="2400" b="0" i="0" u="none" baseline="0" dirty="0">
                <a:latin typeface="+mn-lt"/>
              </a:rPr>
              <a:t>Revise a sus vecinos </a:t>
            </a:r>
          </a:p>
          <a:p>
            <a:pPr lvl="1" algn="l" rtl="0">
              <a:buFont typeface="Arial" panose="020B0604020202020204" pitchFamily="34" charset="0"/>
              <a:buChar char="•"/>
            </a:pPr>
            <a:r>
              <a:rPr lang="es" sz="2000" b="0" i="0" u="none" baseline="0" dirty="0">
                <a:latin typeface="+mn-lt"/>
              </a:rPr>
              <a:t>Tenga mucho cuidado cuando ayude a otras personas que puedan estar lesionadas, especialmente alrededor de edificios dañados o inundaciones </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pPr algn="l" rtl="0"/>
            <a:r>
              <a:rPr lang="es" b="1" i="1" u="none" baseline="0"/>
              <a:t>Después de un huracán</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HU-20</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HU-8</a:t>
            </a:r>
          </a:p>
        </p:txBody>
      </p:sp>
    </p:spTree>
    <p:extLst>
      <p:ext uri="{BB962C8B-B14F-4D97-AF65-F5344CB8AC3E}">
        <p14:creationId xmlns:p14="http://schemas.microsoft.com/office/powerpoint/2010/main" val="28271192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pPr algn="l" rtl="0"/>
            <a:r>
              <a:rPr lang="es" sz="2600" b="0" i="0" u="none" baseline="0" dirty="0">
                <a:latin typeface="+mn-lt"/>
              </a:rPr>
              <a:t>Manténgase alejado de los cables eléctricos caídos </a:t>
            </a:r>
          </a:p>
          <a:p>
            <a:pPr lvl="1" algn="l" rtl="0">
              <a:buFont typeface="Arial" panose="020B0604020202020204" pitchFamily="34" charset="0"/>
              <a:buChar char="•"/>
            </a:pPr>
            <a:r>
              <a:rPr lang="es" sz="2200" b="0" i="0" u="none" baseline="0" dirty="0">
                <a:latin typeface="+mn-lt"/>
              </a:rPr>
              <a:t>La única forma de limitar el riesgo de los cables eléctricos caídos es evitarlos por completo  </a:t>
            </a:r>
          </a:p>
          <a:p>
            <a:pPr lvl="1" algn="l" rtl="0">
              <a:buFont typeface="Arial" panose="020B0604020202020204" pitchFamily="34" charset="0"/>
              <a:buChar char="•"/>
            </a:pPr>
            <a:r>
              <a:rPr lang="es" sz="2200" b="0" i="0" u="none" baseline="0" dirty="0">
                <a:latin typeface="+mn-lt"/>
              </a:rPr>
              <a:t>Reporte los cables eléctricos caídos a las autoridades apropiadas </a:t>
            </a:r>
          </a:p>
          <a:p>
            <a:pPr algn="l" rtl="0"/>
            <a:r>
              <a:rPr lang="es" sz="2600" b="0" i="0" u="none" baseline="0" dirty="0">
                <a:latin typeface="+mn-lt"/>
              </a:rPr>
              <a:t>Llame para pedir ayuda, si es necesario </a:t>
            </a:r>
          </a:p>
          <a:p>
            <a:pPr lvl="1" algn="l" rtl="0">
              <a:buFont typeface="Arial" panose="020B0604020202020204" pitchFamily="34" charset="0"/>
              <a:buChar char="•"/>
            </a:pPr>
            <a:r>
              <a:rPr lang="es" sz="2200" b="0" i="0" u="none" baseline="0" dirty="0">
                <a:latin typeface="+mn-lt"/>
              </a:rPr>
              <a:t>Si huele a gas o fuego, muévase al aire fresco inmediatamente y pida ayuda Permanezca allí hasta que llegue el personal de emergencia para ayudarlo </a:t>
            </a:r>
          </a:p>
          <a:p>
            <a:pPr lvl="1" algn="l" rtl="0">
              <a:buFont typeface="Arial" panose="020B0604020202020204" pitchFamily="34" charset="0"/>
              <a:buChar char="•"/>
            </a:pPr>
            <a:r>
              <a:rPr lang="es" sz="2200" b="0" i="0" u="none" baseline="0" dirty="0">
                <a:latin typeface="+mn-lt"/>
              </a:rPr>
              <a:t>No intente apagar los servicios públicos usted mismo </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Después de un huracán</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HU-21</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HU-8</a:t>
            </a:r>
          </a:p>
        </p:txBody>
      </p:sp>
    </p:spTree>
    <p:extLst>
      <p:ext uri="{BB962C8B-B14F-4D97-AF65-F5344CB8AC3E}">
        <p14:creationId xmlns:p14="http://schemas.microsoft.com/office/powerpoint/2010/main" val="42377457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normAutofit/>
          </a:bodyPr>
          <a:lstStyle/>
          <a:p>
            <a:pPr algn="l" rtl="0"/>
            <a:r>
              <a:rPr lang="es" sz="2600" b="0" i="0" u="none" baseline="0" dirty="0">
                <a:latin typeface="+mn-lt"/>
              </a:rPr>
              <a:t>Reserve las llamadas telefónicas para uso de emergencia </a:t>
            </a:r>
          </a:p>
          <a:p>
            <a:pPr lvl="1" algn="l" rtl="0">
              <a:buFont typeface="Arial" panose="020B0604020202020204" pitchFamily="34" charset="0"/>
              <a:buChar char="•"/>
            </a:pPr>
            <a:r>
              <a:rPr lang="es" sz="2000" b="0" i="0" u="none" baseline="0" dirty="0">
                <a:latin typeface="+mn-lt"/>
              </a:rPr>
              <a:t>Las líneas telefónicas son propensas a sobrecargarse después de un desastre o emergencia  </a:t>
            </a:r>
          </a:p>
          <a:p>
            <a:pPr lvl="1" algn="l" rtl="0">
              <a:buFont typeface="Arial" panose="020B0604020202020204" pitchFamily="34" charset="0"/>
              <a:buChar char="•"/>
            </a:pPr>
            <a:r>
              <a:rPr lang="es" sz="2000" b="0" i="0" u="none" baseline="0" dirty="0">
                <a:latin typeface="+mn-lt"/>
              </a:rPr>
              <a:t>Reservar las llamadas para uso de emergencia ayuda a garantizar que las llamadas que deben realizarse se puedan hacer </a:t>
            </a:r>
          </a:p>
          <a:p>
            <a:pPr lvl="1" algn="l" rtl="0">
              <a:buFont typeface="Arial" panose="020B0604020202020204" pitchFamily="34" charset="0"/>
              <a:buChar char="•"/>
            </a:pPr>
            <a:r>
              <a:rPr lang="es" sz="2000" b="0" i="0" u="none" baseline="0" dirty="0">
                <a:latin typeface="+mn-lt"/>
              </a:rPr>
              <a:t>Si necesita comunicarse con familiares y/o amigos, use mensajes de texto o redes sociales </a:t>
            </a:r>
          </a:p>
          <a:p>
            <a:pPr algn="l" rtl="0"/>
            <a:r>
              <a:rPr lang="es" sz="2600" b="0" i="0" u="none" baseline="0" dirty="0">
                <a:latin typeface="+mn-lt"/>
              </a:rPr>
              <a:t>Escuche el EAS para información actualizada  </a:t>
            </a:r>
          </a:p>
          <a:p>
            <a:pPr lvl="1" algn="l" rtl="0">
              <a:buFont typeface="Arial" panose="020B0604020202020204" pitchFamily="34" charset="0"/>
              <a:buChar char="•"/>
            </a:pPr>
            <a:r>
              <a:rPr lang="es" sz="2000" b="0" i="0" u="none" baseline="0" dirty="0">
                <a:latin typeface="+mn-lt"/>
              </a:rPr>
              <a:t>Los funcionarios locales utilizarán el EAS de forma extensa para proporcionar información e instrucciones de emergencia  </a:t>
            </a:r>
          </a:p>
          <a:p>
            <a:pPr lvl="1" algn="l" rtl="0">
              <a:buFont typeface="Arial" panose="020B0604020202020204" pitchFamily="34" charset="0"/>
              <a:buChar char="•"/>
            </a:pPr>
            <a:r>
              <a:rPr lang="es" sz="2000" b="0" i="0" u="none" baseline="0" dirty="0">
                <a:latin typeface="+mn-lt"/>
              </a:rPr>
              <a:t>Asegúrese de sintonizar a menudo para escuchar actualizaciones </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pPr algn="l" rtl="0"/>
            <a:r>
              <a:rPr lang="es" b="1" i="1" u="none" baseline="0"/>
              <a:t>Después de un huracán</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HU-22</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HU-8</a:t>
            </a:r>
          </a:p>
        </p:txBody>
      </p:sp>
    </p:spTree>
    <p:extLst>
      <p:ext uri="{BB962C8B-B14F-4D97-AF65-F5344CB8AC3E}">
        <p14:creationId xmlns:p14="http://schemas.microsoft.com/office/powerpoint/2010/main" val="3715706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D4CCDD9-03DA-4CC1-A508-41FE90DF01B1}"/>
              </a:ext>
            </a:extLst>
          </p:cNvPr>
          <p:cNvSpPr>
            <a:spLocks noGrp="1"/>
          </p:cNvSpPr>
          <p:nvPr>
            <p:ph idx="1"/>
          </p:nvPr>
        </p:nvSpPr>
        <p:spPr/>
        <p:txBody>
          <a:bodyPr anchor="ctr"/>
          <a:lstStyle/>
          <a:p>
            <a:pPr algn="ctr" rtl="0"/>
            <a:r>
              <a:rPr lang="es" b="0" i="0" u="none" baseline="0" dirty="0">
                <a:latin typeface="+mn-lt"/>
              </a:rPr>
              <a:t>¿Preguntas adicionales, comentarios o inquietudes sobre los huracanes?</a:t>
            </a:r>
          </a:p>
        </p:txBody>
      </p:sp>
      <p:sp>
        <p:nvSpPr>
          <p:cNvPr id="7" name="Title 6">
            <a:extLst>
              <a:ext uri="{FF2B5EF4-FFF2-40B4-BE49-F238E27FC236}">
                <a16:creationId xmlns:a16="http://schemas.microsoft.com/office/drawing/2014/main" id="{6E89763B-7889-482E-A0A5-06F651B1E74A}"/>
              </a:ext>
            </a:extLst>
          </p:cNvPr>
          <p:cNvSpPr>
            <a:spLocks noGrp="1"/>
          </p:cNvSpPr>
          <p:nvPr>
            <p:ph type="title"/>
          </p:nvPr>
        </p:nvSpPr>
        <p:spPr/>
        <p:txBody>
          <a:bodyPr/>
          <a:lstStyle/>
          <a:p>
            <a:pPr algn="l" rtl="0"/>
            <a:r>
              <a:rPr lang="es" b="1" i="1" u="none" baseline="0"/>
              <a:t>¿Preguntas finales?</a:t>
            </a:r>
          </a:p>
        </p:txBody>
      </p:sp>
      <p:sp>
        <p:nvSpPr>
          <p:cNvPr id="9" name="Text Placeholder 8">
            <a:extLst>
              <a:ext uri="{FF2B5EF4-FFF2-40B4-BE49-F238E27FC236}">
                <a16:creationId xmlns:a16="http://schemas.microsoft.com/office/drawing/2014/main" id="{87C137A9-6CEF-4771-8532-B723344F3A0B}"/>
              </a:ext>
            </a:extLst>
          </p:cNvPr>
          <p:cNvSpPr>
            <a:spLocks noGrp="1"/>
          </p:cNvSpPr>
          <p:nvPr>
            <p:ph type="body" sz="quarter" idx="10"/>
          </p:nvPr>
        </p:nvSpPr>
        <p:spPr/>
        <p:txBody>
          <a:bodyPr/>
          <a:lstStyle/>
          <a:p>
            <a:pPr algn="l" rtl="0"/>
            <a:r>
              <a:rPr lang="es" b="0" i="0" u="none" baseline="0"/>
              <a:t>CERT Anexo sobre peligros: Huracán</a:t>
            </a:r>
          </a:p>
        </p:txBody>
      </p:sp>
      <p:sp>
        <p:nvSpPr>
          <p:cNvPr id="10" name="Text Placeholder 9">
            <a:extLst>
              <a:ext uri="{FF2B5EF4-FFF2-40B4-BE49-F238E27FC236}">
                <a16:creationId xmlns:a16="http://schemas.microsoft.com/office/drawing/2014/main" id="{A0F5C77B-E0E0-4D62-9E1B-E6093B30A7C6}"/>
              </a:ext>
            </a:extLst>
          </p:cNvPr>
          <p:cNvSpPr>
            <a:spLocks noGrp="1"/>
          </p:cNvSpPr>
          <p:nvPr>
            <p:ph type="body" sz="quarter" idx="11"/>
          </p:nvPr>
        </p:nvSpPr>
        <p:spPr/>
        <p:txBody>
          <a:bodyPr/>
          <a:lstStyle/>
          <a:p>
            <a:pPr algn="r" rtl="0"/>
            <a:r>
              <a:rPr lang="es" b="0" i="0" u="none" baseline="0"/>
              <a:t>HU-23</a:t>
            </a:r>
          </a:p>
        </p:txBody>
      </p:sp>
    </p:spTree>
    <p:extLst>
      <p:ext uri="{BB962C8B-B14F-4D97-AF65-F5344CB8AC3E}">
        <p14:creationId xmlns:p14="http://schemas.microsoft.com/office/powerpoint/2010/main" val="24242837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5B94F7-910D-4A13-85D2-84AA79215D21}"/>
              </a:ext>
            </a:extLst>
          </p:cNvPr>
          <p:cNvSpPr>
            <a:spLocks noGrp="1"/>
          </p:cNvSpPr>
          <p:nvPr>
            <p:ph type="body" sz="quarter" idx="11"/>
          </p:nvPr>
        </p:nvSpPr>
        <p:spPr/>
        <p:txBody>
          <a:bodyPr/>
          <a:lstStyle/>
          <a:p>
            <a:pPr rtl="0"/>
            <a:r>
              <a:rPr lang="es" b="1" i="0" u="none" baseline="0" dirty="0">
                <a:solidFill>
                  <a:schemeClr val="bg2">
                    <a:lumMod val="25000"/>
                  </a:schemeClr>
                </a:solidFill>
              </a:rPr>
              <a:t>Deslizamiento de tierra</a:t>
            </a:r>
          </a:p>
        </p:txBody>
      </p:sp>
      <p:sp>
        <p:nvSpPr>
          <p:cNvPr id="4" name="Title 3"/>
          <p:cNvSpPr>
            <a:spLocks noGrp="1"/>
          </p:cNvSpPr>
          <p:nvPr>
            <p:ph type="title" idx="4294967295"/>
          </p:nvPr>
        </p:nvSpPr>
        <p:spPr>
          <a:xfrm>
            <a:off x="91113" y="1462769"/>
            <a:ext cx="9154727" cy="889075"/>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19352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CC9E93-BACA-46EF-963E-CF0D757DCAEE}"/>
              </a:ext>
            </a:extLst>
          </p:cNvPr>
          <p:cNvSpPr>
            <a:spLocks noGrp="1"/>
          </p:cNvSpPr>
          <p:nvPr>
            <p:ph idx="1"/>
          </p:nvPr>
        </p:nvSpPr>
        <p:spPr/>
        <p:txBody>
          <a:bodyPr>
            <a:normAutofit/>
          </a:bodyPr>
          <a:lstStyle/>
          <a:p>
            <a:pPr algn="l" rtl="0"/>
            <a:r>
              <a:rPr lang="es" b="0" i="0" u="none" baseline="0" dirty="0">
                <a:latin typeface="+mn-lt"/>
              </a:rPr>
              <a:t>Regístrese para recibir alertas y advertencias locales</a:t>
            </a:r>
          </a:p>
          <a:p>
            <a:pPr lvl="1" algn="l" rtl="0">
              <a:buFont typeface="Arial" panose="020B0604020202020204" pitchFamily="34" charset="0"/>
              <a:buChar char="•"/>
            </a:pPr>
            <a:r>
              <a:rPr lang="es" b="0" i="0" u="none" baseline="0" dirty="0">
                <a:latin typeface="+mn-lt"/>
              </a:rPr>
              <a:t>Las áreas locales con terrenos propensos a avalanchas pueden tener sistemas de advertencia y planes de evacuación para condiciones graves de avalancha</a:t>
            </a:r>
          </a:p>
          <a:p>
            <a:pPr algn="l" rtl="0"/>
            <a:r>
              <a:rPr lang="es" b="0" i="0" u="none" baseline="0" dirty="0">
                <a:latin typeface="+mn-lt"/>
              </a:rPr>
              <a:t>Monitoree las noticias locales y los reportes del clima</a:t>
            </a:r>
          </a:p>
          <a:p>
            <a:pPr algn="l" rtl="0"/>
            <a:r>
              <a:rPr lang="es" b="0" i="0" u="none" baseline="0" dirty="0">
                <a:latin typeface="+mn-lt"/>
              </a:rPr>
              <a:t>El Servicio Forestal de los Estados Unidos y sus centros regionales de avalanchas emiten recomendaciones y advertencias en condiciones peligrosas</a:t>
            </a:r>
          </a:p>
          <a:p>
            <a:pPr lvl="1" algn="l" rtl="0">
              <a:buFont typeface="Arial" panose="020B0604020202020204" pitchFamily="34" charset="0"/>
              <a:buChar char="•"/>
            </a:pPr>
            <a:r>
              <a:rPr lang="es" b="0" i="0" u="none" baseline="0" dirty="0">
                <a:latin typeface="+mn-lt"/>
              </a:rPr>
              <a:t>Consulte las recomendaciones locales o regionales sobre avalanchas para conocer la calificación actual del peligro</a:t>
            </a:r>
          </a:p>
        </p:txBody>
      </p:sp>
      <p:sp>
        <p:nvSpPr>
          <p:cNvPr id="3" name="Title 2">
            <a:extLst>
              <a:ext uri="{FF2B5EF4-FFF2-40B4-BE49-F238E27FC236}">
                <a16:creationId xmlns:a16="http://schemas.microsoft.com/office/drawing/2014/main" id="{A0DC59D3-402F-4FDA-9186-1E7A1B8F06B7}"/>
              </a:ext>
            </a:extLst>
          </p:cNvPr>
          <p:cNvSpPr>
            <a:spLocks noGrp="1"/>
          </p:cNvSpPr>
          <p:nvPr>
            <p:ph type="title"/>
          </p:nvPr>
        </p:nvSpPr>
        <p:spPr/>
        <p:txBody>
          <a:bodyPr>
            <a:normAutofit fontScale="90000"/>
          </a:bodyPr>
          <a:lstStyle/>
          <a:p>
            <a:pPr algn="l" rtl="0"/>
            <a:r>
              <a:rPr lang="es" b="1" i="1" u="none" baseline="0"/>
              <a:t>Preparación contra las avalanchas</a:t>
            </a:r>
          </a:p>
        </p:txBody>
      </p:sp>
      <p:sp>
        <p:nvSpPr>
          <p:cNvPr id="4" name="Text Placeholder 3">
            <a:extLst>
              <a:ext uri="{FF2B5EF4-FFF2-40B4-BE49-F238E27FC236}">
                <a16:creationId xmlns:a16="http://schemas.microsoft.com/office/drawing/2014/main" id="{FE688BCE-F3FB-43E0-9287-3DB662D347F4}"/>
              </a:ext>
            </a:extLst>
          </p:cNvPr>
          <p:cNvSpPr>
            <a:spLocks noGrp="1"/>
          </p:cNvSpPr>
          <p:nvPr>
            <p:ph type="body" sz="quarter" idx="10"/>
          </p:nvPr>
        </p:nvSpPr>
        <p:spPr/>
        <p:txBody>
          <a:bodyPr/>
          <a:lstStyle/>
          <a:p>
            <a:pPr algn="l" rtl="0"/>
            <a:r>
              <a:rPr lang="es" b="0" i="0" u="none" baseline="0"/>
              <a:t>CERT Anexo sobre peligros: Avalancha</a:t>
            </a:r>
          </a:p>
        </p:txBody>
      </p:sp>
      <p:sp>
        <p:nvSpPr>
          <p:cNvPr id="5" name="Text Placeholder 4">
            <a:extLst>
              <a:ext uri="{FF2B5EF4-FFF2-40B4-BE49-F238E27FC236}">
                <a16:creationId xmlns:a16="http://schemas.microsoft.com/office/drawing/2014/main" id="{65E2C0F4-D464-4C20-9CF4-A31A32A3ED5F}"/>
              </a:ext>
            </a:extLst>
          </p:cNvPr>
          <p:cNvSpPr>
            <a:spLocks noGrp="1"/>
          </p:cNvSpPr>
          <p:nvPr>
            <p:ph type="body" sz="quarter" idx="11"/>
          </p:nvPr>
        </p:nvSpPr>
        <p:spPr/>
        <p:txBody>
          <a:bodyPr/>
          <a:lstStyle/>
          <a:p>
            <a:pPr algn="r" rtl="0"/>
            <a:r>
              <a:rPr lang="es" b="0" i="0" u="none" baseline="0"/>
              <a:t>AV-10</a:t>
            </a:r>
          </a:p>
        </p:txBody>
      </p:sp>
      <p:sp>
        <p:nvSpPr>
          <p:cNvPr id="6" name="Content Placeholder 5">
            <a:extLst>
              <a:ext uri="{FF2B5EF4-FFF2-40B4-BE49-F238E27FC236}">
                <a16:creationId xmlns:a16="http://schemas.microsoft.com/office/drawing/2014/main" id="{91536D2D-8184-42CA-8F4F-C97540372548}"/>
              </a:ext>
            </a:extLst>
          </p:cNvPr>
          <p:cNvSpPr>
            <a:spLocks noGrp="1"/>
          </p:cNvSpPr>
          <p:nvPr>
            <p:ph sz="quarter" idx="12"/>
          </p:nvPr>
        </p:nvSpPr>
        <p:spPr/>
        <p:txBody>
          <a:bodyPr/>
          <a:lstStyle/>
          <a:p>
            <a:pPr rtl="0"/>
            <a:r>
              <a:rPr lang="es" b="0" i="0" u="none" baseline="0"/>
              <a:t>PM AV-2</a:t>
            </a:r>
          </a:p>
        </p:txBody>
      </p:sp>
    </p:spTree>
    <p:extLst>
      <p:ext uri="{BB962C8B-B14F-4D97-AF65-F5344CB8AC3E}">
        <p14:creationId xmlns:p14="http://schemas.microsoft.com/office/powerpoint/2010/main" val="2276400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200" b="0" i="0" u="none" baseline="0" dirty="0">
                <a:latin typeface="+mn-lt"/>
              </a:rPr>
              <a:t>Los deslizamientos de tierra son los movimientos cuesta abajo del suelo, rocas y materiales orgánicos arrastrados por la gravedad  </a:t>
            </a:r>
          </a:p>
          <a:p>
            <a:pPr algn="l" rtl="0"/>
            <a:r>
              <a:rPr lang="es" sz="2200" b="0" i="0" u="none" baseline="0" dirty="0">
                <a:latin typeface="+mn-lt"/>
              </a:rPr>
              <a:t>Algunos deslizamientos de tierra se mueven tan lentamente como siete pies por día o incluso un centímetro o dos por año y causan daños gradualmente </a:t>
            </a:r>
          </a:p>
          <a:p>
            <a:pPr algn="l" rtl="0"/>
            <a:r>
              <a:rPr lang="es" sz="2200" b="0" i="0" u="none" baseline="0" dirty="0">
                <a:latin typeface="+mn-lt"/>
              </a:rPr>
              <a:t>Otros deslizamientos de tierra pueden moverse rápidamente, atacando con poca o ninguna advertencia a velocidades de hasta 55 millas por hora para las corrientes de lodo y hasta 100 millas por hora para los deslizamientos de rocas </a:t>
            </a:r>
          </a:p>
          <a:p>
            <a:pPr algn="l" rtl="0"/>
            <a:r>
              <a:rPr lang="es" sz="2200" b="0" i="0" u="none" baseline="0" dirty="0">
                <a:latin typeface="+mn-lt"/>
              </a:rPr>
              <a:t>Los deslizamientos de tierra ocurren en los 50 estados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LS-1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LS-1</a:t>
            </a:r>
          </a:p>
        </p:txBody>
      </p:sp>
    </p:spTree>
    <p:extLst>
      <p:ext uri="{BB962C8B-B14F-4D97-AF65-F5344CB8AC3E}">
        <p14:creationId xmlns:p14="http://schemas.microsoft.com/office/powerpoint/2010/main" val="1986988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pPr algn="l" rtl="0"/>
            <a:r>
              <a:rPr lang="es" sz="2600" b="0" i="0" u="none" baseline="0" dirty="0">
                <a:latin typeface="+mn-lt"/>
              </a:rPr>
              <a:t>Muertes</a:t>
            </a:r>
          </a:p>
          <a:p>
            <a:pPr lvl="1" algn="l" rtl="0">
              <a:buFont typeface="Arial" panose="020B0604020202020204" pitchFamily="34" charset="0"/>
              <a:buChar char="•"/>
            </a:pPr>
            <a:r>
              <a:rPr lang="es" sz="2200" b="0" i="0" u="none" baseline="0" dirty="0">
                <a:latin typeface="+mn-lt"/>
              </a:rPr>
              <a:t>Los deslizamientos de tierra causan un estimado de 25 a 50 muertes en los Estados Unidos cada año  </a:t>
            </a:r>
          </a:p>
          <a:p>
            <a:pPr algn="l" rtl="0"/>
            <a:r>
              <a:rPr lang="es" sz="2600" b="0" i="0" u="none" baseline="0" dirty="0">
                <a:latin typeface="+mn-lt"/>
              </a:rPr>
              <a:t>Interrupciones</a:t>
            </a:r>
          </a:p>
          <a:p>
            <a:pPr lvl="1">
              <a:buFont typeface="Arial" panose="020B0604020202020204" pitchFamily="34" charset="0"/>
              <a:buChar char="•"/>
            </a:pPr>
            <a:r>
              <a:rPr lang="es" sz="2200" b="0" i="0" u="none" baseline="0" dirty="0">
                <a:latin typeface="+mn-lt"/>
              </a:rPr>
              <a:t>Interrumpen la infraestructura como el transporte, la energía y otros servicios públicos </a:t>
            </a:r>
          </a:p>
          <a:p>
            <a:pPr lvl="1">
              <a:buFont typeface="Arial" panose="020B0604020202020204" pitchFamily="34" charset="0"/>
              <a:buChar char="•"/>
            </a:pPr>
            <a:r>
              <a:rPr lang="es" sz="2200" b="0" i="0" u="none" baseline="0" dirty="0">
                <a:latin typeface="+mn-lt"/>
              </a:rPr>
              <a:t>Genera pérdidas económicas por daños a estructuras y carreteras </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pPr algn="l" rtl="0"/>
            <a:r>
              <a:rPr lang="es" b="1" i="1" u="none" baseline="0"/>
              <a:t>Impactos de los deslizamientos de tierra</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LS-2</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LS-1</a:t>
            </a:r>
          </a:p>
        </p:txBody>
      </p:sp>
    </p:spTree>
    <p:extLst>
      <p:ext uri="{BB962C8B-B14F-4D97-AF65-F5344CB8AC3E}">
        <p14:creationId xmlns:p14="http://schemas.microsoft.com/office/powerpoint/2010/main" val="1619826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normAutofit/>
          </a:bodyPr>
          <a:lstStyle/>
          <a:p>
            <a:pPr algn="l" rtl="0"/>
            <a:r>
              <a:rPr lang="es" sz="2400" b="0" i="0" u="none" baseline="0" dirty="0">
                <a:latin typeface="+mn-lt"/>
              </a:rPr>
              <a:t>Los deslizamientos de tierra generalmente ocurren en lugares donde hay rocas, suelo o tierra inestables y pueden ocurrir donde hay pendientes pronunciadas socavadas por las olas o el agua  </a:t>
            </a:r>
          </a:p>
          <a:p>
            <a:pPr algn="l" rtl="0"/>
            <a:r>
              <a:rPr lang="es" sz="2400" b="0" i="0" u="none" baseline="0" dirty="0">
                <a:latin typeface="+mn-lt"/>
              </a:rPr>
              <a:t>Los deslizamientos de tierra pueden ser provocados por tormentas, terremotos, erupciones volcánicas, erosión de arroyos y/o modificaciones del suelo realizadas por las personas </a:t>
            </a:r>
          </a:p>
          <a:p>
            <a:pPr algn="l" rtl="0"/>
            <a:r>
              <a:rPr lang="es" sz="2400" b="0" i="0" u="none" baseline="0" dirty="0">
                <a:latin typeface="+mn-lt"/>
              </a:rPr>
              <a:t>Los deslizamientos suelen ir acompañados de inundaciones </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Impactos de los deslizamientos de tierra</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LS-3</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LS-1</a:t>
            </a:r>
          </a:p>
        </p:txBody>
      </p:sp>
    </p:spTree>
    <p:extLst>
      <p:ext uri="{BB962C8B-B14F-4D97-AF65-F5344CB8AC3E}">
        <p14:creationId xmlns:p14="http://schemas.microsoft.com/office/powerpoint/2010/main" val="724279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normAutofit/>
          </a:bodyPr>
          <a:lstStyle/>
          <a:p>
            <a:pPr algn="l" rtl="0"/>
            <a:r>
              <a:rPr lang="es" sz="2400" b="0" i="0" u="none" baseline="0" dirty="0">
                <a:latin typeface="+mn-lt"/>
              </a:rPr>
              <a:t>Los deslizamientos de tierra se describen por el material que se mueve (rocas, escombros, etc.) y cómo se mueve (caerse, volcarse, deslizarse, extenderse, fluir) </a:t>
            </a:r>
          </a:p>
          <a:p>
            <a:pPr lvl="1" algn="l" rtl="0">
              <a:buFont typeface="Arial" panose="020B0604020202020204" pitchFamily="34" charset="0"/>
              <a:buChar char="•"/>
            </a:pPr>
            <a:r>
              <a:rPr lang="es" sz="2000" b="1" i="0" u="none" baseline="0" dirty="0">
                <a:latin typeface="+mn-lt"/>
              </a:rPr>
              <a:t>Flujo de escombros:</a:t>
            </a:r>
            <a:r>
              <a:rPr lang="es" sz="2000" b="0" i="0" u="none" baseline="0" dirty="0">
                <a:latin typeface="+mn-lt"/>
              </a:rPr>
              <a:t> Una mezcla de rápido movimiento de rocas, tierra, lodo y otros escombros </a:t>
            </a:r>
          </a:p>
          <a:p>
            <a:pPr lvl="1" algn="l" rtl="0">
              <a:buFont typeface="Arial" panose="020B0604020202020204" pitchFamily="34" charset="0"/>
              <a:buChar char="•"/>
            </a:pPr>
            <a:r>
              <a:rPr lang="es" sz="2000" b="1" i="0" u="none" baseline="0" dirty="0">
                <a:latin typeface="+mn-lt"/>
              </a:rPr>
              <a:t>Derrumbe de rocas:</a:t>
            </a:r>
            <a:r>
              <a:rPr lang="es" sz="2000" b="0" i="0" u="none" baseline="0" dirty="0">
                <a:latin typeface="+mn-lt"/>
              </a:rPr>
              <a:t> Desprendimiento, caída, rodar y rebote de rocas o hielo  </a:t>
            </a:r>
          </a:p>
          <a:p>
            <a:pPr lvl="1" algn="l" rtl="0">
              <a:buFont typeface="Arial" panose="020B0604020202020204" pitchFamily="34" charset="0"/>
              <a:buChar char="•"/>
            </a:pPr>
            <a:r>
              <a:rPr lang="es" sz="2000" b="1" i="0" u="none" baseline="0" dirty="0">
                <a:latin typeface="+mn-lt"/>
              </a:rPr>
              <a:t>Deslizamiento de lodo:</a:t>
            </a:r>
            <a:r>
              <a:rPr lang="es" sz="2000" b="0" i="0" u="none" baseline="0" dirty="0">
                <a:latin typeface="+mn-lt"/>
              </a:rPr>
              <a:t> Masa fluida de material de tierra de grano fino con un alto grado de fluidez y contenido de agua  </a:t>
            </a:r>
          </a:p>
          <a:p>
            <a:pPr algn="l" rtl="0"/>
            <a:r>
              <a:rPr lang="es" sz="2400" b="0" i="0" u="none" baseline="0" dirty="0">
                <a:latin typeface="+mn-lt"/>
              </a:rPr>
              <a:t>Otros ejemplos incluyen caída de rocas, deslizamientos de rocas, caída de tierra, dispersión de tierra y caída de escombros </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pPr algn="l" rtl="0"/>
            <a:r>
              <a:rPr lang="es" b="1" i="1" u="none" baseline="0"/>
              <a:t>Peligros de los deslizamientos de tierra</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LS-4</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LS-1</a:t>
            </a:r>
          </a:p>
        </p:txBody>
      </p:sp>
    </p:spTree>
    <p:extLst>
      <p:ext uri="{BB962C8B-B14F-4D97-AF65-F5344CB8AC3E}">
        <p14:creationId xmlns:p14="http://schemas.microsoft.com/office/powerpoint/2010/main" val="5140036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400" b="0" i="0" u="none" baseline="0" dirty="0">
                <a:latin typeface="+mn-lt"/>
              </a:rPr>
              <a:t>Las mejores acciones de protección contra los deslizamientos de tierra son estar al tanto de los riesgos, conocer las señales y evitar posibles áreas de caída </a:t>
            </a:r>
          </a:p>
          <a:p>
            <a:pPr algn="l" rtl="0"/>
            <a:r>
              <a:rPr lang="es" sz="2400" b="0" i="0" u="none" baseline="0" dirty="0">
                <a:latin typeface="+mn-lt"/>
              </a:rPr>
              <a:t>Póngase en contacto con su oficina local de gestión de emergencias para obtener información sobre los peligros locales </a:t>
            </a:r>
          </a:p>
          <a:p>
            <a:pPr lvl="1" algn="l" rtl="0">
              <a:buFont typeface="Arial" panose="020B0604020202020204" pitchFamily="34" charset="0"/>
              <a:buChar char="•"/>
            </a:pPr>
            <a:r>
              <a:rPr lang="es" sz="2000" b="0" i="0" u="none" baseline="0" dirty="0">
                <a:latin typeface="+mn-lt"/>
              </a:rPr>
              <a:t>Aprenda sobre los tipos y signos de caídas y deslizamientos comunes en su área </a:t>
            </a:r>
          </a:p>
          <a:p>
            <a:pPr algn="l" rtl="0"/>
            <a:r>
              <a:rPr lang="es" sz="2400" b="0" i="0" u="none" baseline="0" dirty="0">
                <a:latin typeface="+mn-lt"/>
              </a:rPr>
              <a:t>Uno de los pasos más importantes que puede tomar es familiarizarse con el historial de deslizamientos en el área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Preparación contra los deslizamientos de tierra</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LS-5</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LS-1</a:t>
            </a:r>
          </a:p>
        </p:txBody>
      </p:sp>
    </p:spTree>
    <p:extLst>
      <p:ext uri="{BB962C8B-B14F-4D97-AF65-F5344CB8AC3E}">
        <p14:creationId xmlns:p14="http://schemas.microsoft.com/office/powerpoint/2010/main" val="3575270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normAutofit/>
          </a:bodyPr>
          <a:lstStyle/>
          <a:p>
            <a:pPr algn="l" rtl="0"/>
            <a:r>
              <a:rPr lang="es" sz="2400" b="0" i="0" u="none" baseline="0" dirty="0"/>
              <a:t>Usted está en menor riesgo si se encuentra en áreas que:</a:t>
            </a:r>
          </a:p>
          <a:p>
            <a:pPr lvl="1" algn="l" rtl="0">
              <a:buFont typeface="Arial" panose="020B0604020202020204" pitchFamily="34" charset="0"/>
              <a:buChar char="•"/>
            </a:pPr>
            <a:r>
              <a:rPr lang="es" sz="2000" b="0" i="0" u="none" baseline="0" dirty="0"/>
              <a:t>No se han movido en el pasado</a:t>
            </a:r>
          </a:p>
          <a:p>
            <a:pPr lvl="1" algn="l" rtl="0">
              <a:buFont typeface="Arial" panose="020B0604020202020204" pitchFamily="34" charset="0"/>
              <a:buChar char="•"/>
            </a:pPr>
            <a:r>
              <a:rPr lang="es" sz="2000" b="0" i="0" u="none" baseline="0" dirty="0"/>
              <a:t>Son relativamente planas y alejadas de cambios bruscos de pendiente</a:t>
            </a:r>
          </a:p>
          <a:p>
            <a:pPr lvl="1" algn="l" rtl="0">
              <a:buFont typeface="Arial" panose="020B0604020202020204" pitchFamily="34" charset="0"/>
              <a:buChar char="•"/>
            </a:pPr>
            <a:r>
              <a:rPr lang="es" sz="2000" b="0" i="0" u="none" baseline="0" dirty="0"/>
              <a:t>Se encuentran a lo largo de las líneas de cresta, pero alejadas de las cimas de las pendientes </a:t>
            </a:r>
          </a:p>
          <a:p>
            <a:pPr algn="l" rtl="0"/>
            <a:r>
              <a:rPr lang="es" sz="2400" b="0" i="0" u="none" baseline="0" dirty="0"/>
              <a:t>Investigue los planes locales de evacuación por deslizamientos de tierra; determine a dónde iría y cómo llegaría si tuviera que evacuar </a:t>
            </a:r>
          </a:p>
          <a:p>
            <a:pPr algn="l" rtl="0"/>
            <a:r>
              <a:rPr lang="es" sz="2400" b="0" i="0" u="none" baseline="0" dirty="0"/>
              <a:t>Desarrolle un plan de comunicaciones de emergencia </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pPr algn="l" rtl="0"/>
            <a:r>
              <a:rPr lang="es" b="1" i="1" u="none" baseline="0"/>
              <a:t>Preparación contra los deslizamientos de tierra</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LS-6</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LS-2</a:t>
            </a:r>
          </a:p>
        </p:txBody>
      </p:sp>
    </p:spTree>
    <p:extLst>
      <p:ext uri="{BB962C8B-B14F-4D97-AF65-F5344CB8AC3E}">
        <p14:creationId xmlns:p14="http://schemas.microsoft.com/office/powerpoint/2010/main" val="35142015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normAutofit/>
          </a:bodyPr>
          <a:lstStyle/>
          <a:p>
            <a:pPr algn="l" rtl="0"/>
            <a:r>
              <a:rPr lang="es" sz="2400" b="0" i="0" u="none" baseline="0" dirty="0">
                <a:latin typeface="+mn-lt"/>
              </a:rPr>
              <a:t>Obtenga una evaluación del terreno de su propiedad, preferiblemente antes de la construcción para evitar construir en áreas de riesgo de peligro </a:t>
            </a:r>
          </a:p>
          <a:p>
            <a:pPr algn="l" rtl="0"/>
            <a:r>
              <a:rPr lang="es" sz="2400" b="0" i="0" u="none" baseline="0" dirty="0">
                <a:latin typeface="+mn-lt"/>
              </a:rPr>
              <a:t>Evite construir cerca de pendientes pronunciadas, acantilados o vías de drenaje o arroyos </a:t>
            </a:r>
          </a:p>
          <a:p>
            <a:pPr lvl="1" algn="l" rtl="0">
              <a:buFont typeface="Arial" panose="020B0604020202020204" pitchFamily="34" charset="0"/>
              <a:buChar char="•"/>
            </a:pPr>
            <a:r>
              <a:rPr lang="es" sz="2000" b="0" i="0" u="none" baseline="0" dirty="0">
                <a:latin typeface="+mn-lt"/>
              </a:rPr>
              <a:t>Si la construcción está completada, consulte a un experto profesional certificado apropiado para obtener asesoramiento sobre las medidas correctivas que puede tomar </a:t>
            </a:r>
          </a:p>
          <a:p>
            <a:pPr algn="l" rtl="0"/>
            <a:r>
              <a:rPr lang="es" sz="2400" b="0" i="0" u="none" baseline="0" dirty="0">
                <a:latin typeface="+mn-lt"/>
              </a:rPr>
              <a:t>Si el área ha tenido deslizamientos anteriores, busque una evaluación profesional y recomendaciones </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Preparación contra deslizamientos de tierra</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LS-7</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LS-2</a:t>
            </a:r>
          </a:p>
        </p:txBody>
      </p:sp>
    </p:spTree>
    <p:extLst>
      <p:ext uri="{BB962C8B-B14F-4D97-AF65-F5344CB8AC3E}">
        <p14:creationId xmlns:p14="http://schemas.microsoft.com/office/powerpoint/2010/main" val="1384138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a:xfrm>
            <a:off x="315142" y="1486606"/>
            <a:ext cx="8512974" cy="4781145"/>
          </a:xfrm>
        </p:spPr>
        <p:txBody>
          <a:bodyPr>
            <a:normAutofit/>
          </a:bodyPr>
          <a:lstStyle/>
          <a:p>
            <a:pPr algn="l" rtl="0"/>
            <a:r>
              <a:rPr lang="es" sz="2300" b="0" i="0" u="none" baseline="0" dirty="0">
                <a:latin typeface="+mn-lt"/>
              </a:rPr>
              <a:t>Siembre plantas que cubren el suelo en pendientes, construya canales o muros de desviación  </a:t>
            </a:r>
          </a:p>
          <a:p>
            <a:pPr algn="l" rtl="0"/>
            <a:r>
              <a:rPr lang="es" sz="2300" b="0" i="0" u="none" baseline="0" dirty="0">
                <a:latin typeface="+mn-lt"/>
              </a:rPr>
              <a:t>Instale tuberías flexibles</a:t>
            </a:r>
          </a:p>
          <a:p>
            <a:pPr algn="l" rtl="0"/>
            <a:r>
              <a:rPr lang="es" sz="2300" b="0" i="0" u="none" baseline="0" dirty="0">
                <a:latin typeface="+mn-lt"/>
              </a:rPr>
              <a:t>Hable con su agente de seguros </a:t>
            </a:r>
          </a:p>
          <a:p>
            <a:pPr lvl="1" algn="l" rtl="0">
              <a:buFont typeface="Arial" panose="020B0604020202020204" pitchFamily="34" charset="0"/>
              <a:buChar char="•"/>
            </a:pPr>
            <a:r>
              <a:rPr lang="es" sz="2000" b="0" i="0" u="none" baseline="0" dirty="0">
                <a:latin typeface="+mn-lt"/>
              </a:rPr>
              <a:t>Las pólizas de seguro contra inundaciones del NFIP cubren daños ​​por corrientes de lodo; los daños por deslizamiento de tierra y otros movimientos de tierra no están cubiertos  </a:t>
            </a:r>
          </a:p>
          <a:p>
            <a:pPr algn="l" rtl="0"/>
            <a:r>
              <a:rPr lang="es" sz="2300" b="0" i="0" u="none" baseline="0" dirty="0">
                <a:latin typeface="+mn-lt"/>
              </a:rPr>
              <a:t>Monitoree las comunicaciones; los funcionarios pueden emitir alertas cuando hay condiciones de deslizamiento de tierra  </a:t>
            </a:r>
          </a:p>
          <a:p>
            <a:pPr lvl="1" algn="l" rtl="0">
              <a:buFont typeface="Arial" panose="020B0604020202020204" pitchFamily="34" charset="0"/>
              <a:buChar char="•"/>
            </a:pPr>
            <a:r>
              <a:rPr lang="es" sz="2000" b="0" i="0" u="none" baseline="0" dirty="0">
                <a:latin typeface="+mn-lt"/>
              </a:rPr>
              <a:t>En caso de riesgo de deslizamiento de tierra, obtenga un monitoreo profesional regular del riesgo; considere evacuar si las condiciones lo ameritan </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Preparación contra los deslizamientos de tierra</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LS-8</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LS-2</a:t>
            </a:r>
          </a:p>
        </p:txBody>
      </p:sp>
    </p:spTree>
    <p:extLst>
      <p:ext uri="{BB962C8B-B14F-4D97-AF65-F5344CB8AC3E}">
        <p14:creationId xmlns:p14="http://schemas.microsoft.com/office/powerpoint/2010/main" val="1518398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pPr algn="l" rtl="0"/>
            <a:r>
              <a:rPr lang="es" sz="2600" b="0" i="0" u="none" baseline="0" dirty="0">
                <a:latin typeface="+mn-lt"/>
              </a:rPr>
              <a:t>Vigile los patrones de drenaje relacionados con tormentas cerca de su casa y observe los lugares donde converge el agua de escorrentía, aumentando el flujo en los canales  Estas son áreas que deben evitarse durante una tormenta </a:t>
            </a:r>
          </a:p>
          <a:p>
            <a:pPr lvl="1" algn="l" rtl="0">
              <a:buFont typeface="Arial" panose="020B0604020202020204" pitchFamily="34" charset="0"/>
              <a:buChar char="•"/>
            </a:pPr>
            <a:r>
              <a:rPr lang="es" sz="2000" b="0" i="0" u="none" baseline="0" dirty="0">
                <a:latin typeface="+mn-lt"/>
              </a:rPr>
              <a:t>Evite las áreas donde el agua de escorrentía tiende a converger </a:t>
            </a:r>
          </a:p>
          <a:p>
            <a:pPr lvl="1" algn="l" rtl="0">
              <a:buFont typeface="Arial" panose="020B0604020202020204" pitchFamily="34" charset="0"/>
              <a:buChar char="•"/>
            </a:pPr>
            <a:r>
              <a:rPr lang="es" sz="2000" b="0" i="0" u="none" baseline="0" dirty="0">
                <a:latin typeface="+mn-lt"/>
              </a:rPr>
              <a:t>Evite refugiarse en estructuras residenciales cerca de posibles áreas de deslizamiento </a:t>
            </a:r>
          </a:p>
          <a:p>
            <a:pPr lvl="1" algn="l" rtl="0">
              <a:buFont typeface="Arial" panose="020B0604020202020204" pitchFamily="34" charset="0"/>
              <a:buChar char="•"/>
            </a:pPr>
            <a:r>
              <a:rPr lang="es" sz="2000" b="0" i="0" u="none" baseline="0" dirty="0">
                <a:latin typeface="+mn-lt"/>
              </a:rPr>
              <a:t>Evite acampar en áreas ubicadas debajo de salientes rocosos, en bases de pendientes pronunciadas o en barrancos </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pPr algn="l" rtl="0"/>
            <a:r>
              <a:rPr lang="es" b="1" i="1" u="none" baseline="0"/>
              <a:t>Preparación contra los deslizamientos de tierra</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LS-9</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LS-2</a:t>
            </a:r>
          </a:p>
        </p:txBody>
      </p:sp>
    </p:spTree>
    <p:extLst>
      <p:ext uri="{BB962C8B-B14F-4D97-AF65-F5344CB8AC3E}">
        <p14:creationId xmlns:p14="http://schemas.microsoft.com/office/powerpoint/2010/main" val="33407248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pPr algn="l" rtl="0"/>
            <a:r>
              <a:rPr lang="es" sz="2400" b="0" i="0" u="none" baseline="0" dirty="0">
                <a:latin typeface="+mn-lt"/>
              </a:rPr>
              <a:t>Familiarícese con signos de posible actividad de deslizamiento en el pasado o indicadores de posible actividad de deslizamiento en el futuro</a:t>
            </a:r>
          </a:p>
          <a:p>
            <a:pPr lvl="1" algn="l" rtl="0">
              <a:buFont typeface="Arial" panose="020B0604020202020204" pitchFamily="34" charset="0"/>
              <a:buChar char="•"/>
            </a:pPr>
            <a:r>
              <a:rPr lang="es" sz="2200" b="0" i="0" u="none" baseline="0" dirty="0">
                <a:latin typeface="+mn-lt"/>
              </a:rPr>
              <a:t>Manantiales, filtraciones o suelo saturado en áreas que normalmente no han estado húmedas</a:t>
            </a:r>
          </a:p>
          <a:p>
            <a:pPr lvl="1" algn="l" rtl="0">
              <a:buFont typeface="Arial" panose="020B0604020202020204" pitchFamily="34" charset="0"/>
              <a:buChar char="•"/>
            </a:pPr>
            <a:r>
              <a:rPr lang="es" sz="2200" b="0" i="0" u="none" baseline="0" dirty="0">
                <a:latin typeface="+mn-lt"/>
              </a:rPr>
              <a:t>Nuevas grietas o protuberancias inusuales en el suelo, pavimento de calles o aceras</a:t>
            </a:r>
          </a:p>
          <a:p>
            <a:pPr lvl="1" algn="l" rtl="0">
              <a:buFont typeface="Arial" panose="020B0604020202020204" pitchFamily="34" charset="0"/>
              <a:buChar char="•"/>
            </a:pPr>
            <a:r>
              <a:rPr lang="es" sz="2200" b="0" i="0" u="none" baseline="0" dirty="0">
                <a:latin typeface="+mn-lt"/>
              </a:rPr>
              <a:t>Suelo que se separa del cimiento</a:t>
            </a:r>
          </a:p>
          <a:p>
            <a:pPr lvl="1" algn="l" rtl="0">
              <a:buFont typeface="Arial" panose="020B0604020202020204" pitchFamily="34" charset="0"/>
              <a:buChar char="•"/>
            </a:pPr>
            <a:r>
              <a:rPr lang="es" sz="2200" b="0" i="0" u="none" baseline="0" dirty="0">
                <a:latin typeface="+mn-lt"/>
              </a:rPr>
              <a:t>Estructuras auxiliares, como tarimas y patios, que se inclinan y/o se mueven en relación con la casa principal</a:t>
            </a:r>
          </a:p>
          <a:p>
            <a:pPr lvl="1" algn="l" rtl="0">
              <a:buFont typeface="Arial" panose="020B0604020202020204" pitchFamily="34" charset="0"/>
              <a:buChar char="•"/>
            </a:pPr>
            <a:r>
              <a:rPr lang="es" sz="2200" b="0" i="0" u="none" baseline="0" dirty="0">
                <a:latin typeface="+mn-lt"/>
              </a:rPr>
              <a:t>Inclinación o agrietamiento de pisos de concreto y cimientos.</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a:t>Señales e indicadores</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LS-10</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LS-3</a:t>
            </a:r>
          </a:p>
        </p:txBody>
      </p:sp>
    </p:spTree>
    <p:extLst>
      <p:ext uri="{BB962C8B-B14F-4D97-AF65-F5344CB8AC3E}">
        <p14:creationId xmlns:p14="http://schemas.microsoft.com/office/powerpoint/2010/main" val="408570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3DF7A2-7AAF-4D93-A860-CBEEA496B7F3}"/>
              </a:ext>
            </a:extLst>
          </p:cNvPr>
          <p:cNvSpPr>
            <a:spLocks noGrp="1"/>
          </p:cNvSpPr>
          <p:nvPr>
            <p:ph idx="1"/>
          </p:nvPr>
        </p:nvSpPr>
        <p:spPr/>
        <p:txBody>
          <a:bodyPr/>
          <a:lstStyle/>
          <a:p>
            <a:pPr algn="l" rtl="0"/>
            <a:r>
              <a:rPr lang="es" b="0" i="0" u="none" baseline="0" dirty="0">
                <a:latin typeface="+mn-lt"/>
              </a:rPr>
              <a:t>Los pronosticadores de avalanchas utilizan una Escala de Peligro de cinco categorías para comunicar consejos de viaje, la probabilidad de avalanchas y el tamaño y distribución de las avalanchas</a:t>
            </a:r>
          </a:p>
          <a:p>
            <a:pPr algn="l" rtl="0"/>
            <a:r>
              <a:rPr lang="es" b="0" i="0" u="none" baseline="0" dirty="0">
                <a:latin typeface="+mn-lt"/>
              </a:rPr>
              <a:t>Si vive en un área con riesgo de un evento de avalanchas, considere consultar a un profesional acerca de colocar estructuras de mitigación</a:t>
            </a:r>
          </a:p>
        </p:txBody>
      </p:sp>
      <p:sp>
        <p:nvSpPr>
          <p:cNvPr id="3" name="Title 2">
            <a:extLst>
              <a:ext uri="{FF2B5EF4-FFF2-40B4-BE49-F238E27FC236}">
                <a16:creationId xmlns:a16="http://schemas.microsoft.com/office/drawing/2014/main" id="{A280E667-671E-4C95-A0C6-4C7F58E309AC}"/>
              </a:ext>
            </a:extLst>
          </p:cNvPr>
          <p:cNvSpPr>
            <a:spLocks noGrp="1"/>
          </p:cNvSpPr>
          <p:nvPr>
            <p:ph type="title"/>
          </p:nvPr>
        </p:nvSpPr>
        <p:spPr/>
        <p:txBody>
          <a:bodyPr>
            <a:normAutofit fontScale="90000"/>
          </a:bodyPr>
          <a:lstStyle/>
          <a:p>
            <a:pPr algn="l" rtl="0"/>
            <a:r>
              <a:rPr lang="es" b="1" i="1" u="none" baseline="0"/>
              <a:t>Preparación contra las avalanchas</a:t>
            </a:r>
          </a:p>
        </p:txBody>
      </p:sp>
      <p:sp>
        <p:nvSpPr>
          <p:cNvPr id="4" name="Text Placeholder 3">
            <a:extLst>
              <a:ext uri="{FF2B5EF4-FFF2-40B4-BE49-F238E27FC236}">
                <a16:creationId xmlns:a16="http://schemas.microsoft.com/office/drawing/2014/main" id="{5F6E2E24-999C-4634-AD65-7366E87EE079}"/>
              </a:ext>
            </a:extLst>
          </p:cNvPr>
          <p:cNvSpPr>
            <a:spLocks noGrp="1"/>
          </p:cNvSpPr>
          <p:nvPr>
            <p:ph type="body" sz="quarter" idx="10"/>
          </p:nvPr>
        </p:nvSpPr>
        <p:spPr/>
        <p:txBody>
          <a:bodyPr/>
          <a:lstStyle/>
          <a:p>
            <a:pPr algn="l" rtl="0"/>
            <a:r>
              <a:rPr lang="es" b="0" i="0" u="none" baseline="0"/>
              <a:t>CERT Anexo sobre peligros: Avalancha</a:t>
            </a:r>
          </a:p>
        </p:txBody>
      </p:sp>
      <p:sp>
        <p:nvSpPr>
          <p:cNvPr id="5" name="Text Placeholder 4">
            <a:extLst>
              <a:ext uri="{FF2B5EF4-FFF2-40B4-BE49-F238E27FC236}">
                <a16:creationId xmlns:a16="http://schemas.microsoft.com/office/drawing/2014/main" id="{220FD464-1588-4AB6-BB40-EADC4178B692}"/>
              </a:ext>
            </a:extLst>
          </p:cNvPr>
          <p:cNvSpPr>
            <a:spLocks noGrp="1"/>
          </p:cNvSpPr>
          <p:nvPr>
            <p:ph type="body" sz="quarter" idx="11"/>
          </p:nvPr>
        </p:nvSpPr>
        <p:spPr/>
        <p:txBody>
          <a:bodyPr/>
          <a:lstStyle/>
          <a:p>
            <a:pPr algn="r" rtl="0"/>
            <a:r>
              <a:rPr lang="es" b="0" i="0" u="none" baseline="0"/>
              <a:t>AV-11</a:t>
            </a:r>
          </a:p>
        </p:txBody>
      </p:sp>
      <p:sp>
        <p:nvSpPr>
          <p:cNvPr id="6" name="Content Placeholder 5">
            <a:extLst>
              <a:ext uri="{FF2B5EF4-FFF2-40B4-BE49-F238E27FC236}">
                <a16:creationId xmlns:a16="http://schemas.microsoft.com/office/drawing/2014/main" id="{01CB1F11-CA04-4734-A728-DC67372FD31F}"/>
              </a:ext>
            </a:extLst>
          </p:cNvPr>
          <p:cNvSpPr>
            <a:spLocks noGrp="1"/>
          </p:cNvSpPr>
          <p:nvPr>
            <p:ph sz="quarter" idx="12"/>
          </p:nvPr>
        </p:nvSpPr>
        <p:spPr/>
        <p:txBody>
          <a:bodyPr/>
          <a:lstStyle/>
          <a:p>
            <a:pPr rtl="0"/>
            <a:r>
              <a:rPr lang="es" b="0" i="0" u="none" baseline="0"/>
              <a:t>PM AV-3</a:t>
            </a:r>
          </a:p>
        </p:txBody>
      </p:sp>
    </p:spTree>
    <p:extLst>
      <p:ext uri="{BB962C8B-B14F-4D97-AF65-F5344CB8AC3E}">
        <p14:creationId xmlns:p14="http://schemas.microsoft.com/office/powerpoint/2010/main" val="40028167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600" b="0" i="0" u="none" baseline="0" dirty="0">
                <a:latin typeface="+mn-lt"/>
              </a:rPr>
              <a:t>Familiarícese con signos de posible actividad de deslizamiento en el pasado o indicadores de posible actividad de deslizamiento en el futuro (continuación):</a:t>
            </a:r>
          </a:p>
          <a:p>
            <a:pPr lvl="1" algn="l" rtl="0">
              <a:buFont typeface="Arial" panose="020B0604020202020204" pitchFamily="34" charset="0"/>
              <a:buChar char="•"/>
            </a:pPr>
            <a:r>
              <a:rPr lang="es" sz="2000" b="0" i="0" u="none" baseline="0" dirty="0">
                <a:latin typeface="+mn-lt"/>
              </a:rPr>
              <a:t>Ruptura de tubería de agua y otros servicios subterráneos</a:t>
            </a:r>
          </a:p>
          <a:p>
            <a:pPr lvl="1" algn="l" rtl="0">
              <a:buFont typeface="Arial" panose="020B0604020202020204" pitchFamily="34" charset="0"/>
              <a:buChar char="•"/>
            </a:pPr>
            <a:r>
              <a:rPr lang="es" sz="2000" b="0" i="0" u="none" baseline="0" dirty="0">
                <a:latin typeface="+mn-lt"/>
              </a:rPr>
              <a:t>Postes de teléfono, árboles, muros de contención o cercas inclinados</a:t>
            </a:r>
          </a:p>
          <a:p>
            <a:pPr lvl="1" algn="l" rtl="0">
              <a:buFont typeface="Arial" panose="020B0604020202020204" pitchFamily="34" charset="0"/>
              <a:buChar char="•"/>
            </a:pPr>
            <a:r>
              <a:rPr lang="es" sz="2000" b="0" i="0" u="none" baseline="0" dirty="0">
                <a:latin typeface="+mn-lt"/>
              </a:rPr>
              <a:t>Líneas de cercas desalineadas</a:t>
            </a:r>
          </a:p>
          <a:p>
            <a:pPr lvl="1" algn="l" rtl="0">
              <a:buFont typeface="Arial" panose="020B0604020202020204" pitchFamily="34" charset="0"/>
              <a:buChar char="•"/>
            </a:pPr>
            <a:r>
              <a:rPr lang="es" sz="2000" b="0" i="0" u="none" baseline="0" dirty="0">
                <a:latin typeface="+mn-lt"/>
              </a:rPr>
              <a:t>Caminos hundidos o caídos</a:t>
            </a:r>
          </a:p>
          <a:p>
            <a:pPr lvl="1" algn="l" rtl="0">
              <a:buFont typeface="Arial" panose="020B0604020202020204" pitchFamily="34" charset="0"/>
              <a:buChar char="•"/>
            </a:pPr>
            <a:r>
              <a:rPr lang="es" sz="2000" b="0" i="0" u="none" baseline="0" dirty="0">
                <a:latin typeface="+mn-lt"/>
              </a:rPr>
              <a:t>Aumento rápido de los niveles de agua de arroyos, posiblemente acompañado por un aumento de la turbidez (contenido de tierra)</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a:t>Señales e indicadores</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LS-11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LS-3</a:t>
            </a:r>
          </a:p>
        </p:txBody>
      </p:sp>
    </p:spTree>
    <p:extLst>
      <p:ext uri="{BB962C8B-B14F-4D97-AF65-F5344CB8AC3E}">
        <p14:creationId xmlns:p14="http://schemas.microsoft.com/office/powerpoint/2010/main" val="217381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400" b="0" i="0" u="none" baseline="0" dirty="0">
                <a:latin typeface="+mn-lt"/>
              </a:rPr>
              <a:t>Familiarícese con signos de posible actividad de deslizamiento en el pasado o indicadores de posible actividad de deslizamiento en el futuro (continuación):</a:t>
            </a:r>
          </a:p>
          <a:p>
            <a:pPr lvl="1" algn="l" rtl="0">
              <a:buFont typeface="Arial" panose="020B0604020202020204" pitchFamily="34" charset="0"/>
              <a:buChar char="•"/>
            </a:pPr>
            <a:r>
              <a:rPr lang="es" sz="2200" b="0" i="0" u="none" baseline="0" dirty="0">
                <a:latin typeface="+mn-lt"/>
              </a:rPr>
              <a:t>Disminución repentina en los niveles de agua de arroyos aunque la lluvia todavía está cayendo o recientemente se detuvo</a:t>
            </a:r>
          </a:p>
          <a:p>
            <a:pPr lvl="1" algn="l" rtl="0">
              <a:buFont typeface="Arial" panose="020B0604020202020204" pitchFamily="34" charset="0"/>
              <a:buChar char="•"/>
            </a:pPr>
            <a:r>
              <a:rPr lang="es" sz="2200" b="0" i="0" u="none" baseline="0" dirty="0">
                <a:latin typeface="+mn-lt"/>
              </a:rPr>
              <a:t>Puertas y ventanas atoradas, y espacios abiertos visibles que indican pestillos y marcos torcidos</a:t>
            </a:r>
          </a:p>
          <a:p>
            <a:pPr lvl="1" algn="l" rtl="0">
              <a:buFont typeface="Arial" panose="020B0604020202020204" pitchFamily="34" charset="0"/>
              <a:buChar char="•"/>
            </a:pPr>
            <a:r>
              <a:rPr lang="es" sz="2200" b="0" i="0" u="none" baseline="0" dirty="0">
                <a:latin typeface="+mn-lt"/>
              </a:rPr>
              <a:t>Un leve retumbo que aumenta en volumen notado a medida que el deslizamiento se acerca</a:t>
            </a:r>
          </a:p>
          <a:p>
            <a:pPr lvl="1" algn="l" rtl="0">
              <a:buFont typeface="Arial" panose="020B0604020202020204" pitchFamily="34" charset="0"/>
              <a:buChar char="•"/>
            </a:pPr>
            <a:r>
              <a:rPr lang="es" sz="2200" b="0" i="0" u="none" baseline="0" dirty="0">
                <a:latin typeface="+mn-lt"/>
              </a:rPr>
              <a:t>Los sonidos inusuales, como árboles que se agrietan o cantos rodados, pueden indicar escombros en movimiento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a:t>Señales e indicadores</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LS-12</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LS-3</a:t>
            </a:r>
          </a:p>
        </p:txBody>
      </p:sp>
    </p:spTree>
    <p:extLst>
      <p:ext uri="{BB962C8B-B14F-4D97-AF65-F5344CB8AC3E}">
        <p14:creationId xmlns:p14="http://schemas.microsoft.com/office/powerpoint/2010/main" val="41094343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pPr algn="l" rtl="0"/>
            <a:r>
              <a:rPr lang="es" b="0" i="0" u="none" baseline="0" dirty="0">
                <a:latin typeface="+mn-lt"/>
              </a:rPr>
              <a:t>Debido al potencial de deslizamientos repentinos, inesperados y en rápido movimiento, es sumamente importante estar preparado para que las personas puedan actuar rápidamente durante un deslizamiento de tierra </a:t>
            </a:r>
          </a:p>
          <a:p>
            <a:pPr algn="l" rtl="0"/>
            <a:r>
              <a:rPr lang="es" b="0" i="0" u="none" baseline="0" dirty="0">
                <a:latin typeface="+mn-lt"/>
              </a:rPr>
              <a:t>Evacuar si hay una advertencia suficiente para quitarse del paso probable antes de que comience el deslizamiento </a:t>
            </a:r>
          </a:p>
          <a:p>
            <a:pPr lvl="1" algn="l" rtl="0">
              <a:buFont typeface="Arial" panose="020B0604020202020204" pitchFamily="34" charset="0"/>
              <a:buChar char="•"/>
            </a:pPr>
            <a:r>
              <a:rPr lang="es" sz="2000" b="0" i="0" u="none" baseline="0" dirty="0">
                <a:latin typeface="+mn-lt"/>
              </a:rPr>
              <a:t>Una vez que comienza el deslizamiento, puede moverse demasiado rápido para escapar del deslizamiento a menos que usted ya esté cerca del borde </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pPr algn="l" rtl="0"/>
            <a:r>
              <a:rPr lang="es" b="1" i="1" u="none" baseline="0"/>
              <a:t>Durante un deslizamiento de tierra</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LS-13</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LS-3</a:t>
            </a:r>
          </a:p>
        </p:txBody>
      </p:sp>
    </p:spTree>
    <p:extLst>
      <p:ext uri="{BB962C8B-B14F-4D97-AF65-F5344CB8AC3E}">
        <p14:creationId xmlns:p14="http://schemas.microsoft.com/office/powerpoint/2010/main" val="34918210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normAutofit/>
          </a:bodyPr>
          <a:lstStyle/>
          <a:p>
            <a:pPr algn="l" rtl="0"/>
            <a:r>
              <a:rPr lang="es" sz="2400" b="0" i="0" u="none" baseline="0" dirty="0">
                <a:latin typeface="+mn-lt"/>
              </a:rPr>
              <a:t>Algunos de los deslizamientos más mortales son aquellos que ocurren durante la noche cuando la mayoría de los ocupantes de los edificios están dormidos  </a:t>
            </a:r>
          </a:p>
          <a:p>
            <a:pPr algn="l" rtl="0"/>
            <a:r>
              <a:rPr lang="es" sz="2400" b="0" i="0" u="none" baseline="0" dirty="0">
                <a:latin typeface="+mn-lt"/>
              </a:rPr>
              <a:t>Si hay indicadores de deslizamientos o flujos de escombros en su área y su ubicación se encuentra en el posible camino, evacúe con anticipación para evitar los deslizamientos nocturnos </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Durante un deslizamiento de tierra</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LS-14</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LS-4</a:t>
            </a:r>
          </a:p>
        </p:txBody>
      </p:sp>
    </p:spTree>
    <p:extLst>
      <p:ext uri="{BB962C8B-B14F-4D97-AF65-F5344CB8AC3E}">
        <p14:creationId xmlns:p14="http://schemas.microsoft.com/office/powerpoint/2010/main" val="878814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pPr algn="l" rtl="0"/>
            <a:r>
              <a:rPr lang="es" sz="2600" b="0" i="0" u="none" baseline="0" dirty="0">
                <a:latin typeface="+mn-lt"/>
              </a:rPr>
              <a:t>Manténgase alejado de la zona de deslizamiento Puede haber peligro de deslizamientos adicionales </a:t>
            </a:r>
          </a:p>
          <a:p>
            <a:pPr algn="l" rtl="0"/>
            <a:r>
              <a:rPr lang="es" sz="2600" b="0" i="0" u="none" baseline="0" dirty="0">
                <a:latin typeface="+mn-lt"/>
              </a:rPr>
              <a:t>Revise los cimientos del edificio, la chimenea y el terreno circundante para detectar daños, ya que esto puede ayudarle a evaluar la seguridad del área </a:t>
            </a:r>
          </a:p>
          <a:p>
            <a:pPr lvl="1" algn="l" rtl="0">
              <a:buFont typeface="Arial" panose="020B0604020202020204" pitchFamily="34" charset="0"/>
              <a:buChar char="•"/>
            </a:pPr>
            <a:r>
              <a:rPr lang="es" sz="2000" b="0" i="0" u="none" baseline="0" dirty="0">
                <a:latin typeface="+mn-lt"/>
              </a:rPr>
              <a:t>Busque el consejo de un experto geotécnico para evaluar los peligros de deslizamientos, incluso después de un evento de deslizamiento Un profesional podrá aconsejarle sobre las mejores maneras de prevenir o reducir el riesgo de deslizamientos de tierra, sin crear más riesgos</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pPr algn="l" rtl="0"/>
            <a:r>
              <a:rPr lang="es" b="1" i="1" u="none" baseline="0"/>
              <a:t>Después de un deslizamiento de tierra</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LS-15</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LS-4</a:t>
            </a:r>
          </a:p>
        </p:txBody>
      </p:sp>
    </p:spTree>
    <p:extLst>
      <p:ext uri="{BB962C8B-B14F-4D97-AF65-F5344CB8AC3E}">
        <p14:creationId xmlns:p14="http://schemas.microsoft.com/office/powerpoint/2010/main" val="42790296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pPr algn="l" rtl="0"/>
            <a:r>
              <a:rPr lang="es" b="0" i="0" u="none" baseline="0" dirty="0">
                <a:latin typeface="+mn-lt"/>
              </a:rPr>
              <a:t>Esté atento a las inundaciones  </a:t>
            </a:r>
          </a:p>
          <a:p>
            <a:pPr lvl="1" algn="l" rtl="0">
              <a:buFont typeface="Arial" panose="020B0604020202020204" pitchFamily="34" charset="0"/>
              <a:buChar char="•"/>
            </a:pPr>
            <a:r>
              <a:rPr lang="es" sz="2000" b="0" i="0" u="none" baseline="0" dirty="0">
                <a:latin typeface="+mn-lt"/>
              </a:rPr>
              <a:t>Las inundaciones a veces siguen los deslizamientos de tierra porque ambos pueden iniciarse con el mismo evento (como episodios de lluvias prolongadas) </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Después de un deslizamiento de tierra</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LS-16</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LS-4</a:t>
            </a:r>
          </a:p>
        </p:txBody>
      </p:sp>
    </p:spTree>
    <p:extLst>
      <p:ext uri="{BB962C8B-B14F-4D97-AF65-F5344CB8AC3E}">
        <p14:creationId xmlns:p14="http://schemas.microsoft.com/office/powerpoint/2010/main" val="364771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2CC31E-FBA8-4D78-95B1-B696987C44F5}"/>
              </a:ext>
            </a:extLst>
          </p:cNvPr>
          <p:cNvSpPr>
            <a:spLocks noGrp="1"/>
          </p:cNvSpPr>
          <p:nvPr>
            <p:ph idx="1"/>
          </p:nvPr>
        </p:nvSpPr>
        <p:spPr/>
        <p:txBody>
          <a:bodyPr anchor="ctr"/>
          <a:lstStyle/>
          <a:p>
            <a:pPr algn="ctr" rtl="0"/>
            <a:r>
              <a:rPr lang="es" b="0" i="0" u="none" baseline="0" dirty="0">
                <a:latin typeface="+mn-lt"/>
              </a:rPr>
              <a:t>¿Preguntas adicionales, comentarios o inquietudes sobre los deslizamientos de tierra?</a:t>
            </a:r>
          </a:p>
        </p:txBody>
      </p:sp>
      <p:sp>
        <p:nvSpPr>
          <p:cNvPr id="7" name="Title 6">
            <a:extLst>
              <a:ext uri="{FF2B5EF4-FFF2-40B4-BE49-F238E27FC236}">
                <a16:creationId xmlns:a16="http://schemas.microsoft.com/office/drawing/2014/main" id="{EA217B7F-0A6B-440C-9184-B9C04F0CC630}"/>
              </a:ext>
            </a:extLst>
          </p:cNvPr>
          <p:cNvSpPr>
            <a:spLocks noGrp="1"/>
          </p:cNvSpPr>
          <p:nvPr>
            <p:ph type="title"/>
          </p:nvPr>
        </p:nvSpPr>
        <p:spPr/>
        <p:txBody>
          <a:bodyPr/>
          <a:lstStyle/>
          <a:p>
            <a:pPr algn="l" rtl="0"/>
            <a:r>
              <a:rPr lang="es" b="1" i="1" u="none" baseline="0"/>
              <a:t>¿Preguntas finales?</a:t>
            </a:r>
          </a:p>
        </p:txBody>
      </p:sp>
      <p:sp>
        <p:nvSpPr>
          <p:cNvPr id="9" name="Text Placeholder 8">
            <a:extLst>
              <a:ext uri="{FF2B5EF4-FFF2-40B4-BE49-F238E27FC236}">
                <a16:creationId xmlns:a16="http://schemas.microsoft.com/office/drawing/2014/main" id="{AFAE25B8-13A6-49E3-AA10-EC4303087496}"/>
              </a:ext>
            </a:extLst>
          </p:cNvPr>
          <p:cNvSpPr>
            <a:spLocks noGrp="1"/>
          </p:cNvSpPr>
          <p:nvPr>
            <p:ph type="body" sz="quarter" idx="10"/>
          </p:nvPr>
        </p:nvSpPr>
        <p:spPr/>
        <p:txBody>
          <a:bodyPr/>
          <a:lstStyle/>
          <a:p>
            <a:pPr algn="l" rtl="0"/>
            <a:r>
              <a:rPr lang="es" b="0" i="0" u="none" baseline="0"/>
              <a:t>CERT Anexo sobre peligros: Deslizamiento de tierra</a:t>
            </a:r>
          </a:p>
        </p:txBody>
      </p:sp>
      <p:sp>
        <p:nvSpPr>
          <p:cNvPr id="10" name="Text Placeholder 9">
            <a:extLst>
              <a:ext uri="{FF2B5EF4-FFF2-40B4-BE49-F238E27FC236}">
                <a16:creationId xmlns:a16="http://schemas.microsoft.com/office/drawing/2014/main" id="{B49A4290-8259-49A9-9AA0-5329B2716F71}"/>
              </a:ext>
            </a:extLst>
          </p:cNvPr>
          <p:cNvSpPr>
            <a:spLocks noGrp="1"/>
          </p:cNvSpPr>
          <p:nvPr>
            <p:ph type="body" sz="quarter" idx="11"/>
          </p:nvPr>
        </p:nvSpPr>
        <p:spPr/>
        <p:txBody>
          <a:bodyPr/>
          <a:lstStyle/>
          <a:p>
            <a:pPr algn="r" rtl="0"/>
            <a:r>
              <a:rPr lang="es" b="0" i="0" u="none" baseline="0"/>
              <a:t>LS-17</a:t>
            </a:r>
          </a:p>
        </p:txBody>
      </p:sp>
    </p:spTree>
    <p:extLst>
      <p:ext uri="{BB962C8B-B14F-4D97-AF65-F5344CB8AC3E}">
        <p14:creationId xmlns:p14="http://schemas.microsoft.com/office/powerpoint/2010/main" val="27335651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C77D59-E600-47B4-A92B-C80D1D274F2F}"/>
              </a:ext>
            </a:extLst>
          </p:cNvPr>
          <p:cNvSpPr>
            <a:spLocks noGrp="1"/>
          </p:cNvSpPr>
          <p:nvPr>
            <p:ph type="body" sz="quarter" idx="11"/>
          </p:nvPr>
        </p:nvSpPr>
        <p:spPr/>
        <p:txBody>
          <a:bodyPr/>
          <a:lstStyle/>
          <a:p>
            <a:pPr rtl="0"/>
            <a:r>
              <a:rPr lang="es" b="1" i="0" u="none" baseline="0" dirty="0">
                <a:solidFill>
                  <a:schemeClr val="bg2">
                    <a:lumMod val="25000"/>
                  </a:schemeClr>
                </a:solidFill>
              </a:rPr>
              <a:t>Emergencias nucleares</a:t>
            </a:r>
          </a:p>
        </p:txBody>
      </p:sp>
      <p:sp>
        <p:nvSpPr>
          <p:cNvPr id="4" name="Title 3"/>
          <p:cNvSpPr>
            <a:spLocks noGrp="1"/>
          </p:cNvSpPr>
          <p:nvPr>
            <p:ph type="title" idx="4294967295"/>
          </p:nvPr>
        </p:nvSpPr>
        <p:spPr>
          <a:xfrm>
            <a:off x="21454" y="1440831"/>
            <a:ext cx="9133273" cy="911013"/>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1302091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pPr algn="l" rtl="0"/>
            <a:r>
              <a:rPr lang="es" sz="2600" b="0" i="0" u="none" baseline="0" dirty="0">
                <a:latin typeface="+mn-lt"/>
              </a:rPr>
              <a:t>Varias fuentes </a:t>
            </a:r>
            <a:r>
              <a:rPr lang="es" sz="2600" b="1" i="0" u="none" baseline="0" dirty="0">
                <a:latin typeface="+mn-lt"/>
              </a:rPr>
              <a:t>naturales</a:t>
            </a:r>
            <a:r>
              <a:rPr lang="es" sz="2600" b="0" i="0" u="none" baseline="0" dirty="0">
                <a:latin typeface="+mn-lt"/>
              </a:rPr>
              <a:t> causan exposición diaria a la radiación, como el sol, la tierra y pequeñas trazas que se encuentran en los alimentos y el agua</a:t>
            </a:r>
          </a:p>
          <a:p>
            <a:pPr algn="l" rtl="0"/>
            <a:r>
              <a:rPr lang="es" sz="2600" b="0" i="0" u="none" baseline="0" dirty="0">
                <a:latin typeface="+mn-lt"/>
              </a:rPr>
              <a:t>Varias fuentes </a:t>
            </a:r>
            <a:r>
              <a:rPr lang="es" sz="2600" b="1" i="0" u="none" baseline="0" dirty="0">
                <a:latin typeface="+mn-lt"/>
              </a:rPr>
              <a:t>hechas por el hombre</a:t>
            </a:r>
            <a:r>
              <a:rPr lang="es" sz="2600" b="0" i="0" u="none" baseline="0" dirty="0">
                <a:latin typeface="+mn-lt"/>
              </a:rPr>
              <a:t> también causan exposición, como las máquinas de rayos X, televisores y hornos de microondas </a:t>
            </a:r>
          </a:p>
          <a:p>
            <a:pPr algn="l" rtl="0"/>
            <a:r>
              <a:rPr lang="es" sz="2600" b="0" i="0" u="none" baseline="0" dirty="0">
                <a:latin typeface="+mn-lt"/>
              </a:rPr>
              <a:t>La radiación tiene un efecto acumulativo </a:t>
            </a:r>
          </a:p>
          <a:p>
            <a:pPr lvl="1" algn="l" rtl="0">
              <a:buFont typeface="Arial" panose="020B0604020202020204" pitchFamily="34" charset="0"/>
              <a:buChar char="•"/>
            </a:pPr>
            <a:r>
              <a:rPr lang="es" sz="2000" b="0" i="0" u="none" baseline="0" dirty="0">
                <a:latin typeface="+mn-lt"/>
              </a:rPr>
              <a:t>Mayor exposición = mayor riesgo de efectos adversos </a:t>
            </a:r>
          </a:p>
          <a:p>
            <a:pPr algn="l" rtl="0"/>
            <a:r>
              <a:rPr lang="es" sz="2600" b="0" i="0" u="none" baseline="0" dirty="0">
                <a:latin typeface="+mn-lt"/>
              </a:rPr>
              <a:t>La alta exposición a la radiación puede causar enfermedades graves o la muerte</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NE-1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NE-1</a:t>
            </a:r>
          </a:p>
        </p:txBody>
      </p:sp>
    </p:spTree>
    <p:extLst>
      <p:ext uri="{BB962C8B-B14F-4D97-AF65-F5344CB8AC3E}">
        <p14:creationId xmlns:p14="http://schemas.microsoft.com/office/powerpoint/2010/main" val="2701758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pPr algn="l" rtl="0"/>
            <a:r>
              <a:rPr lang="es" sz="2400" b="0" i="0" u="none" baseline="0" dirty="0">
                <a:latin typeface="+mn-lt"/>
              </a:rPr>
              <a:t>El peligro potencial de un accidente en una central nuclear es la exposición a la radiación </a:t>
            </a:r>
          </a:p>
          <a:p>
            <a:pPr algn="l" rtl="0"/>
            <a:r>
              <a:rPr lang="es" sz="2400" b="0" i="0" u="none" baseline="0" dirty="0">
                <a:latin typeface="+mn-lt"/>
              </a:rPr>
              <a:t>El área afectada por la liberación de material radiactivo está determinada por tres factores</a:t>
            </a:r>
          </a:p>
          <a:p>
            <a:pPr lvl="1" algn="l" rtl="0">
              <a:buFont typeface="Arial" panose="020B0604020202020204" pitchFamily="34" charset="0"/>
              <a:buChar char="•"/>
            </a:pPr>
            <a:r>
              <a:rPr lang="es" sz="2000" b="0" i="0" u="none" baseline="0" dirty="0">
                <a:latin typeface="+mn-lt"/>
              </a:rPr>
              <a:t>Cantidad de radiación liberada</a:t>
            </a:r>
          </a:p>
          <a:p>
            <a:pPr lvl="1" algn="l" rtl="0">
              <a:buFont typeface="Arial" panose="020B0604020202020204" pitchFamily="34" charset="0"/>
              <a:buChar char="•"/>
            </a:pPr>
            <a:r>
              <a:rPr lang="es" sz="2000" b="0" i="0" u="none" baseline="0" dirty="0">
                <a:latin typeface="+mn-lt"/>
              </a:rPr>
              <a:t>Dirección y velocidad del viento</a:t>
            </a:r>
          </a:p>
          <a:p>
            <a:pPr lvl="1" algn="l" rtl="0">
              <a:buFont typeface="Arial" panose="020B0604020202020204" pitchFamily="34" charset="0"/>
              <a:buChar char="•"/>
            </a:pPr>
            <a:r>
              <a:rPr lang="es" sz="2000" b="0" i="0" u="none" baseline="0" dirty="0">
                <a:latin typeface="+mn-lt"/>
              </a:rPr>
              <a:t>Condiciones climáticas</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lstStyle/>
          <a:p>
            <a:pPr algn="l" rtl="0"/>
            <a:r>
              <a:rPr lang="es" b="1" i="1" u="none" baseline="0"/>
              <a:t>Radiación</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NE-2</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NE-1</a:t>
            </a:r>
          </a:p>
        </p:txBody>
      </p:sp>
    </p:spTree>
    <p:extLst>
      <p:ext uri="{BB962C8B-B14F-4D97-AF65-F5344CB8AC3E}">
        <p14:creationId xmlns:p14="http://schemas.microsoft.com/office/powerpoint/2010/main" val="73141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39BC8-9306-4B98-AD18-03BB3DC4F5A5}"/>
              </a:ext>
            </a:extLst>
          </p:cNvPr>
          <p:cNvSpPr>
            <a:spLocks noGrp="1"/>
          </p:cNvSpPr>
          <p:nvPr>
            <p:ph idx="1"/>
          </p:nvPr>
        </p:nvSpPr>
        <p:spPr/>
        <p:txBody>
          <a:bodyPr>
            <a:normAutofit/>
          </a:bodyPr>
          <a:lstStyle/>
          <a:p>
            <a:pPr algn="l" rtl="0"/>
            <a:r>
              <a:rPr lang="es" sz="2400" b="0" i="0" u="none" baseline="0" dirty="0">
                <a:latin typeface="+mn-lt"/>
              </a:rPr>
              <a:t>Lo repentino de una avalancha requiere que las personas estén preparadas para actuar rápidamente</a:t>
            </a:r>
          </a:p>
          <a:p>
            <a:pPr lvl="1" algn="l" rtl="0">
              <a:buFont typeface="Arial" panose="020B0604020202020204" pitchFamily="34" charset="0"/>
              <a:buChar char="•"/>
            </a:pPr>
            <a:r>
              <a:rPr lang="es" sz="2000" b="0" i="0" u="none" baseline="0" dirty="0">
                <a:latin typeface="+mn-lt"/>
              </a:rPr>
              <a:t>Prepárese para poner en práctica su capacitación y operar su equipo de manera efectiva y eficiente</a:t>
            </a:r>
          </a:p>
          <a:p>
            <a:pPr algn="l" rtl="0"/>
            <a:r>
              <a:rPr lang="es" sz="2400" b="0" i="0" u="none" baseline="0" dirty="0">
                <a:latin typeface="+mn-lt"/>
              </a:rPr>
              <a:t>Consejos para recordar si queda enterrado en una avalancha:</a:t>
            </a:r>
          </a:p>
          <a:p>
            <a:pPr lvl="1" algn="l" rtl="0">
              <a:buFont typeface="Arial" panose="020B0604020202020204" pitchFamily="34" charset="0"/>
              <a:buChar char="•"/>
            </a:pPr>
            <a:r>
              <a:rPr lang="es" sz="2000" b="0" i="0" u="none" baseline="0" dirty="0">
                <a:latin typeface="+mn-lt"/>
              </a:rPr>
              <a:t>Antes de que la nieve deje de moverse, coloque su mano frente a su cara para despejar espacio de aire y expandir su pecho</a:t>
            </a:r>
          </a:p>
          <a:p>
            <a:pPr lvl="1" algn="l" rtl="0">
              <a:buFont typeface="Arial" panose="020B0604020202020204" pitchFamily="34" charset="0"/>
              <a:buChar char="•"/>
            </a:pPr>
            <a:r>
              <a:rPr lang="es" sz="2000" b="0" i="0" u="none" baseline="0" dirty="0">
                <a:latin typeface="+mn-lt"/>
              </a:rPr>
              <a:t>Los cascos pueden proporcionar el espacio de aire necesario si todavía lo tiene puesto</a:t>
            </a:r>
          </a:p>
          <a:p>
            <a:pPr lvl="1" algn="l" rtl="0">
              <a:buFont typeface="Arial" panose="020B0604020202020204" pitchFamily="34" charset="0"/>
              <a:buChar char="•"/>
            </a:pPr>
            <a:r>
              <a:rPr lang="es" sz="2000" b="0" i="0" u="none" baseline="0" dirty="0">
                <a:latin typeface="+mn-lt"/>
              </a:rPr>
              <a:t>Relájese para conservar oxígeno</a:t>
            </a:r>
          </a:p>
          <a:p>
            <a:pPr lvl="1" algn="l" rtl="0">
              <a:buFont typeface="Arial" panose="020B0604020202020204" pitchFamily="34" charset="0"/>
              <a:buChar char="•"/>
            </a:pPr>
            <a:r>
              <a:rPr lang="es" sz="2000" b="0" i="0" u="none" baseline="0" dirty="0">
                <a:latin typeface="+mn-lt"/>
              </a:rPr>
              <a:t>NO GRITE. Los rescatistas no podrán escucharlo aunque usted pueda escucharlos a ellos</a:t>
            </a:r>
          </a:p>
        </p:txBody>
      </p:sp>
      <p:sp>
        <p:nvSpPr>
          <p:cNvPr id="3" name="Title 2">
            <a:extLst>
              <a:ext uri="{FF2B5EF4-FFF2-40B4-BE49-F238E27FC236}">
                <a16:creationId xmlns:a16="http://schemas.microsoft.com/office/drawing/2014/main" id="{EC628661-61FB-44FD-B042-6EF7C1712382}"/>
              </a:ext>
            </a:extLst>
          </p:cNvPr>
          <p:cNvSpPr>
            <a:spLocks noGrp="1"/>
          </p:cNvSpPr>
          <p:nvPr>
            <p:ph type="title"/>
          </p:nvPr>
        </p:nvSpPr>
        <p:spPr/>
        <p:txBody>
          <a:bodyPr/>
          <a:lstStyle/>
          <a:p>
            <a:pPr algn="l" rtl="0"/>
            <a:r>
              <a:rPr lang="es" b="1" i="1" u="none" baseline="0"/>
              <a:t>Durante una avalancha</a:t>
            </a:r>
          </a:p>
        </p:txBody>
      </p:sp>
      <p:sp>
        <p:nvSpPr>
          <p:cNvPr id="4" name="Text Placeholder 3">
            <a:extLst>
              <a:ext uri="{FF2B5EF4-FFF2-40B4-BE49-F238E27FC236}">
                <a16:creationId xmlns:a16="http://schemas.microsoft.com/office/drawing/2014/main" id="{80BDD66B-4F4D-4CCC-B000-87D8CA6C5A60}"/>
              </a:ext>
            </a:extLst>
          </p:cNvPr>
          <p:cNvSpPr>
            <a:spLocks noGrp="1"/>
          </p:cNvSpPr>
          <p:nvPr>
            <p:ph type="body" sz="quarter" idx="10"/>
          </p:nvPr>
        </p:nvSpPr>
        <p:spPr/>
        <p:txBody>
          <a:bodyPr/>
          <a:lstStyle/>
          <a:p>
            <a:pPr algn="l" rtl="0"/>
            <a:r>
              <a:rPr lang="es" b="0" i="0" u="none" baseline="0"/>
              <a:t>CERT Anexo sobre peligros: Avalancha</a:t>
            </a:r>
          </a:p>
        </p:txBody>
      </p:sp>
      <p:sp>
        <p:nvSpPr>
          <p:cNvPr id="5" name="Text Placeholder 4">
            <a:extLst>
              <a:ext uri="{FF2B5EF4-FFF2-40B4-BE49-F238E27FC236}">
                <a16:creationId xmlns:a16="http://schemas.microsoft.com/office/drawing/2014/main" id="{8930E5CB-E855-455E-B494-68D662C13411}"/>
              </a:ext>
            </a:extLst>
          </p:cNvPr>
          <p:cNvSpPr>
            <a:spLocks noGrp="1"/>
          </p:cNvSpPr>
          <p:nvPr>
            <p:ph type="body" sz="quarter" idx="11"/>
          </p:nvPr>
        </p:nvSpPr>
        <p:spPr/>
        <p:txBody>
          <a:bodyPr/>
          <a:lstStyle/>
          <a:p>
            <a:pPr algn="r" rtl="0"/>
            <a:r>
              <a:rPr lang="es" b="0" i="0" u="none" baseline="0"/>
              <a:t>AV-12</a:t>
            </a:r>
          </a:p>
        </p:txBody>
      </p:sp>
      <p:sp>
        <p:nvSpPr>
          <p:cNvPr id="6" name="Content Placeholder 5">
            <a:extLst>
              <a:ext uri="{FF2B5EF4-FFF2-40B4-BE49-F238E27FC236}">
                <a16:creationId xmlns:a16="http://schemas.microsoft.com/office/drawing/2014/main" id="{C94B2D86-5D8D-4B01-9DF2-0355FB10097D}"/>
              </a:ext>
            </a:extLst>
          </p:cNvPr>
          <p:cNvSpPr>
            <a:spLocks noGrp="1"/>
          </p:cNvSpPr>
          <p:nvPr>
            <p:ph sz="quarter" idx="12"/>
          </p:nvPr>
        </p:nvSpPr>
        <p:spPr/>
        <p:txBody>
          <a:bodyPr/>
          <a:lstStyle/>
          <a:p>
            <a:pPr rtl="0"/>
            <a:r>
              <a:rPr lang="es" b="0" i="0" u="none" baseline="0"/>
              <a:t>PM AV-3</a:t>
            </a:r>
          </a:p>
        </p:txBody>
      </p:sp>
    </p:spTree>
    <p:extLst>
      <p:ext uri="{BB962C8B-B14F-4D97-AF65-F5344CB8AC3E}">
        <p14:creationId xmlns:p14="http://schemas.microsoft.com/office/powerpoint/2010/main" val="39147787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lstStyle/>
          <a:p>
            <a:pPr algn="l" rtl="0"/>
            <a:r>
              <a:rPr lang="es" sz="2600" b="0" i="0" u="none" baseline="0" dirty="0">
                <a:latin typeface="+mn-lt"/>
              </a:rPr>
              <a:t>Existen tres peligros principales para las personas que se encuentran cerca de la pluma</a:t>
            </a:r>
          </a:p>
          <a:p>
            <a:pPr lvl="1" algn="l" rtl="0">
              <a:buFont typeface="Arial" panose="020B0604020202020204" pitchFamily="34" charset="0"/>
              <a:buChar char="•"/>
            </a:pPr>
            <a:r>
              <a:rPr lang="es" sz="2200" b="1" i="0" u="none" baseline="0" dirty="0">
                <a:latin typeface="+mn-lt"/>
              </a:rPr>
              <a:t>Exposición a la radiación</a:t>
            </a:r>
            <a:r>
              <a:rPr lang="es" sz="2200" b="0" i="0" u="none" baseline="0" dirty="0">
                <a:latin typeface="+mn-lt"/>
              </a:rPr>
              <a:t> del cuerpo</a:t>
            </a:r>
          </a:p>
          <a:p>
            <a:pPr lvl="1" algn="l" rtl="0">
              <a:buFont typeface="Arial" panose="020B0604020202020204" pitchFamily="34" charset="0"/>
              <a:buChar char="•"/>
            </a:pPr>
            <a:r>
              <a:rPr lang="es" sz="2200" b="1" i="0" u="none" baseline="0" dirty="0">
                <a:latin typeface="+mn-lt"/>
              </a:rPr>
              <a:t>Inhalación</a:t>
            </a:r>
            <a:r>
              <a:rPr lang="es" sz="2200" b="0" i="0" u="none" baseline="0" dirty="0">
                <a:latin typeface="+mn-lt"/>
              </a:rPr>
              <a:t> de materiales radiactivos</a:t>
            </a:r>
          </a:p>
          <a:p>
            <a:pPr lvl="1" algn="l" rtl="0">
              <a:buFont typeface="Arial" panose="020B0604020202020204" pitchFamily="34" charset="0"/>
              <a:buChar char="•"/>
            </a:pPr>
            <a:r>
              <a:rPr lang="es" sz="2200" b="1" i="0" u="none" baseline="0" dirty="0">
                <a:latin typeface="+mn-lt"/>
              </a:rPr>
              <a:t>Ingestión</a:t>
            </a:r>
            <a:r>
              <a:rPr lang="es" sz="2200" b="0" i="0" u="none" baseline="0" dirty="0">
                <a:latin typeface="+mn-lt"/>
              </a:rPr>
              <a:t> de materiales radiactivos</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lstStyle/>
          <a:p>
            <a:pPr algn="l" rtl="0"/>
            <a:r>
              <a:rPr lang="es" b="1" i="1" u="none" baseline="0"/>
              <a:t>Peligros mayores</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NE-3</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NE-1</a:t>
            </a:r>
          </a:p>
        </p:txBody>
      </p:sp>
    </p:spTree>
    <p:extLst>
      <p:ext uri="{BB962C8B-B14F-4D97-AF65-F5344CB8AC3E}">
        <p14:creationId xmlns:p14="http://schemas.microsoft.com/office/powerpoint/2010/main" val="42198026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pPr algn="l" rtl="0"/>
            <a:r>
              <a:rPr lang="es" sz="2600" b="0" i="0" u="none" baseline="0" dirty="0">
                <a:latin typeface="+mn-lt"/>
              </a:rPr>
              <a:t>Zona de Planificación de Emergencia (EPZ) dentro de un </a:t>
            </a:r>
            <a:r>
              <a:rPr lang="es" sz="2600" b="0" i="0" u="sng" baseline="0" dirty="0">
                <a:latin typeface="+mn-lt"/>
              </a:rPr>
              <a:t>radio de 10 millas </a:t>
            </a:r>
            <a:r>
              <a:rPr lang="es" sz="2600" b="0" i="0" u="none" baseline="0" dirty="0">
                <a:latin typeface="+mn-lt"/>
              </a:rPr>
              <a:t>de la planta </a:t>
            </a:r>
          </a:p>
          <a:p>
            <a:pPr lvl="1" algn="l" rtl="0">
              <a:buFont typeface="Arial" panose="020B0604020202020204" pitchFamily="34" charset="0"/>
              <a:buChar char="•"/>
            </a:pPr>
            <a:r>
              <a:rPr lang="es" sz="2200" b="0" i="0" u="none" baseline="0" dirty="0">
                <a:latin typeface="+mn-lt"/>
              </a:rPr>
              <a:t>Posible que las personas puedan ser lesionadas por la exposición directa a la radiación</a:t>
            </a:r>
          </a:p>
          <a:p>
            <a:pPr algn="l" rtl="0"/>
            <a:r>
              <a:rPr lang="es" sz="2600" b="0" i="0" u="none" baseline="0" dirty="0">
                <a:latin typeface="+mn-lt"/>
              </a:rPr>
              <a:t>La EPZ dentro de un </a:t>
            </a:r>
            <a:r>
              <a:rPr lang="es" sz="2600" b="0" i="0" u="sng" baseline="0" dirty="0">
                <a:latin typeface="+mn-lt"/>
              </a:rPr>
              <a:t>radio de 50 millas</a:t>
            </a:r>
            <a:r>
              <a:rPr lang="es" sz="2600" b="0" i="0" u="none" baseline="0" dirty="0">
                <a:latin typeface="+mn-lt"/>
              </a:rPr>
              <a:t> de la planta</a:t>
            </a:r>
          </a:p>
          <a:p>
            <a:pPr lvl="1" algn="l" rtl="0">
              <a:buFont typeface="Arial" panose="020B0604020202020204" pitchFamily="34" charset="0"/>
              <a:buChar char="•"/>
            </a:pPr>
            <a:r>
              <a:rPr lang="es" sz="2200" b="0" i="0" u="none" baseline="0" dirty="0">
                <a:latin typeface="+mn-lt"/>
              </a:rPr>
              <a:t>Los materiales radiactivos podrían contaminar los suministros de agua, los cultivos alimentarios y el ganado</a:t>
            </a:r>
            <a:endParaRPr lang="es" sz="2200" b="1" dirty="0">
              <a:latin typeface="+mn-lt"/>
            </a:endParaRP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pPr algn="l" rtl="0"/>
            <a:r>
              <a:rPr lang="es" b="1" i="1" u="none" baseline="0"/>
              <a:t>Zonas de Planificación de Emergencia</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NE-4</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NE-2</a:t>
            </a:r>
          </a:p>
        </p:txBody>
      </p:sp>
    </p:spTree>
    <p:extLst>
      <p:ext uri="{BB962C8B-B14F-4D97-AF65-F5344CB8AC3E}">
        <p14:creationId xmlns:p14="http://schemas.microsoft.com/office/powerpoint/2010/main" val="6682689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a:xfrm>
            <a:off x="315142" y="1521229"/>
            <a:ext cx="4080056" cy="4781145"/>
          </a:xfrm>
        </p:spPr>
        <p:txBody>
          <a:bodyPr/>
          <a:lstStyle/>
          <a:p>
            <a:pPr algn="l" rtl="0"/>
            <a:r>
              <a:rPr lang="es" b="0" i="0" u="none" baseline="0" dirty="0">
                <a:latin typeface="+mn-lt"/>
              </a:rPr>
              <a:t>Minimizar la exposición a la radiación por: </a:t>
            </a:r>
          </a:p>
          <a:p>
            <a:pPr lvl="1" algn="l" rtl="0">
              <a:buFont typeface="Arial" panose="020B0604020202020204" pitchFamily="34" charset="0"/>
              <a:buChar char="•"/>
            </a:pPr>
            <a:r>
              <a:rPr lang="es" b="0" i="0" u="none" baseline="0" dirty="0">
                <a:latin typeface="+mn-lt"/>
              </a:rPr>
              <a:t>Hora</a:t>
            </a:r>
          </a:p>
          <a:p>
            <a:pPr lvl="1" algn="l" rtl="0">
              <a:buFont typeface="Arial" panose="020B0604020202020204" pitchFamily="34" charset="0"/>
              <a:buChar char="•"/>
            </a:pPr>
            <a:r>
              <a:rPr lang="es" b="0" i="0" u="none" baseline="0" dirty="0">
                <a:latin typeface="+mn-lt"/>
              </a:rPr>
              <a:t>Distancia </a:t>
            </a:r>
          </a:p>
          <a:p>
            <a:pPr lvl="1" algn="l" rtl="0">
              <a:buFont typeface="Arial" panose="020B0604020202020204" pitchFamily="34" charset="0"/>
              <a:buChar char="•"/>
            </a:pPr>
            <a:r>
              <a:rPr lang="es" b="0" i="0" u="none" baseline="0" dirty="0">
                <a:latin typeface="+mn-lt"/>
              </a:rPr>
              <a:t>Blindaje</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Minimizar la exposición</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NE-5</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NE-2</a:t>
            </a:r>
          </a:p>
        </p:txBody>
      </p:sp>
      <p:pic>
        <p:nvPicPr>
          <p:cNvPr id="7" name="Picture 6" descr="Para minimizar la exposición. Imagen de un hombre que lleva un traje de protección radiológica con un tanque de oxígeno para minimizar la exposición. ">
            <a:extLst>
              <a:ext uri="{FF2B5EF4-FFF2-40B4-BE49-F238E27FC236}">
                <a16:creationId xmlns:a16="http://schemas.microsoft.com/office/drawing/2014/main" id="{DD2D22C8-8A05-47E4-B915-83986CFF15FD}"/>
              </a:ext>
            </a:extLst>
          </p:cNvPr>
          <p:cNvPicPr>
            <a:picLocks noChangeAspect="1"/>
          </p:cNvPicPr>
          <p:nvPr/>
        </p:nvPicPr>
        <p:blipFill>
          <a:blip r:embed="rId2"/>
          <a:stretch>
            <a:fillRect/>
          </a:stretch>
        </p:blipFill>
        <p:spPr>
          <a:xfrm>
            <a:off x="4395198" y="1974336"/>
            <a:ext cx="3201600" cy="3775393"/>
          </a:xfrm>
          <a:prstGeom prst="rect">
            <a:avLst/>
          </a:prstGeom>
        </p:spPr>
      </p:pic>
    </p:spTree>
    <p:extLst>
      <p:ext uri="{BB962C8B-B14F-4D97-AF65-F5344CB8AC3E}">
        <p14:creationId xmlns:p14="http://schemas.microsoft.com/office/powerpoint/2010/main" val="22551820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lstStyle/>
          <a:p>
            <a:pPr algn="l" rtl="0"/>
            <a:r>
              <a:rPr lang="es" sz="2600" b="0" i="0" u="none" baseline="0" dirty="0">
                <a:latin typeface="+mn-lt"/>
              </a:rPr>
              <a:t>Notificación de evento inusual</a:t>
            </a:r>
          </a:p>
          <a:p>
            <a:pPr lvl="1" algn="l" rtl="0">
              <a:buFont typeface="Arial" panose="020B0604020202020204" pitchFamily="34" charset="0"/>
              <a:buChar char="•"/>
            </a:pPr>
            <a:r>
              <a:rPr lang="es" sz="2000" b="0" i="0" u="none" baseline="0" dirty="0">
                <a:latin typeface="+mn-lt"/>
              </a:rPr>
              <a:t>Ha ocurrido un pequeño problema en la planta. No se espera la liberación de material de radiación. Los funcionarios federales, estatales y del condado serán informados de inmediato. Ninguna acción de parte suya será necesaria </a:t>
            </a:r>
          </a:p>
          <a:p>
            <a:pPr algn="l" rtl="0"/>
            <a:r>
              <a:rPr lang="es" sz="2600" b="0" i="0" u="none" baseline="0" dirty="0">
                <a:latin typeface="+mn-lt"/>
              </a:rPr>
              <a:t>Alerta</a:t>
            </a:r>
          </a:p>
          <a:p>
            <a:pPr lvl="1" algn="l" rtl="0">
              <a:buFont typeface="Arial" panose="020B0604020202020204" pitchFamily="34" charset="0"/>
              <a:buChar char="•"/>
            </a:pPr>
            <a:r>
              <a:rPr lang="es" sz="2000" b="0" i="0" u="none" baseline="0" dirty="0">
                <a:latin typeface="+mn-lt"/>
              </a:rPr>
              <a:t>Ha ocurrido un pequeño problema. Pequeñas cantidades de material de radiación podrían filtrarse dentro de la planta. Esto no le afectará y usted no debe hacer nada</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Términos de emergencia nuclear</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NE-6</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NE-2</a:t>
            </a:r>
          </a:p>
        </p:txBody>
      </p:sp>
    </p:spTree>
    <p:extLst>
      <p:ext uri="{BB962C8B-B14F-4D97-AF65-F5344CB8AC3E}">
        <p14:creationId xmlns:p14="http://schemas.microsoft.com/office/powerpoint/2010/main" val="5404183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600" b="0" i="0" u="none" baseline="0" dirty="0">
                <a:latin typeface="+mn-lt"/>
              </a:rPr>
              <a:t>Área del sitio de emergencia</a:t>
            </a:r>
          </a:p>
          <a:p>
            <a:pPr lvl="1" algn="l" rtl="0">
              <a:buFont typeface="Arial" panose="020B0604020202020204" pitchFamily="34" charset="0"/>
              <a:buChar char="•"/>
            </a:pPr>
            <a:r>
              <a:rPr lang="es" sz="2000" b="0" i="0" u="none" baseline="0" dirty="0">
                <a:latin typeface="+mn-lt"/>
              </a:rPr>
              <a:t>Ha ocurrido un problema más grave. Pequeñas cantidades de material de radiación podrían filtrarse de la planta. Si es necesario, los funcionarios estatales y del condado actuarán para garantizar la seguridad pública. Las sirenas del área pueden sonar. Escuche su radio o televisión para información de seguridad</a:t>
            </a:r>
          </a:p>
          <a:p>
            <a:pPr algn="l" rtl="0"/>
            <a:r>
              <a:rPr lang="es" sz="2600" b="0" i="0" u="none" baseline="0" dirty="0">
                <a:latin typeface="+mn-lt"/>
              </a:rPr>
              <a:t>Emergencia general</a:t>
            </a:r>
          </a:p>
          <a:p>
            <a:pPr lvl="1" algn="l" rtl="0">
              <a:buFont typeface="Arial" panose="020B0604020202020204" pitchFamily="34" charset="0"/>
              <a:buChar char="•"/>
            </a:pPr>
            <a:r>
              <a:rPr lang="es" sz="2000" b="0" i="0" u="none" baseline="0" dirty="0">
                <a:latin typeface="+mn-lt"/>
              </a:rPr>
              <a:t>Este es el tipo de emergencia más grave. El material de radiación podría filtrarse fuera de la planta y fuera del sitio de la planta. Las sirenas sonarán. Sintonice las estaciones de radio o televisión locales para obtener información de emergencia. Los funcionarios del estado y del condado actuarán para proteger al público. Siga las instrucciones</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normAutofit fontScale="90000"/>
          </a:bodyPr>
          <a:lstStyle/>
          <a:p>
            <a:pPr algn="l" rtl="0"/>
            <a:r>
              <a:rPr lang="es" b="1" i="1" u="none" baseline="0"/>
              <a:t>Términos de emergencia nuclear</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NE-7</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dirty="0"/>
              <a:t>PM NE-2</a:t>
            </a:r>
          </a:p>
        </p:txBody>
      </p:sp>
    </p:spTree>
    <p:extLst>
      <p:ext uri="{BB962C8B-B14F-4D97-AF65-F5344CB8AC3E}">
        <p14:creationId xmlns:p14="http://schemas.microsoft.com/office/powerpoint/2010/main" val="4082091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normAutofit/>
          </a:bodyPr>
          <a:lstStyle/>
          <a:p>
            <a:pPr algn="l" rtl="0"/>
            <a:r>
              <a:rPr lang="es" sz="2500" b="0" i="0" u="none" baseline="0" dirty="0">
                <a:latin typeface="+mn-lt"/>
              </a:rPr>
              <a:t>Escuchar las advertencias </a:t>
            </a:r>
          </a:p>
          <a:p>
            <a:pPr algn="l" rtl="0"/>
            <a:r>
              <a:rPr lang="es" sz="2500" b="0" i="0" u="none" baseline="0" dirty="0">
                <a:latin typeface="+mn-lt"/>
              </a:rPr>
              <a:t>Mantenerse sintonizado a la radio o televisión local</a:t>
            </a:r>
          </a:p>
          <a:p>
            <a:pPr algn="l" rtl="0"/>
            <a:r>
              <a:rPr lang="es" sz="2500" b="0" i="0" u="none" baseline="0" dirty="0">
                <a:latin typeface="+mn-lt"/>
              </a:rPr>
              <a:t>Evacuar si se aconseja hacerlo</a:t>
            </a:r>
          </a:p>
          <a:p>
            <a:pPr algn="l" rtl="0"/>
            <a:r>
              <a:rPr lang="es" sz="2500" b="0" i="0" u="none" baseline="0" dirty="0">
                <a:latin typeface="+mn-lt"/>
              </a:rPr>
              <a:t>Si no se aconseja evacuar, refugiarse donde esté</a:t>
            </a:r>
          </a:p>
          <a:p>
            <a:pPr algn="l" rtl="0"/>
            <a:r>
              <a:rPr lang="es" sz="2500" b="0" i="0" u="none" baseline="0" dirty="0">
                <a:latin typeface="+mn-lt"/>
              </a:rPr>
              <a:t>Resguarde al ganado; dele alimentos almacenados</a:t>
            </a:r>
          </a:p>
          <a:p>
            <a:pPr algn="l" rtl="0"/>
            <a:r>
              <a:rPr lang="es" sz="2500" b="0" i="0" u="none" baseline="0" dirty="0">
                <a:latin typeface="+mn-lt"/>
              </a:rPr>
              <a:t>No use el teléfono </a:t>
            </a:r>
          </a:p>
          <a:p>
            <a:pPr algn="l" rtl="0"/>
            <a:r>
              <a:rPr lang="es" sz="2500" b="0" i="0" u="none" baseline="0" dirty="0">
                <a:latin typeface="+mn-lt"/>
              </a:rPr>
              <a:t>Si sospecha que está expuesto, lávese bien y ponga la ropa expuesta en una bolsa de plástico sellada </a:t>
            </a:r>
          </a:p>
          <a:p>
            <a:pPr algn="l" rtl="0"/>
            <a:r>
              <a:rPr lang="es" sz="2500" b="0" i="0" u="none" baseline="0" dirty="0">
                <a:latin typeface="+mn-lt"/>
              </a:rPr>
              <a:t>Solo coma alimentos almacenados en contenedores sellados</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pPr algn="l" rtl="0"/>
            <a:r>
              <a:rPr lang="es" b="1" i="1" u="none" baseline="0"/>
              <a:t>Durante una emergencia</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NE-8</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NE-3</a:t>
            </a:r>
          </a:p>
        </p:txBody>
      </p:sp>
    </p:spTree>
    <p:extLst>
      <p:ext uri="{BB962C8B-B14F-4D97-AF65-F5344CB8AC3E}">
        <p14:creationId xmlns:p14="http://schemas.microsoft.com/office/powerpoint/2010/main" val="3755674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normAutofit/>
          </a:bodyPr>
          <a:lstStyle/>
          <a:p>
            <a:pPr algn="l" rtl="0"/>
            <a:r>
              <a:rPr lang="es" sz="2600" b="0" i="0" u="none" baseline="0" dirty="0">
                <a:latin typeface="+mn-lt"/>
              </a:rPr>
              <a:t>Si se le indica evacuar, regrese a casa solo cuando las autoridades locales digan que es seguro</a:t>
            </a:r>
          </a:p>
          <a:p>
            <a:pPr algn="l" rtl="0"/>
            <a:r>
              <a:rPr lang="es" sz="2600" b="0" i="0" u="none" baseline="0" dirty="0">
                <a:latin typeface="+mn-lt"/>
              </a:rPr>
              <a:t>Si se aconseja quedarse en casa, permanezca adentro</a:t>
            </a:r>
          </a:p>
          <a:p>
            <a:pPr algn="l" rtl="0"/>
            <a:r>
              <a:rPr lang="es" sz="2600" b="0" i="0" u="none" baseline="0" dirty="0">
                <a:latin typeface="+mn-lt"/>
              </a:rPr>
              <a:t>Obtenga tratamiento médico para cualquier síntoma inusual</a:t>
            </a:r>
          </a:p>
          <a:p>
            <a:pPr algn="l" rtl="0"/>
            <a:r>
              <a:rPr lang="es" sz="2600" b="0" i="0" u="none" baseline="0" dirty="0">
                <a:latin typeface="+mn-lt"/>
              </a:rPr>
              <a:t>Coloque los alimentos en recipientes cubiertos antes de la exposición</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Después de una emergencia</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NE-9</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a:t>PM NE-4</a:t>
            </a:r>
          </a:p>
        </p:txBody>
      </p:sp>
    </p:spTree>
    <p:extLst>
      <p:ext uri="{BB962C8B-B14F-4D97-AF65-F5344CB8AC3E}">
        <p14:creationId xmlns:p14="http://schemas.microsoft.com/office/powerpoint/2010/main" val="31153913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a:xfrm>
            <a:off x="315142" y="1521229"/>
            <a:ext cx="8512974" cy="4781145"/>
          </a:xfrm>
        </p:spPr>
        <p:txBody>
          <a:bodyPr>
            <a:normAutofit/>
          </a:bodyPr>
          <a:lstStyle/>
          <a:p>
            <a:pPr algn="l" rtl="0"/>
            <a:r>
              <a:rPr lang="es" b="0" i="0" u="none" baseline="0" dirty="0">
                <a:latin typeface="+mn-lt"/>
              </a:rPr>
              <a:t>¿Qué es una explosión nuclear?</a:t>
            </a:r>
          </a:p>
          <a:p>
            <a:pPr lvl="1" algn="l" rtl="0">
              <a:buFont typeface="Arial" panose="020B0604020202020204" pitchFamily="34" charset="0"/>
              <a:buChar char="•"/>
            </a:pPr>
            <a:r>
              <a:rPr lang="es" sz="2000" b="0" i="0" u="none" baseline="0" dirty="0">
                <a:latin typeface="+mn-lt"/>
              </a:rPr>
              <a:t>Las explosiones nucleares pueden causar daños significativos y víctimas por explosiones, calor y radiación</a:t>
            </a:r>
          </a:p>
          <a:p>
            <a:pPr lvl="1" algn="l" rtl="0">
              <a:buFont typeface="Arial" panose="020B0604020202020204" pitchFamily="34" charset="0"/>
              <a:buChar char="•"/>
            </a:pPr>
            <a:r>
              <a:rPr lang="es" sz="2000" b="0" i="0" u="none" baseline="0" dirty="0">
                <a:latin typeface="+mn-lt"/>
              </a:rPr>
              <a:t>Pueden ocurrir con o sin previo aviso</a:t>
            </a:r>
          </a:p>
          <a:p>
            <a:pPr algn="l" rtl="0"/>
            <a:r>
              <a:rPr lang="es" b="0" i="0" u="none" baseline="0" dirty="0">
                <a:latin typeface="+mn-lt"/>
              </a:rPr>
              <a:t>Peligros de la explosión nuclear</a:t>
            </a:r>
          </a:p>
          <a:p>
            <a:pPr lvl="1" algn="l" rtl="0">
              <a:buFont typeface="Arial" panose="020B0604020202020204" pitchFamily="34" charset="0"/>
              <a:buChar char="•"/>
            </a:pPr>
            <a:r>
              <a:rPr lang="es" sz="2000" b="0" i="0" u="none" baseline="0" dirty="0">
                <a:latin typeface="+mn-lt"/>
              </a:rPr>
              <a:t>Onda de choque</a:t>
            </a:r>
          </a:p>
          <a:p>
            <a:pPr lvl="1" algn="l" rtl="0">
              <a:buFont typeface="Arial" panose="020B0604020202020204" pitchFamily="34" charset="0"/>
              <a:buChar char="•"/>
            </a:pPr>
            <a:r>
              <a:rPr lang="es" sz="2000" b="0" i="0" u="none" baseline="0" dirty="0">
                <a:latin typeface="+mn-lt"/>
              </a:rPr>
              <a:t>Incendio y calor</a:t>
            </a:r>
          </a:p>
          <a:p>
            <a:pPr lvl="1" algn="l" rtl="0">
              <a:buFont typeface="Arial" panose="020B0604020202020204" pitchFamily="34" charset="0"/>
              <a:buChar char="•"/>
            </a:pPr>
            <a:r>
              <a:rPr lang="es" sz="2000" b="0" i="0" u="none" baseline="0" dirty="0">
                <a:latin typeface="+mn-lt"/>
              </a:rPr>
              <a:t>Pulso electromagnético de destello brillante (EMP)</a:t>
            </a:r>
          </a:p>
          <a:p>
            <a:pPr lvl="1" algn="l" rtl="0">
              <a:buFont typeface="Arial" panose="020B0604020202020204" pitchFamily="34" charset="0"/>
              <a:buChar char="•"/>
            </a:pPr>
            <a:r>
              <a:rPr lang="es" sz="2000" b="0" i="0" u="none" baseline="0" dirty="0">
                <a:latin typeface="+mn-lt"/>
              </a:rPr>
              <a:t>Lluvia radiactiva</a:t>
            </a:r>
          </a:p>
          <a:p>
            <a:pPr lvl="2" algn="l" rtl="0">
              <a:buFont typeface="Arial" panose="020B0604020202020204" pitchFamily="34" charset="0"/>
              <a:buChar char="•"/>
            </a:pPr>
            <a:r>
              <a:rPr lang="es" sz="1800" b="0" i="0" u="none" baseline="0" dirty="0">
                <a:latin typeface="+mn-lt"/>
              </a:rPr>
              <a:t>Más peligrosa en las primeras horas después de la detonación</a:t>
            </a:r>
          </a:p>
          <a:p>
            <a:pPr lvl="1" algn="l" rtl="0">
              <a:buFont typeface="Arial" panose="020B0604020202020204" pitchFamily="34" charset="0"/>
              <a:buChar char="•"/>
            </a:pPr>
            <a:r>
              <a:rPr lang="es" sz="2000" b="0" i="0" u="none" baseline="0" dirty="0">
                <a:latin typeface="+mn-lt"/>
              </a:rPr>
              <a:t>Radiación</a:t>
            </a:r>
          </a:p>
          <a:p>
            <a:pPr lvl="2" algn="l" rtl="0">
              <a:buFont typeface="Arial" panose="020B0604020202020204" pitchFamily="34" charset="0"/>
              <a:buChar char="•"/>
            </a:pPr>
            <a:r>
              <a:rPr lang="es" sz="1800" b="0" i="0" u="none" baseline="0" dirty="0">
                <a:latin typeface="+mn-lt"/>
              </a:rPr>
              <a:t>Puede haber tiempo para prevenir una exposición significativa</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lstStyle/>
          <a:p>
            <a:pPr algn="l" rtl="0"/>
            <a:r>
              <a:rPr lang="es" b="1" i="1" u="none" baseline="0"/>
              <a:t>Explosiones nucleares</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NE-10</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NE-4</a:t>
            </a:r>
          </a:p>
        </p:txBody>
      </p:sp>
    </p:spTree>
    <p:extLst>
      <p:ext uri="{BB962C8B-B14F-4D97-AF65-F5344CB8AC3E}">
        <p14:creationId xmlns:p14="http://schemas.microsoft.com/office/powerpoint/2010/main" val="19066593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3AAE4-A18C-451C-B633-AC701216F226}"/>
              </a:ext>
            </a:extLst>
          </p:cNvPr>
          <p:cNvSpPr>
            <a:spLocks noGrp="1"/>
          </p:cNvSpPr>
          <p:nvPr>
            <p:ph idx="1"/>
          </p:nvPr>
        </p:nvSpPr>
        <p:spPr/>
        <p:txBody>
          <a:bodyPr>
            <a:normAutofit/>
          </a:bodyPr>
          <a:lstStyle/>
          <a:p>
            <a:pPr algn="l" rtl="0"/>
            <a:r>
              <a:rPr lang="es" sz="2600" b="0" i="0" u="none" baseline="0" dirty="0">
                <a:latin typeface="+mn-lt"/>
              </a:rPr>
              <a:t>Para prevenir una exposición significativa a la radiación:</a:t>
            </a:r>
          </a:p>
          <a:p>
            <a:pPr lvl="1" algn="l" rtl="0">
              <a:buFont typeface="Arial" panose="020B0604020202020204" pitchFamily="34" charset="0"/>
              <a:buChar char="•"/>
            </a:pPr>
            <a:r>
              <a:rPr lang="es" b="0" i="0" u="none" baseline="0" dirty="0">
                <a:latin typeface="+mn-lt"/>
              </a:rPr>
              <a:t>Entrarse</a:t>
            </a:r>
          </a:p>
          <a:p>
            <a:pPr lvl="2" algn="l" rtl="0">
              <a:buFont typeface="Arial" panose="020B0604020202020204" pitchFamily="34" charset="0"/>
              <a:buChar char="•"/>
            </a:pPr>
            <a:r>
              <a:rPr lang="es" b="0" i="0" u="none" baseline="0" dirty="0">
                <a:latin typeface="+mn-lt"/>
              </a:rPr>
              <a:t>Entrar en el edificio más cercano</a:t>
            </a:r>
          </a:p>
          <a:p>
            <a:pPr lvl="2" algn="l" rtl="0">
              <a:buFont typeface="Arial" panose="020B0604020202020204" pitchFamily="34" charset="0"/>
              <a:buChar char="•"/>
            </a:pPr>
            <a:r>
              <a:rPr lang="es" b="0" i="0" u="none" baseline="0" dirty="0">
                <a:latin typeface="+mn-lt"/>
              </a:rPr>
              <a:t>Irse al sótano o lejos del techo o paredes exteriores</a:t>
            </a:r>
          </a:p>
          <a:p>
            <a:pPr lvl="2" algn="l" rtl="0">
              <a:buFont typeface="Arial" panose="020B0604020202020204" pitchFamily="34" charset="0"/>
              <a:buChar char="•"/>
            </a:pPr>
            <a:r>
              <a:rPr lang="es" b="0" i="0" u="none" baseline="0" dirty="0">
                <a:latin typeface="+mn-lt"/>
              </a:rPr>
              <a:t>Descontaminarse si estuvo afuera</a:t>
            </a:r>
          </a:p>
          <a:p>
            <a:pPr lvl="1" algn="l" rtl="0">
              <a:buFont typeface="Arial" panose="020B0604020202020204" pitchFamily="34" charset="0"/>
              <a:buChar char="•"/>
            </a:pPr>
            <a:r>
              <a:rPr lang="es" b="0" i="0" u="none" baseline="0" dirty="0">
                <a:latin typeface="+mn-lt"/>
              </a:rPr>
              <a:t>Permanecer adentro</a:t>
            </a:r>
          </a:p>
          <a:p>
            <a:pPr lvl="2" algn="l" rtl="0">
              <a:buFont typeface="Arial" panose="020B0604020202020204" pitchFamily="34" charset="0"/>
              <a:buChar char="•"/>
            </a:pPr>
            <a:r>
              <a:rPr lang="es" b="0" i="0" u="none" baseline="0" dirty="0">
                <a:latin typeface="+mn-lt"/>
              </a:rPr>
              <a:t>Permanecer adentro durante 24 horas a menos que los funcionarios locales digan lo contrario</a:t>
            </a:r>
          </a:p>
          <a:p>
            <a:pPr lvl="1" algn="l" rtl="0">
              <a:buFont typeface="Arial" panose="020B0604020202020204" pitchFamily="34" charset="0"/>
              <a:buChar char="•"/>
            </a:pPr>
            <a:r>
              <a:rPr lang="es" b="0" i="0" u="none" baseline="0" dirty="0">
                <a:latin typeface="+mn-lt"/>
              </a:rPr>
              <a:t>Mantenerse sintonizado</a:t>
            </a:r>
          </a:p>
          <a:p>
            <a:pPr lvl="2" algn="l" rtl="0">
              <a:buFont typeface="Arial" panose="020B0604020202020204" pitchFamily="34" charset="0"/>
              <a:buChar char="•"/>
            </a:pPr>
            <a:r>
              <a:rPr lang="es" b="0" i="0" u="none" baseline="0" dirty="0">
                <a:latin typeface="+mn-lt"/>
              </a:rPr>
              <a:t>Sintonizar cualquier medio disponible para obtener información oficial, como cuándo es seguro salir y dónde debe ir </a:t>
            </a:r>
          </a:p>
          <a:p>
            <a:pPr lvl="2" algn="l" rtl="0">
              <a:buFont typeface="Arial" panose="020B0604020202020204" pitchFamily="34" charset="0"/>
              <a:buChar char="•"/>
            </a:pPr>
            <a:r>
              <a:rPr lang="es" b="0" i="0" u="none" baseline="0" dirty="0">
                <a:latin typeface="+mn-lt"/>
              </a:rPr>
              <a:t>Los servicios de teléfono celular, mensajes de texto, televisión e Internet pueden estar interrumpidos o no disponibles</a:t>
            </a:r>
          </a:p>
        </p:txBody>
      </p:sp>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p:txBody>
          <a:bodyPr/>
          <a:lstStyle/>
          <a:p>
            <a:pPr algn="l" rtl="0"/>
            <a:r>
              <a:rPr lang="es" b="1" i="1" u="none" baseline="0"/>
              <a:t>Explosiones nucleares</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11"/>
          </p:nvPr>
        </p:nvSpPr>
        <p:spPr/>
        <p:txBody>
          <a:bodyPr/>
          <a:lstStyle/>
          <a:p>
            <a:pPr algn="r" rtl="0"/>
            <a:r>
              <a:rPr lang="es" b="0" i="0" u="none" baseline="0"/>
              <a:t>NE-11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12"/>
          </p:nvPr>
        </p:nvSpPr>
        <p:spPr/>
        <p:txBody>
          <a:bodyPr/>
          <a:lstStyle/>
          <a:p>
            <a:pPr rtl="0"/>
            <a:r>
              <a:rPr lang="es" b="0" i="0" u="none" baseline="0"/>
              <a:t>PM NE-5</a:t>
            </a:r>
          </a:p>
        </p:txBody>
      </p:sp>
    </p:spTree>
    <p:extLst>
      <p:ext uri="{BB962C8B-B14F-4D97-AF65-F5344CB8AC3E}">
        <p14:creationId xmlns:p14="http://schemas.microsoft.com/office/powerpoint/2010/main" val="5183223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2B47E-6F3D-47AB-95B3-D54DC5E77BA1}"/>
              </a:ext>
            </a:extLst>
          </p:cNvPr>
          <p:cNvSpPr>
            <a:spLocks noGrp="1"/>
          </p:cNvSpPr>
          <p:nvPr>
            <p:ph idx="1"/>
          </p:nvPr>
        </p:nvSpPr>
        <p:spPr/>
        <p:txBody>
          <a:bodyPr/>
          <a:lstStyle/>
          <a:p>
            <a:pPr algn="l" rtl="0"/>
            <a:r>
              <a:rPr lang="es" sz="2600" b="0" i="0" u="none" baseline="0" dirty="0">
                <a:latin typeface="+mn-lt"/>
              </a:rPr>
              <a:t>Identificar lugares de refugio </a:t>
            </a:r>
          </a:p>
          <a:p>
            <a:pPr algn="l" rtl="0"/>
            <a:r>
              <a:rPr lang="es" sz="2600" b="0" i="0" u="none" baseline="0" dirty="0">
                <a:latin typeface="+mn-lt"/>
              </a:rPr>
              <a:t>Las áreas al exterior, los vehículos, las casas móviles </a:t>
            </a:r>
            <a:r>
              <a:rPr lang="es" sz="2600" b="1" i="0" u="none" baseline="0" dirty="0">
                <a:latin typeface="+mn-lt"/>
              </a:rPr>
              <a:t>NO</a:t>
            </a:r>
            <a:r>
              <a:rPr lang="es" sz="2600" b="0" i="0" u="none" baseline="0" dirty="0">
                <a:latin typeface="+mn-lt"/>
              </a:rPr>
              <a:t> proporcionan un refugio adecuado </a:t>
            </a:r>
          </a:p>
          <a:p>
            <a:pPr algn="l" rtl="0"/>
            <a:r>
              <a:rPr lang="es" sz="2600" b="0" i="0" u="none" baseline="0" dirty="0">
                <a:latin typeface="+mn-lt"/>
              </a:rPr>
              <a:t>Tener un juego de suministros de emergencia</a:t>
            </a:r>
          </a:p>
          <a:p>
            <a:pPr lvl="1" algn="l" rtl="0">
              <a:buFont typeface="Arial" panose="020B0604020202020204" pitchFamily="34" charset="0"/>
              <a:buChar char="•"/>
            </a:pPr>
            <a:r>
              <a:rPr lang="es" sz="2000" b="0" i="0" u="none" baseline="0" dirty="0">
                <a:latin typeface="+mn-lt"/>
              </a:rPr>
              <a:t>Agua embotellada, alimentos envasados, medicamentos de emergencia, radio con manivela o batería, linterna, baterías adicionales </a:t>
            </a:r>
          </a:p>
        </p:txBody>
      </p:sp>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p:txBody>
          <a:bodyPr>
            <a:normAutofit fontScale="90000"/>
          </a:bodyPr>
          <a:lstStyle/>
          <a:p>
            <a:pPr algn="l" rtl="0"/>
            <a:r>
              <a:rPr lang="es" b="1" i="1" u="none" baseline="0"/>
              <a:t>Qué hacer ahora: Prepararse</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11"/>
          </p:nvPr>
        </p:nvSpPr>
        <p:spPr/>
        <p:txBody>
          <a:bodyPr/>
          <a:lstStyle/>
          <a:p>
            <a:pPr algn="r" rtl="0"/>
            <a:r>
              <a:rPr lang="es" b="0" i="0" u="none" baseline="0"/>
              <a:t>NE-12</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12"/>
          </p:nvPr>
        </p:nvSpPr>
        <p:spPr/>
        <p:txBody>
          <a:bodyPr/>
          <a:lstStyle/>
          <a:p>
            <a:pPr rtl="0"/>
            <a:r>
              <a:rPr lang="es" b="0" i="0" u="none" baseline="0"/>
              <a:t>PM NE-5</a:t>
            </a:r>
          </a:p>
        </p:txBody>
      </p:sp>
    </p:spTree>
    <p:extLst>
      <p:ext uri="{BB962C8B-B14F-4D97-AF65-F5344CB8AC3E}">
        <p14:creationId xmlns:p14="http://schemas.microsoft.com/office/powerpoint/2010/main" val="302815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B87A3-C85A-41C6-9339-36D92C16D647}"/>
              </a:ext>
            </a:extLst>
          </p:cNvPr>
          <p:cNvSpPr>
            <a:spLocks noGrp="1"/>
          </p:cNvSpPr>
          <p:nvPr>
            <p:ph idx="1"/>
          </p:nvPr>
        </p:nvSpPr>
        <p:spPr/>
        <p:txBody>
          <a:bodyPr/>
          <a:lstStyle/>
          <a:p>
            <a:pPr algn="l" rtl="0"/>
            <a:r>
              <a:rPr lang="es" sz="2600" b="0" i="0" u="none" baseline="0" dirty="0">
                <a:latin typeface="+mn-lt"/>
              </a:rPr>
              <a:t>Si una avalancha entierra a su compañero, haga una breve llamada al 9-1-1 antes de iniciar una búsqueda inmediata</a:t>
            </a:r>
          </a:p>
          <a:p>
            <a:pPr algn="l" rtl="0"/>
            <a:r>
              <a:rPr lang="es" sz="2600" b="0" i="0" u="none" baseline="0" dirty="0">
                <a:latin typeface="+mn-lt"/>
              </a:rPr>
              <a:t>Las víctimas rescatadas probablemente requerirán atención médica inmediata</a:t>
            </a:r>
          </a:p>
          <a:p>
            <a:pPr algn="l" rtl="0"/>
            <a:r>
              <a:rPr lang="es" sz="2600" b="0" i="0" u="none" baseline="0" dirty="0">
                <a:latin typeface="+mn-lt"/>
              </a:rPr>
              <a:t>Las víctimas de avalancha comúnmente requieren tratamiento para: </a:t>
            </a:r>
          </a:p>
          <a:p>
            <a:pPr lvl="1" algn="l" rtl="0">
              <a:buFont typeface="Arial" panose="020B0604020202020204" pitchFamily="34" charset="0"/>
              <a:buChar char="•"/>
            </a:pPr>
            <a:r>
              <a:rPr lang="es" sz="2200" b="0" i="0" u="none" baseline="0" dirty="0">
                <a:latin typeface="+mn-lt"/>
              </a:rPr>
              <a:t>Asfixia</a:t>
            </a:r>
          </a:p>
          <a:p>
            <a:pPr lvl="1" algn="l" rtl="0">
              <a:buFont typeface="Arial" panose="020B0604020202020204" pitchFamily="34" charset="0"/>
              <a:buChar char="•"/>
            </a:pPr>
            <a:r>
              <a:rPr lang="es" sz="2200" b="0" i="0" u="none" baseline="0" dirty="0">
                <a:latin typeface="+mn-lt"/>
              </a:rPr>
              <a:t>Hipotermia </a:t>
            </a:r>
          </a:p>
          <a:p>
            <a:pPr lvl="1" algn="l" rtl="0">
              <a:buFont typeface="Arial" panose="020B0604020202020204" pitchFamily="34" charset="0"/>
              <a:buChar char="•"/>
            </a:pPr>
            <a:r>
              <a:rPr lang="es" sz="2200" b="0" i="0" u="none" baseline="0" dirty="0">
                <a:latin typeface="+mn-lt"/>
              </a:rPr>
              <a:t>Lesiones traumáticas </a:t>
            </a:r>
          </a:p>
          <a:p>
            <a:pPr lvl="1" algn="l" rtl="0">
              <a:buFont typeface="Arial" panose="020B0604020202020204" pitchFamily="34" charset="0"/>
              <a:buChar char="•"/>
            </a:pPr>
            <a:r>
              <a:rPr lang="es" sz="2200" b="0" i="0" u="none" baseline="0" dirty="0">
                <a:latin typeface="+mn-lt"/>
              </a:rPr>
              <a:t>Choque</a:t>
            </a:r>
          </a:p>
        </p:txBody>
      </p:sp>
      <p:sp>
        <p:nvSpPr>
          <p:cNvPr id="3" name="Title 2">
            <a:extLst>
              <a:ext uri="{FF2B5EF4-FFF2-40B4-BE49-F238E27FC236}">
                <a16:creationId xmlns:a16="http://schemas.microsoft.com/office/drawing/2014/main" id="{B18BDDF4-B8C8-4255-8DBE-4384EC39F246}"/>
              </a:ext>
            </a:extLst>
          </p:cNvPr>
          <p:cNvSpPr>
            <a:spLocks noGrp="1"/>
          </p:cNvSpPr>
          <p:nvPr>
            <p:ph type="title"/>
          </p:nvPr>
        </p:nvSpPr>
        <p:spPr>
          <a:xfrm>
            <a:off x="227222" y="320678"/>
            <a:ext cx="6041696" cy="1017672"/>
          </a:xfrm>
        </p:spPr>
        <p:txBody>
          <a:bodyPr>
            <a:normAutofit fontScale="90000"/>
          </a:bodyPr>
          <a:lstStyle/>
          <a:p>
            <a:pPr algn="l" rtl="0"/>
            <a:r>
              <a:rPr lang="es" b="1" i="1" u="none" baseline="0" dirty="0"/>
              <a:t>Después de una avalancha</a:t>
            </a:r>
          </a:p>
        </p:txBody>
      </p:sp>
      <p:sp>
        <p:nvSpPr>
          <p:cNvPr id="4" name="Text Placeholder 3">
            <a:extLst>
              <a:ext uri="{FF2B5EF4-FFF2-40B4-BE49-F238E27FC236}">
                <a16:creationId xmlns:a16="http://schemas.microsoft.com/office/drawing/2014/main" id="{BDC474CE-E102-4AAE-BF81-C314032AF4CD}"/>
              </a:ext>
            </a:extLst>
          </p:cNvPr>
          <p:cNvSpPr>
            <a:spLocks noGrp="1"/>
          </p:cNvSpPr>
          <p:nvPr>
            <p:ph type="body" sz="quarter" idx="10"/>
          </p:nvPr>
        </p:nvSpPr>
        <p:spPr/>
        <p:txBody>
          <a:bodyPr/>
          <a:lstStyle/>
          <a:p>
            <a:pPr algn="l" rtl="0"/>
            <a:r>
              <a:rPr lang="es" b="0" i="0" u="none" baseline="0"/>
              <a:t>CERT Anexo sobre peligros: Avalancha</a:t>
            </a:r>
          </a:p>
        </p:txBody>
      </p:sp>
      <p:sp>
        <p:nvSpPr>
          <p:cNvPr id="5" name="Text Placeholder 4">
            <a:extLst>
              <a:ext uri="{FF2B5EF4-FFF2-40B4-BE49-F238E27FC236}">
                <a16:creationId xmlns:a16="http://schemas.microsoft.com/office/drawing/2014/main" id="{0FD7804D-56E8-4047-A1C6-6C641AD6BCDC}"/>
              </a:ext>
            </a:extLst>
          </p:cNvPr>
          <p:cNvSpPr>
            <a:spLocks noGrp="1"/>
          </p:cNvSpPr>
          <p:nvPr>
            <p:ph type="body" sz="quarter" idx="11"/>
          </p:nvPr>
        </p:nvSpPr>
        <p:spPr/>
        <p:txBody>
          <a:bodyPr/>
          <a:lstStyle/>
          <a:p>
            <a:pPr algn="r" rtl="0"/>
            <a:r>
              <a:rPr lang="es" b="0" i="0" u="none" baseline="0"/>
              <a:t>AV-13</a:t>
            </a:r>
          </a:p>
        </p:txBody>
      </p:sp>
      <p:sp>
        <p:nvSpPr>
          <p:cNvPr id="6" name="Content Placeholder 5">
            <a:extLst>
              <a:ext uri="{FF2B5EF4-FFF2-40B4-BE49-F238E27FC236}">
                <a16:creationId xmlns:a16="http://schemas.microsoft.com/office/drawing/2014/main" id="{7B42A3DA-5758-447E-A065-5A74E60282D2}"/>
              </a:ext>
            </a:extLst>
          </p:cNvPr>
          <p:cNvSpPr>
            <a:spLocks noGrp="1"/>
          </p:cNvSpPr>
          <p:nvPr>
            <p:ph sz="quarter" idx="12"/>
          </p:nvPr>
        </p:nvSpPr>
        <p:spPr/>
        <p:txBody>
          <a:bodyPr/>
          <a:lstStyle/>
          <a:p>
            <a:pPr rtl="0"/>
            <a:r>
              <a:rPr lang="es" b="0" i="0" u="none" baseline="0"/>
              <a:t>PM AV-4</a:t>
            </a:r>
          </a:p>
        </p:txBody>
      </p:sp>
    </p:spTree>
    <p:extLst>
      <p:ext uri="{BB962C8B-B14F-4D97-AF65-F5344CB8AC3E}">
        <p14:creationId xmlns:p14="http://schemas.microsoft.com/office/powerpoint/2010/main" val="16071335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4BE56-6C1D-4469-9031-1FE02F62B5E7}"/>
              </a:ext>
            </a:extLst>
          </p:cNvPr>
          <p:cNvSpPr>
            <a:spLocks noGrp="1"/>
          </p:cNvSpPr>
          <p:nvPr>
            <p:ph idx="1"/>
          </p:nvPr>
        </p:nvSpPr>
        <p:spPr/>
        <p:txBody>
          <a:bodyPr>
            <a:normAutofit/>
          </a:bodyPr>
          <a:lstStyle/>
          <a:p>
            <a:pPr algn="l" rtl="0"/>
            <a:r>
              <a:rPr lang="es" sz="2500" b="0" i="0" u="none" baseline="0" dirty="0">
                <a:latin typeface="+mn-lt"/>
              </a:rPr>
              <a:t>Si se le advierte de un ataque inminente, ingrese inmediatamente al edificio seguro más cercano y aléjese de las ventanas  </a:t>
            </a:r>
          </a:p>
          <a:p>
            <a:pPr algn="l" rtl="0"/>
            <a:r>
              <a:rPr lang="es" sz="2500" b="0" i="0" u="none" baseline="0" dirty="0">
                <a:latin typeface="+mn-lt"/>
              </a:rPr>
              <a:t>Si está al exterior, protéjase de la explosión. Si está en un vehículo, deténgase de manera segura y agáchese  </a:t>
            </a:r>
          </a:p>
          <a:p>
            <a:pPr algn="l" rtl="0"/>
            <a:r>
              <a:rPr lang="es" sz="2500" b="0" i="0" u="none" baseline="0" dirty="0">
                <a:latin typeface="+mn-lt"/>
              </a:rPr>
              <a:t>Después, entre al refugio más cercano </a:t>
            </a:r>
          </a:p>
          <a:p>
            <a:pPr algn="l" rtl="0"/>
            <a:r>
              <a:rPr lang="es" sz="2500" b="0" i="0" u="none" baseline="0" dirty="0">
                <a:latin typeface="+mn-lt"/>
              </a:rPr>
              <a:t>Manténgase sintonizado a las instrucciones actualizadas de los funcionarios de respuesta de emergencia </a:t>
            </a:r>
          </a:p>
          <a:p>
            <a:pPr algn="l" rtl="0"/>
            <a:r>
              <a:rPr lang="es" sz="2500" b="0" i="0" u="none" baseline="0" dirty="0">
                <a:latin typeface="+mn-lt"/>
              </a:rPr>
              <a:t>Si ha sido evacuado, </a:t>
            </a:r>
            <a:r>
              <a:rPr lang="es" sz="2500" b="1" i="0" u="none" baseline="0" dirty="0">
                <a:latin typeface="+mn-lt"/>
              </a:rPr>
              <a:t>no regrese hasta que los funcionarios le indiquen que es seguro hacerlo</a:t>
            </a:r>
          </a:p>
        </p:txBody>
      </p:sp>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p:txBody>
          <a:bodyPr>
            <a:normAutofit fontScale="90000"/>
          </a:bodyPr>
          <a:lstStyle/>
          <a:p>
            <a:pPr algn="l" rtl="0"/>
            <a:r>
              <a:rPr lang="es" b="1" i="1" u="none" baseline="0"/>
              <a:t>Qué hacer durante: Sobrevivir</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11"/>
          </p:nvPr>
        </p:nvSpPr>
        <p:spPr/>
        <p:txBody>
          <a:bodyPr/>
          <a:lstStyle/>
          <a:p>
            <a:pPr algn="r" rtl="0"/>
            <a:r>
              <a:rPr lang="es" b="0" i="0" u="none" baseline="0"/>
              <a:t>NE-13</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12"/>
          </p:nvPr>
        </p:nvSpPr>
        <p:spPr/>
        <p:txBody>
          <a:bodyPr/>
          <a:lstStyle/>
          <a:p>
            <a:pPr rtl="0"/>
            <a:r>
              <a:rPr lang="es" b="0" i="0" u="none" baseline="0" dirty="0"/>
              <a:t>PM NE-5</a:t>
            </a:r>
          </a:p>
        </p:txBody>
      </p:sp>
    </p:spTree>
    <p:extLst>
      <p:ext uri="{BB962C8B-B14F-4D97-AF65-F5344CB8AC3E}">
        <p14:creationId xmlns:p14="http://schemas.microsoft.com/office/powerpoint/2010/main" val="38610196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BE29E-4F59-49A4-A823-CA6D7833F077}"/>
              </a:ext>
            </a:extLst>
          </p:cNvPr>
          <p:cNvSpPr>
            <a:spLocks noGrp="1"/>
          </p:cNvSpPr>
          <p:nvPr>
            <p:ph idx="1"/>
          </p:nvPr>
        </p:nvSpPr>
        <p:spPr/>
        <p:txBody>
          <a:bodyPr/>
          <a:lstStyle/>
          <a:p>
            <a:pPr algn="l" rtl="0"/>
            <a:r>
              <a:rPr lang="es" b="0" i="0" u="none" baseline="0" dirty="0">
                <a:latin typeface="+mn-lt"/>
              </a:rPr>
              <a:t>Cuando llegue al refugio:</a:t>
            </a:r>
          </a:p>
          <a:p>
            <a:pPr lvl="1" algn="l" rtl="0">
              <a:buFont typeface="Arial" panose="020B0604020202020204" pitchFamily="34" charset="0"/>
              <a:buChar char="•"/>
            </a:pPr>
            <a:r>
              <a:rPr lang="es" sz="2200" b="0" i="0" u="none" baseline="0" dirty="0">
                <a:latin typeface="+mn-lt"/>
              </a:rPr>
              <a:t>Retire su capa exterior de ropa</a:t>
            </a:r>
          </a:p>
          <a:p>
            <a:pPr lvl="1" algn="l" rtl="0">
              <a:buFont typeface="Arial" panose="020B0604020202020204" pitchFamily="34" charset="0"/>
              <a:buChar char="•"/>
            </a:pPr>
            <a:r>
              <a:rPr lang="es" sz="2200" b="0" i="0" u="none" baseline="0" dirty="0">
                <a:latin typeface="+mn-lt"/>
              </a:rPr>
              <a:t>Dúchese o lávese con agua y jabón</a:t>
            </a:r>
          </a:p>
          <a:p>
            <a:pPr lvl="1" algn="l" rtl="0">
              <a:buFont typeface="Arial" panose="020B0604020202020204" pitchFamily="34" charset="0"/>
              <a:buChar char="•"/>
            </a:pPr>
            <a:r>
              <a:rPr lang="es" sz="2200" b="0" i="0" u="none" baseline="0" dirty="0">
                <a:latin typeface="+mn-lt"/>
              </a:rPr>
              <a:t>Limpie a las mascotas que estaban afuera después que cayó la lluvia radiactiva</a:t>
            </a:r>
          </a:p>
          <a:p>
            <a:pPr lvl="1" algn="l" rtl="0">
              <a:buFont typeface="Arial" panose="020B0604020202020204" pitchFamily="34" charset="0"/>
              <a:buChar char="•"/>
            </a:pPr>
            <a:r>
              <a:rPr lang="es" sz="2200" b="0" i="0" u="none" baseline="0" dirty="0">
                <a:latin typeface="+mn-lt"/>
              </a:rPr>
              <a:t>No consuma alimentos o líquidos que estaban en el exterior y no estaban cubiertos</a:t>
            </a:r>
          </a:p>
          <a:p>
            <a:pPr lvl="1" algn="l" rtl="0">
              <a:buFont typeface="Arial" panose="020B0604020202020204" pitchFamily="34" charset="0"/>
              <a:buChar char="•"/>
            </a:pPr>
            <a:r>
              <a:rPr lang="es" sz="2200" b="0" i="0" u="none" baseline="0" dirty="0">
                <a:latin typeface="+mn-lt"/>
              </a:rPr>
              <a:t>Escuche las instrucciones de las autoridades si está enfermo o lesionado </a:t>
            </a:r>
          </a:p>
        </p:txBody>
      </p:sp>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p:txBody>
          <a:bodyPr>
            <a:normAutofit fontScale="90000"/>
          </a:bodyPr>
          <a:lstStyle/>
          <a:p>
            <a:pPr algn="l" rtl="0"/>
            <a:r>
              <a:rPr lang="es" b="1" i="1" u="none" baseline="0"/>
              <a:t>Que hacer después Cuidarse</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11"/>
          </p:nvPr>
        </p:nvSpPr>
        <p:spPr/>
        <p:txBody>
          <a:bodyPr/>
          <a:lstStyle/>
          <a:p>
            <a:pPr algn="r" rtl="0"/>
            <a:r>
              <a:rPr lang="es" b="0" i="0" u="none" baseline="0"/>
              <a:t>NE-14</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12"/>
          </p:nvPr>
        </p:nvSpPr>
        <p:spPr/>
        <p:txBody>
          <a:bodyPr/>
          <a:lstStyle/>
          <a:p>
            <a:pPr rtl="0"/>
            <a:r>
              <a:rPr lang="es" b="0" i="0" u="none" baseline="0"/>
              <a:t>PM NE-6</a:t>
            </a:r>
          </a:p>
        </p:txBody>
      </p:sp>
    </p:spTree>
    <p:extLst>
      <p:ext uri="{BB962C8B-B14F-4D97-AF65-F5344CB8AC3E}">
        <p14:creationId xmlns:p14="http://schemas.microsoft.com/office/powerpoint/2010/main" val="34024780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8C7A3-AAFC-4A71-9C41-D8A0BB5DDAA6}"/>
              </a:ext>
            </a:extLst>
          </p:cNvPr>
          <p:cNvSpPr>
            <a:spLocks noGrp="1"/>
          </p:cNvSpPr>
          <p:nvPr>
            <p:ph idx="1"/>
          </p:nvPr>
        </p:nvSpPr>
        <p:spPr/>
        <p:txBody>
          <a:bodyPr anchor="ctr"/>
          <a:lstStyle/>
          <a:p>
            <a:pPr algn="ctr" rtl="0"/>
            <a:r>
              <a:rPr lang="es" b="0" i="0" u="none" baseline="0" dirty="0">
                <a:latin typeface="+mn-lt"/>
              </a:rPr>
              <a:t>¿Preguntas adicionales, comentarios o inquietudes sobre las emergencias nucleares?</a:t>
            </a:r>
          </a:p>
        </p:txBody>
      </p:sp>
      <p:sp>
        <p:nvSpPr>
          <p:cNvPr id="3" name="Title 2">
            <a:extLst>
              <a:ext uri="{FF2B5EF4-FFF2-40B4-BE49-F238E27FC236}">
                <a16:creationId xmlns:a16="http://schemas.microsoft.com/office/drawing/2014/main" id="{5D432284-6DCC-4F7D-8E57-4E91911608D3}"/>
              </a:ext>
            </a:extLst>
          </p:cNvPr>
          <p:cNvSpPr>
            <a:spLocks noGrp="1"/>
          </p:cNvSpPr>
          <p:nvPr>
            <p:ph type="title"/>
          </p:nvPr>
        </p:nvSpPr>
        <p:spPr/>
        <p:txBody>
          <a:bodyPr/>
          <a:lstStyle/>
          <a:p>
            <a:pPr algn="l" rtl="0"/>
            <a:r>
              <a:rPr lang="es" b="1" i="1" u="none" baseline="0"/>
              <a:t>¿Preguntas finales?</a:t>
            </a:r>
          </a:p>
        </p:txBody>
      </p:sp>
      <p:sp>
        <p:nvSpPr>
          <p:cNvPr id="4" name="Text Placeholder 3">
            <a:extLst>
              <a:ext uri="{FF2B5EF4-FFF2-40B4-BE49-F238E27FC236}">
                <a16:creationId xmlns:a16="http://schemas.microsoft.com/office/drawing/2014/main" id="{40FD2D09-954E-4C28-A2EB-A2D1DE159363}"/>
              </a:ext>
            </a:extLst>
          </p:cNvPr>
          <p:cNvSpPr>
            <a:spLocks noGrp="1"/>
          </p:cNvSpPr>
          <p:nvPr>
            <p:ph type="body" sz="quarter" idx="10"/>
          </p:nvPr>
        </p:nvSpPr>
        <p:spPr/>
        <p:txBody>
          <a:bodyPr/>
          <a:lstStyle/>
          <a:p>
            <a:pPr algn="l" rtl="0"/>
            <a:r>
              <a:rPr lang="es" b="0" i="0" u="none" baseline="0"/>
              <a:t>CERT Anexo sobre peligros: Emergencias nucleares</a:t>
            </a:r>
          </a:p>
        </p:txBody>
      </p:sp>
      <p:sp>
        <p:nvSpPr>
          <p:cNvPr id="5" name="Text Placeholder 4">
            <a:extLst>
              <a:ext uri="{FF2B5EF4-FFF2-40B4-BE49-F238E27FC236}">
                <a16:creationId xmlns:a16="http://schemas.microsoft.com/office/drawing/2014/main" id="{F85CB916-6A13-4CA7-B789-7A58634AC66E}"/>
              </a:ext>
            </a:extLst>
          </p:cNvPr>
          <p:cNvSpPr>
            <a:spLocks noGrp="1"/>
          </p:cNvSpPr>
          <p:nvPr>
            <p:ph type="body" sz="quarter" idx="11"/>
          </p:nvPr>
        </p:nvSpPr>
        <p:spPr/>
        <p:txBody>
          <a:bodyPr/>
          <a:lstStyle/>
          <a:p>
            <a:pPr algn="r" rtl="0"/>
            <a:r>
              <a:rPr lang="es" b="0" i="0" u="none" baseline="0"/>
              <a:t>NE-15</a:t>
            </a:r>
          </a:p>
        </p:txBody>
      </p:sp>
    </p:spTree>
    <p:extLst>
      <p:ext uri="{BB962C8B-B14F-4D97-AF65-F5344CB8AC3E}">
        <p14:creationId xmlns:p14="http://schemas.microsoft.com/office/powerpoint/2010/main" val="21647759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01769A-3940-4826-B9CD-FD653F8CA66C}"/>
              </a:ext>
            </a:extLst>
          </p:cNvPr>
          <p:cNvSpPr>
            <a:spLocks noGrp="1"/>
          </p:cNvSpPr>
          <p:nvPr>
            <p:ph type="body" sz="quarter" idx="11"/>
          </p:nvPr>
        </p:nvSpPr>
        <p:spPr/>
        <p:txBody>
          <a:bodyPr/>
          <a:lstStyle/>
          <a:p>
            <a:pPr rtl="0"/>
            <a:r>
              <a:rPr lang="es" b="1" i="0" u="none" baseline="0" dirty="0">
                <a:solidFill>
                  <a:schemeClr val="bg2">
                    <a:lumMod val="25000"/>
                  </a:schemeClr>
                </a:solidFill>
              </a:rPr>
              <a:t>Tormentas eléctricas</a:t>
            </a:r>
          </a:p>
        </p:txBody>
      </p:sp>
      <p:sp>
        <p:nvSpPr>
          <p:cNvPr id="4" name="Title 3"/>
          <p:cNvSpPr>
            <a:spLocks noGrp="1"/>
          </p:cNvSpPr>
          <p:nvPr>
            <p:ph type="title" idx="4294967295"/>
          </p:nvPr>
        </p:nvSpPr>
        <p:spPr>
          <a:xfrm>
            <a:off x="-10727" y="1580056"/>
            <a:ext cx="9154727" cy="89714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2137405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3A386A-046B-44E5-A521-A6854497EF80}"/>
              </a:ext>
            </a:extLst>
          </p:cNvPr>
          <p:cNvSpPr>
            <a:spLocks noGrp="1"/>
          </p:cNvSpPr>
          <p:nvPr>
            <p:ph idx="1"/>
          </p:nvPr>
        </p:nvSpPr>
        <p:spPr/>
        <p:txBody>
          <a:bodyPr/>
          <a:lstStyle/>
          <a:p>
            <a:pPr algn="l" rtl="0"/>
            <a:r>
              <a:rPr lang="es" b="0" i="0" u="none" baseline="0" dirty="0">
                <a:latin typeface="+mn-lt"/>
              </a:rPr>
              <a:t>Todas las tormentas eléctricas incluyen rayos, que han causado aproximadamente 30 muertes cada año en los Estados Unidos  </a:t>
            </a:r>
          </a:p>
          <a:p>
            <a:pPr algn="l" rtl="0"/>
            <a:r>
              <a:rPr lang="es" b="0" i="0" u="none" baseline="0" dirty="0">
                <a:latin typeface="+mn-lt"/>
              </a:rPr>
              <a:t>Muchas tormentas eléctricas incluyen fuertes lluvias que causan inundaciones repentinas, la causa número uno de muerte asociada con las tormentas eléctricas  </a:t>
            </a:r>
          </a:p>
        </p:txBody>
      </p:sp>
      <p:sp>
        <p:nvSpPr>
          <p:cNvPr id="3" name="Title 2">
            <a:extLst>
              <a:ext uri="{FF2B5EF4-FFF2-40B4-BE49-F238E27FC236}">
                <a16:creationId xmlns:a16="http://schemas.microsoft.com/office/drawing/2014/main" id="{5D08C6A0-7CE3-47D0-AF94-BF9F236BEAF6}"/>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BDC11347-E764-4F92-9889-82F9DE5EA78A}"/>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424949A1-65A5-4D0A-A720-1BFCB0F032AC}"/>
              </a:ext>
            </a:extLst>
          </p:cNvPr>
          <p:cNvSpPr>
            <a:spLocks noGrp="1"/>
          </p:cNvSpPr>
          <p:nvPr>
            <p:ph type="body" sz="quarter" idx="11"/>
          </p:nvPr>
        </p:nvSpPr>
        <p:spPr/>
        <p:txBody>
          <a:bodyPr/>
          <a:lstStyle/>
          <a:p>
            <a:pPr algn="r" rtl="0"/>
            <a:r>
              <a:rPr lang="es" b="0" i="0" u="none" baseline="0"/>
              <a:t>TH-1</a:t>
            </a:r>
          </a:p>
        </p:txBody>
      </p:sp>
      <p:sp>
        <p:nvSpPr>
          <p:cNvPr id="6" name="Content Placeholder 5">
            <a:extLst>
              <a:ext uri="{FF2B5EF4-FFF2-40B4-BE49-F238E27FC236}">
                <a16:creationId xmlns:a16="http://schemas.microsoft.com/office/drawing/2014/main" id="{0FFCD96D-1F68-4D2F-9DBA-DE3D5366999D}"/>
              </a:ext>
            </a:extLst>
          </p:cNvPr>
          <p:cNvSpPr>
            <a:spLocks noGrp="1"/>
          </p:cNvSpPr>
          <p:nvPr>
            <p:ph sz="quarter" idx="12"/>
          </p:nvPr>
        </p:nvSpPr>
        <p:spPr/>
        <p:txBody>
          <a:bodyPr/>
          <a:lstStyle/>
          <a:p>
            <a:pPr rtl="0"/>
            <a:r>
              <a:rPr lang="es" b="0" i="0" u="none" baseline="0"/>
              <a:t>PM TH-1</a:t>
            </a:r>
          </a:p>
        </p:txBody>
      </p:sp>
    </p:spTree>
    <p:extLst>
      <p:ext uri="{BB962C8B-B14F-4D97-AF65-F5344CB8AC3E}">
        <p14:creationId xmlns:p14="http://schemas.microsoft.com/office/powerpoint/2010/main" val="3124035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3A386A-046B-44E5-A521-A6854497EF80}"/>
              </a:ext>
            </a:extLst>
          </p:cNvPr>
          <p:cNvSpPr>
            <a:spLocks noGrp="1"/>
          </p:cNvSpPr>
          <p:nvPr>
            <p:ph idx="1"/>
          </p:nvPr>
        </p:nvSpPr>
        <p:spPr/>
        <p:txBody>
          <a:bodyPr/>
          <a:lstStyle/>
          <a:p>
            <a:pPr algn="l" rtl="0"/>
            <a:r>
              <a:rPr lang="es" sz="2600" b="0" i="0" u="none" baseline="0" dirty="0">
                <a:latin typeface="+mn-lt"/>
              </a:rPr>
              <a:t>Las tormentas severas pueden generar tornados y también pueden producir otros peligros</a:t>
            </a:r>
          </a:p>
          <a:p>
            <a:pPr lvl="1" algn="l" rtl="0">
              <a:buFont typeface="Arial" panose="020B0604020202020204" pitchFamily="34" charset="0"/>
              <a:buChar char="•"/>
            </a:pPr>
            <a:r>
              <a:rPr lang="es" sz="2000" b="0" i="0" u="none" baseline="0" dirty="0">
                <a:latin typeface="+mn-lt"/>
              </a:rPr>
              <a:t>Vientos huracanados de hasta 150 millas por hora, suficientemente fuertes para voltear automóviles, furgonetas y camiones, e interrumpir seriamente los viajes aéreos  </a:t>
            </a:r>
          </a:p>
          <a:p>
            <a:pPr lvl="1" algn="l" rtl="0">
              <a:buFont typeface="Arial" panose="020B0604020202020204" pitchFamily="34" charset="0"/>
              <a:buChar char="•"/>
            </a:pPr>
            <a:r>
              <a:rPr lang="es" sz="2000" b="0" i="0" u="none" baseline="0" dirty="0">
                <a:latin typeface="+mn-lt"/>
              </a:rPr>
              <a:t>Granizo como pelotas de béisbol, que pueden destruir cosas como automóviles, techos, cultivos, a la vez que son una amenaza para las mascotas y el ganado </a:t>
            </a:r>
          </a:p>
        </p:txBody>
      </p:sp>
      <p:sp>
        <p:nvSpPr>
          <p:cNvPr id="3" name="Title 2">
            <a:extLst>
              <a:ext uri="{FF2B5EF4-FFF2-40B4-BE49-F238E27FC236}">
                <a16:creationId xmlns:a16="http://schemas.microsoft.com/office/drawing/2014/main" id="{5D08C6A0-7CE3-47D0-AF94-BF9F236BEAF6}"/>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BDC11347-E764-4F92-9889-82F9DE5EA78A}"/>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424949A1-65A5-4D0A-A720-1BFCB0F032AC}"/>
              </a:ext>
            </a:extLst>
          </p:cNvPr>
          <p:cNvSpPr>
            <a:spLocks noGrp="1"/>
          </p:cNvSpPr>
          <p:nvPr>
            <p:ph type="body" sz="quarter" idx="11"/>
          </p:nvPr>
        </p:nvSpPr>
        <p:spPr/>
        <p:txBody>
          <a:bodyPr/>
          <a:lstStyle/>
          <a:p>
            <a:pPr algn="r" rtl="0"/>
            <a:r>
              <a:rPr lang="es" b="0" i="0" u="none" baseline="0"/>
              <a:t>TH-2</a:t>
            </a:r>
          </a:p>
        </p:txBody>
      </p:sp>
      <p:sp>
        <p:nvSpPr>
          <p:cNvPr id="6" name="Content Placeholder 5">
            <a:extLst>
              <a:ext uri="{FF2B5EF4-FFF2-40B4-BE49-F238E27FC236}">
                <a16:creationId xmlns:a16="http://schemas.microsoft.com/office/drawing/2014/main" id="{0FFCD96D-1F68-4D2F-9DBA-DE3D5366999D}"/>
              </a:ext>
            </a:extLst>
          </p:cNvPr>
          <p:cNvSpPr>
            <a:spLocks noGrp="1"/>
          </p:cNvSpPr>
          <p:nvPr>
            <p:ph sz="quarter" idx="12"/>
          </p:nvPr>
        </p:nvSpPr>
        <p:spPr/>
        <p:txBody>
          <a:bodyPr/>
          <a:lstStyle/>
          <a:p>
            <a:pPr rtl="0"/>
            <a:r>
              <a:rPr lang="es" b="0" i="0" u="none" baseline="0"/>
              <a:t>PM TH-1</a:t>
            </a:r>
          </a:p>
        </p:txBody>
      </p:sp>
    </p:spTree>
    <p:extLst>
      <p:ext uri="{BB962C8B-B14F-4D97-AF65-F5344CB8AC3E}">
        <p14:creationId xmlns:p14="http://schemas.microsoft.com/office/powerpoint/2010/main" val="13131223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B39F0-94DB-4E7A-928F-FC7913CD8C5A}"/>
              </a:ext>
            </a:extLst>
          </p:cNvPr>
          <p:cNvSpPr>
            <a:spLocks noGrp="1"/>
          </p:cNvSpPr>
          <p:nvPr>
            <p:ph idx="1"/>
          </p:nvPr>
        </p:nvSpPr>
        <p:spPr/>
        <p:txBody>
          <a:bodyPr/>
          <a:lstStyle/>
          <a:p>
            <a:pPr algn="l" rtl="0"/>
            <a:r>
              <a:rPr lang="es" sz="2600" b="0" i="0" u="none" baseline="0" dirty="0">
                <a:latin typeface="+mn-lt"/>
              </a:rPr>
              <a:t>Muertes </a:t>
            </a:r>
          </a:p>
          <a:p>
            <a:pPr lvl="1" algn="l" rtl="0">
              <a:buFont typeface="Arial" panose="020B0604020202020204" pitchFamily="34" charset="0"/>
              <a:buChar char="•"/>
            </a:pPr>
            <a:r>
              <a:rPr lang="es" sz="2200" b="0" i="0" u="none" baseline="0" dirty="0">
                <a:latin typeface="+mn-lt"/>
              </a:rPr>
              <a:t>Por lo general son causados ​​por rayos, inundaciones repentinas, vientos fuertes y tornados </a:t>
            </a:r>
          </a:p>
          <a:p>
            <a:pPr lvl="1" algn="l" rtl="0">
              <a:buFont typeface="Arial" panose="020B0604020202020204" pitchFamily="34" charset="0"/>
              <a:buChar char="•"/>
            </a:pPr>
            <a:r>
              <a:rPr lang="es" sz="2200" b="0" i="0" u="none" baseline="0" dirty="0">
                <a:latin typeface="+mn-lt"/>
              </a:rPr>
              <a:t>Responsables de un promedio de 30 muertes cada año en los Estados Unidos  </a:t>
            </a:r>
          </a:p>
          <a:p>
            <a:pPr algn="l" rtl="0"/>
            <a:r>
              <a:rPr lang="es" sz="2600" b="0" i="0" u="none" baseline="0" dirty="0">
                <a:latin typeface="+mn-lt"/>
              </a:rPr>
              <a:t>Interrupciones</a:t>
            </a:r>
          </a:p>
          <a:p>
            <a:pPr lvl="1" algn="l" rtl="0">
              <a:buFont typeface="Arial" panose="020B0604020202020204" pitchFamily="34" charset="0"/>
              <a:buChar char="•"/>
            </a:pPr>
            <a:r>
              <a:rPr lang="es" sz="2000" b="0" i="0" u="none" baseline="0" dirty="0">
                <a:latin typeface="+mn-lt"/>
              </a:rPr>
              <a:t>Interrumpe el transporte, energía y otros servicios</a:t>
            </a:r>
          </a:p>
        </p:txBody>
      </p:sp>
      <p:sp>
        <p:nvSpPr>
          <p:cNvPr id="3" name="Title 2">
            <a:extLst>
              <a:ext uri="{FF2B5EF4-FFF2-40B4-BE49-F238E27FC236}">
                <a16:creationId xmlns:a16="http://schemas.microsoft.com/office/drawing/2014/main" id="{7FA80CA4-B5EE-44DF-A76E-E11974A40BDB}"/>
              </a:ext>
            </a:extLst>
          </p:cNvPr>
          <p:cNvSpPr>
            <a:spLocks noGrp="1"/>
          </p:cNvSpPr>
          <p:nvPr>
            <p:ph type="title"/>
          </p:nvPr>
        </p:nvSpPr>
        <p:spPr/>
        <p:txBody>
          <a:bodyPr>
            <a:normAutofit fontScale="90000"/>
          </a:bodyPr>
          <a:lstStyle/>
          <a:p>
            <a:pPr algn="l" rtl="0"/>
            <a:r>
              <a:rPr lang="es" b="1" i="1" u="none" baseline="0"/>
              <a:t>Impactos de las tormentas eléctricas</a:t>
            </a:r>
          </a:p>
        </p:txBody>
      </p:sp>
      <p:sp>
        <p:nvSpPr>
          <p:cNvPr id="4" name="Text Placeholder 3">
            <a:extLst>
              <a:ext uri="{FF2B5EF4-FFF2-40B4-BE49-F238E27FC236}">
                <a16:creationId xmlns:a16="http://schemas.microsoft.com/office/drawing/2014/main" id="{F7585E40-1741-4BDA-87C0-BDD9A5E1CCEA}"/>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1BC1136B-9CAC-4C45-BE41-051AEBBECA20}"/>
              </a:ext>
            </a:extLst>
          </p:cNvPr>
          <p:cNvSpPr>
            <a:spLocks noGrp="1"/>
          </p:cNvSpPr>
          <p:nvPr>
            <p:ph type="body" sz="quarter" idx="11"/>
          </p:nvPr>
        </p:nvSpPr>
        <p:spPr/>
        <p:txBody>
          <a:bodyPr/>
          <a:lstStyle/>
          <a:p>
            <a:pPr algn="r" rtl="0"/>
            <a:r>
              <a:rPr lang="es" b="0" i="0" u="none" baseline="0"/>
              <a:t>TH-3</a:t>
            </a:r>
          </a:p>
        </p:txBody>
      </p:sp>
      <p:sp>
        <p:nvSpPr>
          <p:cNvPr id="6" name="Content Placeholder 5">
            <a:extLst>
              <a:ext uri="{FF2B5EF4-FFF2-40B4-BE49-F238E27FC236}">
                <a16:creationId xmlns:a16="http://schemas.microsoft.com/office/drawing/2014/main" id="{F2E6E81F-D845-474E-A1BE-A6D9D03B1224}"/>
              </a:ext>
            </a:extLst>
          </p:cNvPr>
          <p:cNvSpPr>
            <a:spLocks noGrp="1"/>
          </p:cNvSpPr>
          <p:nvPr>
            <p:ph sz="quarter" idx="12"/>
          </p:nvPr>
        </p:nvSpPr>
        <p:spPr/>
        <p:txBody>
          <a:bodyPr/>
          <a:lstStyle/>
          <a:p>
            <a:pPr rtl="0"/>
            <a:r>
              <a:rPr lang="es" b="0" i="0" u="none" baseline="0"/>
              <a:t>PM TH-1</a:t>
            </a:r>
          </a:p>
        </p:txBody>
      </p:sp>
    </p:spTree>
    <p:extLst>
      <p:ext uri="{BB962C8B-B14F-4D97-AF65-F5344CB8AC3E}">
        <p14:creationId xmlns:p14="http://schemas.microsoft.com/office/powerpoint/2010/main" val="871778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9C494-BAEB-4D07-AE11-ACD976004B60}"/>
              </a:ext>
            </a:extLst>
          </p:cNvPr>
          <p:cNvSpPr>
            <a:spLocks noGrp="1"/>
          </p:cNvSpPr>
          <p:nvPr>
            <p:ph idx="1"/>
          </p:nvPr>
        </p:nvSpPr>
        <p:spPr/>
        <p:txBody>
          <a:bodyPr>
            <a:normAutofit/>
          </a:bodyPr>
          <a:lstStyle/>
          <a:p>
            <a:pPr algn="l" rtl="0"/>
            <a:r>
              <a:rPr lang="es" sz="2600" b="0" i="0" u="none" baseline="0" dirty="0">
                <a:latin typeface="+mn-lt"/>
              </a:rPr>
              <a:t>Se emite una </a:t>
            </a:r>
            <a:r>
              <a:rPr lang="es" sz="2600" b="1" i="0" u="none" baseline="0" dirty="0">
                <a:latin typeface="+mn-lt"/>
              </a:rPr>
              <a:t>vigilancia</a:t>
            </a:r>
            <a:r>
              <a:rPr lang="es" sz="2600" b="0" i="0" u="none" baseline="0" dirty="0">
                <a:latin typeface="+mn-lt"/>
              </a:rPr>
              <a:t> cuando la atmósfera es favorable para el desarrollo de tormentas eléctricas severas. Los ciudadanos deben estar alertas ante las tormentas que se avecinan </a:t>
            </a:r>
          </a:p>
          <a:p>
            <a:pPr algn="l" rtl="0"/>
            <a:r>
              <a:rPr lang="es" sz="2600" b="0" i="0" u="none" baseline="0" dirty="0">
                <a:latin typeface="+mn-lt"/>
              </a:rPr>
              <a:t>Se emite una </a:t>
            </a:r>
            <a:r>
              <a:rPr lang="es" sz="2600" b="1" i="0" u="none" baseline="0" dirty="0">
                <a:latin typeface="+mn-lt"/>
              </a:rPr>
              <a:t>advertencia</a:t>
            </a:r>
            <a:r>
              <a:rPr lang="es" sz="2600" b="0" i="0" u="none" baseline="0" dirty="0">
                <a:latin typeface="+mn-lt"/>
              </a:rPr>
              <a:t> cuando los observadores informan de condiciones climáticas severas o cuando el radar las indica.  Las advertencias indican un peligro inminente a la vida y la propiedad para aquellos en el paso de la tormenta</a:t>
            </a:r>
          </a:p>
        </p:txBody>
      </p:sp>
      <p:sp>
        <p:nvSpPr>
          <p:cNvPr id="3" name="Title 2">
            <a:extLst>
              <a:ext uri="{FF2B5EF4-FFF2-40B4-BE49-F238E27FC236}">
                <a16:creationId xmlns:a16="http://schemas.microsoft.com/office/drawing/2014/main" id="{88029A31-D65D-4DC0-AE91-B5F7FFCAB920}"/>
              </a:ext>
            </a:extLst>
          </p:cNvPr>
          <p:cNvSpPr>
            <a:spLocks noGrp="1"/>
          </p:cNvSpPr>
          <p:nvPr>
            <p:ph type="title"/>
          </p:nvPr>
        </p:nvSpPr>
        <p:spPr/>
        <p:txBody>
          <a:bodyPr>
            <a:normAutofit fontScale="90000"/>
          </a:bodyPr>
          <a:lstStyle/>
          <a:p>
            <a:pPr algn="l" rtl="0"/>
            <a:r>
              <a:rPr lang="es" b="1" i="1" u="none" baseline="0"/>
              <a:t>Vigilancia versus advertencia</a:t>
            </a:r>
          </a:p>
        </p:txBody>
      </p:sp>
      <p:sp>
        <p:nvSpPr>
          <p:cNvPr id="4" name="Text Placeholder 3">
            <a:extLst>
              <a:ext uri="{FF2B5EF4-FFF2-40B4-BE49-F238E27FC236}">
                <a16:creationId xmlns:a16="http://schemas.microsoft.com/office/drawing/2014/main" id="{D70F8901-4EB2-4ABC-9A1E-593AA20E7F41}"/>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A7A0415A-F7DF-4FDF-A809-DCF636A6BEA0}"/>
              </a:ext>
            </a:extLst>
          </p:cNvPr>
          <p:cNvSpPr>
            <a:spLocks noGrp="1"/>
          </p:cNvSpPr>
          <p:nvPr>
            <p:ph type="body" sz="quarter" idx="11"/>
          </p:nvPr>
        </p:nvSpPr>
        <p:spPr/>
        <p:txBody>
          <a:bodyPr/>
          <a:lstStyle/>
          <a:p>
            <a:pPr algn="r" rtl="0"/>
            <a:r>
              <a:rPr lang="es" b="0" i="0" u="none" baseline="0"/>
              <a:t>TH-4</a:t>
            </a:r>
          </a:p>
        </p:txBody>
      </p:sp>
      <p:sp>
        <p:nvSpPr>
          <p:cNvPr id="6" name="Content Placeholder 5">
            <a:extLst>
              <a:ext uri="{FF2B5EF4-FFF2-40B4-BE49-F238E27FC236}">
                <a16:creationId xmlns:a16="http://schemas.microsoft.com/office/drawing/2014/main" id="{34927FC2-516F-408D-B4D8-E0659A69C916}"/>
              </a:ext>
            </a:extLst>
          </p:cNvPr>
          <p:cNvSpPr>
            <a:spLocks noGrp="1"/>
          </p:cNvSpPr>
          <p:nvPr>
            <p:ph sz="quarter" idx="12"/>
          </p:nvPr>
        </p:nvSpPr>
        <p:spPr/>
        <p:txBody>
          <a:bodyPr/>
          <a:lstStyle/>
          <a:p>
            <a:pPr rtl="0"/>
            <a:r>
              <a:rPr lang="es" b="0" i="0" u="none" baseline="0"/>
              <a:t>PM TH-2</a:t>
            </a:r>
          </a:p>
        </p:txBody>
      </p:sp>
    </p:spTree>
    <p:extLst>
      <p:ext uri="{BB962C8B-B14F-4D97-AF65-F5344CB8AC3E}">
        <p14:creationId xmlns:p14="http://schemas.microsoft.com/office/powerpoint/2010/main" val="17667495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CB3C41-17F3-496C-8ADB-BD7378003F2C}"/>
              </a:ext>
            </a:extLst>
          </p:cNvPr>
          <p:cNvSpPr>
            <a:spLocks noGrp="1"/>
          </p:cNvSpPr>
          <p:nvPr>
            <p:ph idx="1"/>
          </p:nvPr>
        </p:nvSpPr>
        <p:spPr/>
        <p:txBody>
          <a:bodyPr>
            <a:noAutofit/>
          </a:bodyPr>
          <a:lstStyle/>
          <a:p>
            <a:pPr algn="l" rtl="0"/>
            <a:r>
              <a:rPr lang="es" sz="2300" b="0" i="0" u="none" baseline="0" dirty="0">
                <a:latin typeface="+mn-lt"/>
              </a:rPr>
              <a:t>Entender el riesgo </a:t>
            </a:r>
          </a:p>
          <a:p>
            <a:pPr algn="l" rtl="0"/>
            <a:r>
              <a:rPr lang="es" sz="2300" b="0" i="0" u="none" baseline="0" dirty="0">
                <a:latin typeface="+mn-lt"/>
              </a:rPr>
              <a:t>Cuando se pronostican tormentas eléctricas, planee estar cerca de un refugio resistente </a:t>
            </a:r>
          </a:p>
          <a:p>
            <a:pPr algn="l" rtl="0"/>
            <a:r>
              <a:rPr lang="es" sz="2300" b="0" i="0" u="none" baseline="0" dirty="0">
                <a:latin typeface="+mn-lt"/>
              </a:rPr>
              <a:t>Preste atención a las advertencias </a:t>
            </a:r>
          </a:p>
          <a:p>
            <a:pPr algn="l" rtl="0"/>
            <a:r>
              <a:rPr lang="es" sz="2300" b="0" i="0" u="none" baseline="0" dirty="0">
                <a:latin typeface="+mn-lt"/>
              </a:rPr>
              <a:t>Cuando se escuchen los truenos, vaya al interior</a:t>
            </a:r>
          </a:p>
          <a:p>
            <a:pPr algn="l" rtl="0"/>
            <a:r>
              <a:rPr lang="es" sz="2300" b="0" i="0" u="none" baseline="0" dirty="0">
                <a:latin typeface="+mn-lt"/>
              </a:rPr>
              <a:t>Revise si hay peligros en su patio </a:t>
            </a:r>
          </a:p>
          <a:p>
            <a:pPr algn="l" rtl="0"/>
            <a:r>
              <a:rPr lang="es" sz="2300" b="0" i="0" u="none" baseline="0" dirty="0">
                <a:latin typeface="+mn-lt"/>
              </a:rPr>
              <a:t>Lleve los muebles del exterior adentro </a:t>
            </a:r>
          </a:p>
          <a:p>
            <a:pPr algn="l" rtl="0"/>
            <a:r>
              <a:rPr lang="es" sz="2300" b="0" i="0" u="none" baseline="0" dirty="0">
                <a:latin typeface="+mn-lt"/>
              </a:rPr>
              <a:t>Remueva las ramas muertas o que cuelgan sobre las estructuras  </a:t>
            </a:r>
          </a:p>
          <a:p>
            <a:pPr algn="l" rtl="0"/>
            <a:r>
              <a:rPr lang="es" sz="2300" b="0" i="0" u="none" baseline="0" dirty="0">
                <a:latin typeface="+mn-lt"/>
              </a:rPr>
              <a:t>Considere comprar protectores contra sobrecargas eléctricas </a:t>
            </a:r>
          </a:p>
        </p:txBody>
      </p:sp>
      <p:sp>
        <p:nvSpPr>
          <p:cNvPr id="3" name="Title 2">
            <a:extLst>
              <a:ext uri="{FF2B5EF4-FFF2-40B4-BE49-F238E27FC236}">
                <a16:creationId xmlns:a16="http://schemas.microsoft.com/office/drawing/2014/main" id="{65ED3B46-32B9-41CE-9A43-5A702D203843}"/>
              </a:ext>
            </a:extLst>
          </p:cNvPr>
          <p:cNvSpPr>
            <a:spLocks noGrp="1"/>
          </p:cNvSpPr>
          <p:nvPr>
            <p:ph type="title"/>
          </p:nvPr>
        </p:nvSpPr>
        <p:spPr/>
        <p:txBody>
          <a:bodyPr>
            <a:normAutofit fontScale="90000"/>
          </a:bodyPr>
          <a:lstStyle/>
          <a:p>
            <a:pPr algn="l" rtl="0"/>
            <a:r>
              <a:rPr lang="es" b="1" i="1" u="none" baseline="0"/>
              <a:t>Preparación contra las tormentas eléctricas</a:t>
            </a:r>
          </a:p>
        </p:txBody>
      </p:sp>
      <p:sp>
        <p:nvSpPr>
          <p:cNvPr id="4" name="Text Placeholder 3">
            <a:extLst>
              <a:ext uri="{FF2B5EF4-FFF2-40B4-BE49-F238E27FC236}">
                <a16:creationId xmlns:a16="http://schemas.microsoft.com/office/drawing/2014/main" id="{ADDDE57D-D525-45B1-AD2A-79A862C38E55}"/>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66FB0B5F-C1CD-47C4-8DBE-8BF737E91102}"/>
              </a:ext>
            </a:extLst>
          </p:cNvPr>
          <p:cNvSpPr>
            <a:spLocks noGrp="1"/>
          </p:cNvSpPr>
          <p:nvPr>
            <p:ph type="body" sz="quarter" idx="11"/>
          </p:nvPr>
        </p:nvSpPr>
        <p:spPr/>
        <p:txBody>
          <a:bodyPr/>
          <a:lstStyle/>
          <a:p>
            <a:pPr algn="r" rtl="0"/>
            <a:r>
              <a:rPr lang="es" b="0" i="0" u="none" baseline="0"/>
              <a:t>TH-5</a:t>
            </a:r>
          </a:p>
        </p:txBody>
      </p:sp>
      <p:sp>
        <p:nvSpPr>
          <p:cNvPr id="6" name="Content Placeholder 5">
            <a:extLst>
              <a:ext uri="{FF2B5EF4-FFF2-40B4-BE49-F238E27FC236}">
                <a16:creationId xmlns:a16="http://schemas.microsoft.com/office/drawing/2014/main" id="{F63428F0-6A16-42A6-81A4-4E1402F80303}"/>
              </a:ext>
            </a:extLst>
          </p:cNvPr>
          <p:cNvSpPr>
            <a:spLocks noGrp="1"/>
          </p:cNvSpPr>
          <p:nvPr>
            <p:ph sz="quarter" idx="12"/>
          </p:nvPr>
        </p:nvSpPr>
        <p:spPr/>
        <p:txBody>
          <a:bodyPr/>
          <a:lstStyle/>
          <a:p>
            <a:pPr rtl="0"/>
            <a:r>
              <a:rPr lang="es" b="0" i="0" u="none" baseline="0"/>
              <a:t>PM TH-2</a:t>
            </a:r>
          </a:p>
        </p:txBody>
      </p:sp>
    </p:spTree>
    <p:extLst>
      <p:ext uri="{BB962C8B-B14F-4D97-AF65-F5344CB8AC3E}">
        <p14:creationId xmlns:p14="http://schemas.microsoft.com/office/powerpoint/2010/main" val="7400221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C65F1A-EEEA-4EDA-A9EC-8C2036021D85}"/>
              </a:ext>
            </a:extLst>
          </p:cNvPr>
          <p:cNvSpPr>
            <a:spLocks noGrp="1"/>
          </p:cNvSpPr>
          <p:nvPr>
            <p:ph idx="1"/>
          </p:nvPr>
        </p:nvSpPr>
        <p:spPr>
          <a:xfrm>
            <a:off x="315142" y="1521229"/>
            <a:ext cx="3040454" cy="4781145"/>
          </a:xfrm>
        </p:spPr>
        <p:txBody>
          <a:bodyPr/>
          <a:lstStyle/>
          <a:p>
            <a:pPr algn="l" rtl="0"/>
            <a:r>
              <a:rPr lang="es" sz="2600" b="0" i="0" u="none" baseline="0" dirty="0">
                <a:latin typeface="+mn-lt"/>
              </a:rPr>
              <a:t>Hay tres cosas para evitar</a:t>
            </a:r>
          </a:p>
          <a:p>
            <a:pPr lvl="1" algn="l" rtl="0">
              <a:buFont typeface="Arial" panose="020B0604020202020204" pitchFamily="34" charset="0"/>
              <a:buChar char="•"/>
            </a:pPr>
            <a:r>
              <a:rPr lang="es" sz="2000" b="0" i="0" u="none" baseline="0" dirty="0">
                <a:latin typeface="+mn-lt"/>
              </a:rPr>
              <a:t>Estar afuera</a:t>
            </a:r>
          </a:p>
          <a:p>
            <a:pPr lvl="1" algn="l" rtl="0">
              <a:buFont typeface="Arial" panose="020B0604020202020204" pitchFamily="34" charset="0"/>
              <a:buChar char="•"/>
            </a:pPr>
            <a:r>
              <a:rPr lang="es" sz="2000" b="0" i="0" u="none" baseline="0" dirty="0">
                <a:latin typeface="+mn-lt"/>
              </a:rPr>
              <a:t>Fuentes de agua</a:t>
            </a:r>
          </a:p>
          <a:p>
            <a:pPr lvl="1" algn="l" rtl="0">
              <a:buFont typeface="Arial" panose="020B0604020202020204" pitchFamily="34" charset="0"/>
              <a:buChar char="•"/>
            </a:pPr>
            <a:r>
              <a:rPr lang="es" sz="2000" b="0" i="0" u="none" baseline="0" dirty="0">
                <a:latin typeface="+mn-lt"/>
              </a:rPr>
              <a:t>Teléfonos</a:t>
            </a:r>
          </a:p>
        </p:txBody>
      </p:sp>
      <p:sp>
        <p:nvSpPr>
          <p:cNvPr id="3" name="Title 2">
            <a:extLst>
              <a:ext uri="{FF2B5EF4-FFF2-40B4-BE49-F238E27FC236}">
                <a16:creationId xmlns:a16="http://schemas.microsoft.com/office/drawing/2014/main" id="{33011836-045B-4FD0-99B6-1D8E303186CC}"/>
              </a:ext>
            </a:extLst>
          </p:cNvPr>
          <p:cNvSpPr>
            <a:spLocks noGrp="1"/>
          </p:cNvSpPr>
          <p:nvPr>
            <p:ph type="title"/>
          </p:nvPr>
        </p:nvSpPr>
        <p:spPr/>
        <p:txBody>
          <a:bodyPr>
            <a:normAutofit fontScale="90000"/>
          </a:bodyPr>
          <a:lstStyle/>
          <a:p>
            <a:pPr algn="l" rtl="0"/>
            <a:r>
              <a:rPr lang="es" b="1" i="1" u="none" baseline="0"/>
              <a:t>Durante una tormenta eléctrica</a:t>
            </a:r>
          </a:p>
        </p:txBody>
      </p:sp>
      <p:sp>
        <p:nvSpPr>
          <p:cNvPr id="4" name="Text Placeholder 3">
            <a:extLst>
              <a:ext uri="{FF2B5EF4-FFF2-40B4-BE49-F238E27FC236}">
                <a16:creationId xmlns:a16="http://schemas.microsoft.com/office/drawing/2014/main" id="{1D4EB6A7-94BD-4C96-BF85-95DB6F30C937}"/>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FB775BF9-D23F-4DBD-9099-78A33A3A647F}"/>
              </a:ext>
            </a:extLst>
          </p:cNvPr>
          <p:cNvSpPr>
            <a:spLocks noGrp="1"/>
          </p:cNvSpPr>
          <p:nvPr>
            <p:ph type="body" sz="quarter" idx="11"/>
          </p:nvPr>
        </p:nvSpPr>
        <p:spPr/>
        <p:txBody>
          <a:bodyPr/>
          <a:lstStyle/>
          <a:p>
            <a:pPr algn="r" rtl="0"/>
            <a:r>
              <a:rPr lang="es" b="0" i="0" u="none" baseline="0"/>
              <a:t>TH-6</a:t>
            </a:r>
          </a:p>
        </p:txBody>
      </p:sp>
      <p:sp>
        <p:nvSpPr>
          <p:cNvPr id="6" name="Content Placeholder 5">
            <a:extLst>
              <a:ext uri="{FF2B5EF4-FFF2-40B4-BE49-F238E27FC236}">
                <a16:creationId xmlns:a16="http://schemas.microsoft.com/office/drawing/2014/main" id="{2BFE61E1-8E3F-455A-8D17-DBE5ED00054C}"/>
              </a:ext>
            </a:extLst>
          </p:cNvPr>
          <p:cNvSpPr>
            <a:spLocks noGrp="1"/>
          </p:cNvSpPr>
          <p:nvPr>
            <p:ph sz="quarter" idx="12"/>
          </p:nvPr>
        </p:nvSpPr>
        <p:spPr/>
        <p:txBody>
          <a:bodyPr/>
          <a:lstStyle/>
          <a:p>
            <a:pPr rtl="0"/>
            <a:r>
              <a:rPr lang="es" b="0" i="0" u="none" baseline="0"/>
              <a:t>PM TH-2</a:t>
            </a:r>
          </a:p>
        </p:txBody>
      </p:sp>
      <p:pic>
        <p:nvPicPr>
          <p:cNvPr id="7" name="Picture 6" descr="Durante una tormenta eléctrica. La imagen muestra cielos nublados tempestuosos ">
            <a:extLst>
              <a:ext uri="{FF2B5EF4-FFF2-40B4-BE49-F238E27FC236}">
                <a16:creationId xmlns:a16="http://schemas.microsoft.com/office/drawing/2014/main" id="{32EC2FD9-5044-44AD-A88B-04A81BA9AEC5}"/>
              </a:ext>
            </a:extLst>
          </p:cNvPr>
          <p:cNvPicPr>
            <a:picLocks noChangeAspect="1"/>
          </p:cNvPicPr>
          <p:nvPr/>
        </p:nvPicPr>
        <p:blipFill>
          <a:blip r:embed="rId2"/>
          <a:stretch>
            <a:fillRect/>
          </a:stretch>
        </p:blipFill>
        <p:spPr>
          <a:xfrm>
            <a:off x="4364066" y="1952625"/>
            <a:ext cx="3838575" cy="2952750"/>
          </a:xfrm>
          <a:prstGeom prst="rect">
            <a:avLst/>
          </a:prstGeom>
        </p:spPr>
      </p:pic>
    </p:spTree>
    <p:extLst>
      <p:ext uri="{BB962C8B-B14F-4D97-AF65-F5344CB8AC3E}">
        <p14:creationId xmlns:p14="http://schemas.microsoft.com/office/powerpoint/2010/main" val="146255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10ED5-9619-4159-AB52-42A3E7BF5F52}"/>
              </a:ext>
            </a:extLst>
          </p:cNvPr>
          <p:cNvSpPr>
            <a:spLocks noGrp="1"/>
          </p:cNvSpPr>
          <p:nvPr>
            <p:ph idx="1"/>
          </p:nvPr>
        </p:nvSpPr>
        <p:spPr/>
        <p:txBody>
          <a:bodyPr/>
          <a:lstStyle/>
          <a:p>
            <a:pPr algn="l" rtl="0"/>
            <a:r>
              <a:rPr lang="es" b="0" i="0" u="none" baseline="0" dirty="0">
                <a:latin typeface="+mn-lt"/>
              </a:rPr>
              <a:t>Manténgase alejado del área de avalanchas ya que puede haber peligro de deslizamientos adicionales </a:t>
            </a:r>
          </a:p>
          <a:p>
            <a:pPr algn="l" rtl="0"/>
            <a:r>
              <a:rPr lang="es" b="0" i="0" u="none" baseline="0" dirty="0">
                <a:latin typeface="+mn-lt"/>
              </a:rPr>
              <a:t>Si un edificio ha sido golpeado por una avalancha, verifique si hay signos de daños estructurales y considere que un profesional haga una evaluación</a:t>
            </a:r>
          </a:p>
        </p:txBody>
      </p:sp>
      <p:sp>
        <p:nvSpPr>
          <p:cNvPr id="3" name="Title 2">
            <a:extLst>
              <a:ext uri="{FF2B5EF4-FFF2-40B4-BE49-F238E27FC236}">
                <a16:creationId xmlns:a16="http://schemas.microsoft.com/office/drawing/2014/main" id="{12974132-778B-4A1C-9E63-1F1B30835127}"/>
              </a:ext>
            </a:extLst>
          </p:cNvPr>
          <p:cNvSpPr>
            <a:spLocks noGrp="1"/>
          </p:cNvSpPr>
          <p:nvPr>
            <p:ph type="title"/>
          </p:nvPr>
        </p:nvSpPr>
        <p:spPr>
          <a:xfrm>
            <a:off x="174462" y="320678"/>
            <a:ext cx="6155996" cy="1017672"/>
          </a:xfrm>
        </p:spPr>
        <p:txBody>
          <a:bodyPr>
            <a:normAutofit fontScale="90000"/>
          </a:bodyPr>
          <a:lstStyle/>
          <a:p>
            <a:pPr algn="l" rtl="0"/>
            <a:r>
              <a:rPr lang="es" b="1" i="1" u="none" baseline="0" dirty="0"/>
              <a:t>Después de una avalancha</a:t>
            </a:r>
          </a:p>
        </p:txBody>
      </p:sp>
      <p:sp>
        <p:nvSpPr>
          <p:cNvPr id="4" name="Text Placeholder 3">
            <a:extLst>
              <a:ext uri="{FF2B5EF4-FFF2-40B4-BE49-F238E27FC236}">
                <a16:creationId xmlns:a16="http://schemas.microsoft.com/office/drawing/2014/main" id="{53D36620-B8C6-4F3E-8C46-A7EF9BE50328}"/>
              </a:ext>
            </a:extLst>
          </p:cNvPr>
          <p:cNvSpPr>
            <a:spLocks noGrp="1"/>
          </p:cNvSpPr>
          <p:nvPr>
            <p:ph type="body" sz="quarter" idx="10"/>
          </p:nvPr>
        </p:nvSpPr>
        <p:spPr/>
        <p:txBody>
          <a:bodyPr/>
          <a:lstStyle/>
          <a:p>
            <a:pPr algn="l" rtl="0"/>
            <a:r>
              <a:rPr lang="es" b="0" i="0" u="none" baseline="0"/>
              <a:t>CERT Anexo sobre peligros: Avalancha</a:t>
            </a:r>
          </a:p>
        </p:txBody>
      </p:sp>
      <p:sp>
        <p:nvSpPr>
          <p:cNvPr id="5" name="Text Placeholder 4">
            <a:extLst>
              <a:ext uri="{FF2B5EF4-FFF2-40B4-BE49-F238E27FC236}">
                <a16:creationId xmlns:a16="http://schemas.microsoft.com/office/drawing/2014/main" id="{723838B3-57A0-4193-A7E0-D629DB25EB87}"/>
              </a:ext>
            </a:extLst>
          </p:cNvPr>
          <p:cNvSpPr>
            <a:spLocks noGrp="1"/>
          </p:cNvSpPr>
          <p:nvPr>
            <p:ph type="body" sz="quarter" idx="11"/>
          </p:nvPr>
        </p:nvSpPr>
        <p:spPr/>
        <p:txBody>
          <a:bodyPr/>
          <a:lstStyle/>
          <a:p>
            <a:pPr algn="r" rtl="0"/>
            <a:r>
              <a:rPr lang="es" b="0" i="0" u="none" baseline="0"/>
              <a:t>AV-14</a:t>
            </a:r>
          </a:p>
        </p:txBody>
      </p:sp>
      <p:sp>
        <p:nvSpPr>
          <p:cNvPr id="6" name="Content Placeholder 5">
            <a:extLst>
              <a:ext uri="{FF2B5EF4-FFF2-40B4-BE49-F238E27FC236}">
                <a16:creationId xmlns:a16="http://schemas.microsoft.com/office/drawing/2014/main" id="{FBB02740-4B95-49FF-A1B1-F4BF98C3F4C1}"/>
              </a:ext>
            </a:extLst>
          </p:cNvPr>
          <p:cNvSpPr>
            <a:spLocks noGrp="1"/>
          </p:cNvSpPr>
          <p:nvPr>
            <p:ph sz="quarter" idx="12"/>
          </p:nvPr>
        </p:nvSpPr>
        <p:spPr/>
        <p:txBody>
          <a:bodyPr/>
          <a:lstStyle/>
          <a:p>
            <a:pPr rtl="0"/>
            <a:r>
              <a:rPr lang="es" b="0" i="0" u="none" baseline="0"/>
              <a:t>PM AV-4</a:t>
            </a:r>
          </a:p>
        </p:txBody>
      </p:sp>
    </p:spTree>
    <p:extLst>
      <p:ext uri="{BB962C8B-B14F-4D97-AF65-F5344CB8AC3E}">
        <p14:creationId xmlns:p14="http://schemas.microsoft.com/office/powerpoint/2010/main" val="39338067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EB0B2D-A3F3-48EC-B5B0-020A310CFE86}"/>
              </a:ext>
            </a:extLst>
          </p:cNvPr>
          <p:cNvSpPr>
            <a:spLocks noGrp="1"/>
          </p:cNvSpPr>
          <p:nvPr>
            <p:ph idx="1"/>
          </p:nvPr>
        </p:nvSpPr>
        <p:spPr/>
        <p:txBody>
          <a:bodyPr/>
          <a:lstStyle/>
          <a:p>
            <a:pPr algn="l" rtl="0"/>
            <a:r>
              <a:rPr lang="es" b="0" i="0" u="none" baseline="0" dirty="0">
                <a:latin typeface="+mn-lt"/>
              </a:rPr>
              <a:t>Aléjese de las fuentes de agua </a:t>
            </a:r>
          </a:p>
          <a:p>
            <a:pPr algn="l" rtl="0"/>
            <a:r>
              <a:rPr lang="es" b="0" i="0" u="none" baseline="0" dirty="0">
                <a:latin typeface="+mn-lt"/>
              </a:rPr>
              <a:t>Busque refugio sólido en un edificio resistente  </a:t>
            </a:r>
          </a:p>
          <a:p>
            <a:pPr algn="l" rtl="0"/>
            <a:r>
              <a:rPr lang="es" b="0" i="0" u="none" baseline="0" dirty="0">
                <a:latin typeface="+mn-lt"/>
              </a:rPr>
              <a:t>Si es necesario, refugiarse en un automóvil con techo y lados de metal </a:t>
            </a:r>
          </a:p>
          <a:p>
            <a:pPr algn="l" rtl="0"/>
            <a:r>
              <a:rPr lang="es" b="0" i="0" u="none" baseline="0" dirty="0">
                <a:latin typeface="+mn-lt"/>
              </a:rPr>
              <a:t>Si está conduciendo, evite las carreteras inundadas y deje de conducir si está cayendo granizo </a:t>
            </a:r>
          </a:p>
        </p:txBody>
      </p:sp>
      <p:sp>
        <p:nvSpPr>
          <p:cNvPr id="3" name="Title 2">
            <a:extLst>
              <a:ext uri="{FF2B5EF4-FFF2-40B4-BE49-F238E27FC236}">
                <a16:creationId xmlns:a16="http://schemas.microsoft.com/office/drawing/2014/main" id="{5733A42E-3138-4A39-9F29-6BBD1A4199BD}"/>
              </a:ext>
            </a:extLst>
          </p:cNvPr>
          <p:cNvSpPr>
            <a:spLocks noGrp="1"/>
          </p:cNvSpPr>
          <p:nvPr>
            <p:ph type="title"/>
          </p:nvPr>
        </p:nvSpPr>
        <p:spPr/>
        <p:txBody>
          <a:bodyPr/>
          <a:lstStyle/>
          <a:p>
            <a:pPr algn="l" rtl="0"/>
            <a:r>
              <a:rPr lang="es" b="1" i="1" u="none" baseline="0"/>
              <a:t>Si está al exterior</a:t>
            </a:r>
          </a:p>
        </p:txBody>
      </p:sp>
      <p:sp>
        <p:nvSpPr>
          <p:cNvPr id="4" name="Text Placeholder 3">
            <a:extLst>
              <a:ext uri="{FF2B5EF4-FFF2-40B4-BE49-F238E27FC236}">
                <a16:creationId xmlns:a16="http://schemas.microsoft.com/office/drawing/2014/main" id="{3132A7C3-1084-46D9-975E-277478504CE8}"/>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B58275E3-CBC0-4EC7-BC0F-1662C8B163BD}"/>
              </a:ext>
            </a:extLst>
          </p:cNvPr>
          <p:cNvSpPr>
            <a:spLocks noGrp="1"/>
          </p:cNvSpPr>
          <p:nvPr>
            <p:ph type="body" sz="quarter" idx="11"/>
          </p:nvPr>
        </p:nvSpPr>
        <p:spPr/>
        <p:txBody>
          <a:bodyPr/>
          <a:lstStyle/>
          <a:p>
            <a:pPr algn="r" rtl="0"/>
            <a:r>
              <a:rPr lang="es" b="0" i="0" u="none" baseline="0"/>
              <a:t>TH-7</a:t>
            </a:r>
          </a:p>
        </p:txBody>
      </p:sp>
      <p:sp>
        <p:nvSpPr>
          <p:cNvPr id="6" name="Content Placeholder 5">
            <a:extLst>
              <a:ext uri="{FF2B5EF4-FFF2-40B4-BE49-F238E27FC236}">
                <a16:creationId xmlns:a16="http://schemas.microsoft.com/office/drawing/2014/main" id="{833ACF6D-11D2-405C-AE4B-812ECE7F3736}"/>
              </a:ext>
            </a:extLst>
          </p:cNvPr>
          <p:cNvSpPr>
            <a:spLocks noGrp="1"/>
          </p:cNvSpPr>
          <p:nvPr>
            <p:ph sz="quarter" idx="12"/>
          </p:nvPr>
        </p:nvSpPr>
        <p:spPr/>
        <p:txBody>
          <a:bodyPr/>
          <a:lstStyle/>
          <a:p>
            <a:pPr rtl="0"/>
            <a:r>
              <a:rPr lang="es" b="0" i="0" u="none" baseline="0"/>
              <a:t>PM TH-3</a:t>
            </a:r>
          </a:p>
        </p:txBody>
      </p:sp>
    </p:spTree>
    <p:extLst>
      <p:ext uri="{BB962C8B-B14F-4D97-AF65-F5344CB8AC3E}">
        <p14:creationId xmlns:p14="http://schemas.microsoft.com/office/powerpoint/2010/main" val="9863604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F5ABB-D165-4610-9355-920900E2B6B7}"/>
              </a:ext>
            </a:extLst>
          </p:cNvPr>
          <p:cNvSpPr>
            <a:spLocks noGrp="1"/>
          </p:cNvSpPr>
          <p:nvPr>
            <p:ph idx="1"/>
          </p:nvPr>
        </p:nvSpPr>
        <p:spPr/>
        <p:txBody>
          <a:bodyPr/>
          <a:lstStyle/>
          <a:p>
            <a:pPr algn="l" rtl="0"/>
            <a:r>
              <a:rPr lang="es" b="0" i="0" u="none" baseline="0" dirty="0">
                <a:latin typeface="+mn-lt"/>
              </a:rPr>
              <a:t>Escuche el EAS para información actualizada  </a:t>
            </a:r>
          </a:p>
          <a:p>
            <a:pPr algn="l" rtl="0"/>
            <a:r>
              <a:rPr lang="es" b="0" i="0" u="none" baseline="0" dirty="0">
                <a:latin typeface="+mn-lt"/>
              </a:rPr>
              <a:t>Evite las áreas dañadas por la tormenta </a:t>
            </a:r>
          </a:p>
          <a:p>
            <a:pPr algn="l" rtl="0"/>
            <a:r>
              <a:rPr lang="es" b="0" i="0" u="none" baseline="0" dirty="0">
                <a:latin typeface="+mn-lt"/>
              </a:rPr>
              <a:t>Preste atención a los cables eléctricos y árboles caídos y repórtelos inmediatamente</a:t>
            </a:r>
          </a:p>
        </p:txBody>
      </p:sp>
      <p:sp>
        <p:nvSpPr>
          <p:cNvPr id="3" name="Title 2">
            <a:extLst>
              <a:ext uri="{FF2B5EF4-FFF2-40B4-BE49-F238E27FC236}">
                <a16:creationId xmlns:a16="http://schemas.microsoft.com/office/drawing/2014/main" id="{0FEF51A8-4B6C-48A4-81C4-A7CC569C6FDF}"/>
              </a:ext>
            </a:extLst>
          </p:cNvPr>
          <p:cNvSpPr>
            <a:spLocks noGrp="1"/>
          </p:cNvSpPr>
          <p:nvPr>
            <p:ph type="title"/>
          </p:nvPr>
        </p:nvSpPr>
        <p:spPr/>
        <p:txBody>
          <a:bodyPr>
            <a:normAutofit fontScale="90000"/>
          </a:bodyPr>
          <a:lstStyle/>
          <a:p>
            <a:pPr algn="l" rtl="0"/>
            <a:r>
              <a:rPr lang="es" b="1" i="1" u="none" baseline="0"/>
              <a:t>Después de una tormenta eléctrica</a:t>
            </a:r>
          </a:p>
        </p:txBody>
      </p:sp>
      <p:sp>
        <p:nvSpPr>
          <p:cNvPr id="4" name="Text Placeholder 3">
            <a:extLst>
              <a:ext uri="{FF2B5EF4-FFF2-40B4-BE49-F238E27FC236}">
                <a16:creationId xmlns:a16="http://schemas.microsoft.com/office/drawing/2014/main" id="{B4B7908A-F069-4545-B7D8-3EC6BCC7FD83}"/>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5" name="Text Placeholder 4">
            <a:extLst>
              <a:ext uri="{FF2B5EF4-FFF2-40B4-BE49-F238E27FC236}">
                <a16:creationId xmlns:a16="http://schemas.microsoft.com/office/drawing/2014/main" id="{DC2CA8E2-3A11-47CC-8199-296D7867B42A}"/>
              </a:ext>
            </a:extLst>
          </p:cNvPr>
          <p:cNvSpPr>
            <a:spLocks noGrp="1"/>
          </p:cNvSpPr>
          <p:nvPr>
            <p:ph type="body" sz="quarter" idx="11"/>
          </p:nvPr>
        </p:nvSpPr>
        <p:spPr/>
        <p:txBody>
          <a:bodyPr/>
          <a:lstStyle/>
          <a:p>
            <a:pPr algn="r" rtl="0"/>
            <a:r>
              <a:rPr lang="es" b="0" i="0" u="none" baseline="0"/>
              <a:t>TH-8</a:t>
            </a:r>
          </a:p>
        </p:txBody>
      </p:sp>
      <p:sp>
        <p:nvSpPr>
          <p:cNvPr id="6" name="Content Placeholder 5">
            <a:extLst>
              <a:ext uri="{FF2B5EF4-FFF2-40B4-BE49-F238E27FC236}">
                <a16:creationId xmlns:a16="http://schemas.microsoft.com/office/drawing/2014/main" id="{79F8B095-CBF4-478D-9781-8B65A7469D16}"/>
              </a:ext>
            </a:extLst>
          </p:cNvPr>
          <p:cNvSpPr>
            <a:spLocks noGrp="1"/>
          </p:cNvSpPr>
          <p:nvPr>
            <p:ph sz="quarter" idx="12"/>
          </p:nvPr>
        </p:nvSpPr>
        <p:spPr/>
        <p:txBody>
          <a:bodyPr/>
          <a:lstStyle/>
          <a:p>
            <a:pPr rtl="0"/>
            <a:r>
              <a:rPr lang="es" b="0" i="0" u="none" baseline="0"/>
              <a:t>PM TH-3</a:t>
            </a:r>
          </a:p>
        </p:txBody>
      </p:sp>
    </p:spTree>
    <p:extLst>
      <p:ext uri="{BB962C8B-B14F-4D97-AF65-F5344CB8AC3E}">
        <p14:creationId xmlns:p14="http://schemas.microsoft.com/office/powerpoint/2010/main" val="5201038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A47A10-0646-49CF-B562-AA7BAD6B2046}"/>
              </a:ext>
            </a:extLst>
          </p:cNvPr>
          <p:cNvSpPr>
            <a:spLocks noGrp="1"/>
          </p:cNvSpPr>
          <p:nvPr>
            <p:ph idx="1"/>
          </p:nvPr>
        </p:nvSpPr>
        <p:spPr/>
        <p:txBody>
          <a:bodyPr anchor="ctr"/>
          <a:lstStyle/>
          <a:p>
            <a:pPr algn="ctr" rtl="0"/>
            <a:r>
              <a:rPr lang="es" b="0" i="0" u="none" baseline="0" dirty="0">
                <a:latin typeface="+mn-lt"/>
              </a:rPr>
              <a:t>¿Preguntas, comentarios o inquietudes adicionales sobre las tormentas eléctricas severas?</a:t>
            </a:r>
          </a:p>
        </p:txBody>
      </p:sp>
      <p:sp>
        <p:nvSpPr>
          <p:cNvPr id="3" name="Title 2">
            <a:extLst>
              <a:ext uri="{FF2B5EF4-FFF2-40B4-BE49-F238E27FC236}">
                <a16:creationId xmlns:a16="http://schemas.microsoft.com/office/drawing/2014/main" id="{8BAFCD87-807F-4B7D-A00D-8C1492FA817B}"/>
              </a:ext>
            </a:extLst>
          </p:cNvPr>
          <p:cNvSpPr>
            <a:spLocks noGrp="1"/>
          </p:cNvSpPr>
          <p:nvPr>
            <p:ph type="title"/>
          </p:nvPr>
        </p:nvSpPr>
        <p:spPr/>
        <p:txBody>
          <a:bodyPr/>
          <a:lstStyle/>
          <a:p>
            <a:pPr algn="l" rtl="0"/>
            <a:r>
              <a:rPr lang="es" b="1" i="1" u="none" baseline="0"/>
              <a:t>¿Preguntas finales?</a:t>
            </a:r>
          </a:p>
        </p:txBody>
      </p:sp>
      <p:sp>
        <p:nvSpPr>
          <p:cNvPr id="10" name="Text Placeholder 9">
            <a:extLst>
              <a:ext uri="{FF2B5EF4-FFF2-40B4-BE49-F238E27FC236}">
                <a16:creationId xmlns:a16="http://schemas.microsoft.com/office/drawing/2014/main" id="{6EAD9FBF-5F59-41A6-9720-81493F4FE53D}"/>
              </a:ext>
            </a:extLst>
          </p:cNvPr>
          <p:cNvSpPr>
            <a:spLocks noGrp="1"/>
          </p:cNvSpPr>
          <p:nvPr>
            <p:ph type="body" sz="quarter" idx="10"/>
          </p:nvPr>
        </p:nvSpPr>
        <p:spPr/>
        <p:txBody>
          <a:bodyPr/>
          <a:lstStyle/>
          <a:p>
            <a:pPr algn="l" rtl="0"/>
            <a:r>
              <a:rPr lang="es" b="0" i="0" u="none" baseline="0"/>
              <a:t>CERT Anexo sobre peligros: Tormentas eléctricas</a:t>
            </a:r>
          </a:p>
        </p:txBody>
      </p:sp>
      <p:sp>
        <p:nvSpPr>
          <p:cNvPr id="11" name="Text Placeholder 10">
            <a:extLst>
              <a:ext uri="{FF2B5EF4-FFF2-40B4-BE49-F238E27FC236}">
                <a16:creationId xmlns:a16="http://schemas.microsoft.com/office/drawing/2014/main" id="{1D8EAFEC-881B-475A-B1C5-269E7A222868}"/>
              </a:ext>
            </a:extLst>
          </p:cNvPr>
          <p:cNvSpPr>
            <a:spLocks noGrp="1"/>
          </p:cNvSpPr>
          <p:nvPr>
            <p:ph type="body" sz="quarter" idx="11"/>
          </p:nvPr>
        </p:nvSpPr>
        <p:spPr/>
        <p:txBody>
          <a:bodyPr/>
          <a:lstStyle/>
          <a:p>
            <a:pPr algn="r" rtl="0"/>
            <a:r>
              <a:rPr lang="es" b="0" i="0" u="none" baseline="0"/>
              <a:t>TH-9</a:t>
            </a:r>
          </a:p>
        </p:txBody>
      </p:sp>
    </p:spTree>
    <p:extLst>
      <p:ext uri="{BB962C8B-B14F-4D97-AF65-F5344CB8AC3E}">
        <p14:creationId xmlns:p14="http://schemas.microsoft.com/office/powerpoint/2010/main" val="10596828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603DB-BFA3-4285-8ECA-15B96BB903BE}"/>
              </a:ext>
            </a:extLst>
          </p:cNvPr>
          <p:cNvSpPr>
            <a:spLocks noGrp="1"/>
          </p:cNvSpPr>
          <p:nvPr>
            <p:ph type="body" sz="quarter" idx="11"/>
          </p:nvPr>
        </p:nvSpPr>
        <p:spPr/>
        <p:txBody>
          <a:bodyPr/>
          <a:lstStyle/>
          <a:p>
            <a:pPr rtl="0"/>
            <a:r>
              <a:rPr lang="es" b="1" i="0" u="none" baseline="0" dirty="0">
                <a:solidFill>
                  <a:schemeClr val="bg2">
                    <a:lumMod val="25000"/>
                  </a:schemeClr>
                </a:solidFill>
              </a:rPr>
              <a:t>Tornado</a:t>
            </a:r>
          </a:p>
        </p:txBody>
      </p:sp>
      <p:sp>
        <p:nvSpPr>
          <p:cNvPr id="4" name="Title 3"/>
          <p:cNvSpPr>
            <a:spLocks noGrp="1"/>
          </p:cNvSpPr>
          <p:nvPr>
            <p:ph type="title" idx="4294967295"/>
          </p:nvPr>
        </p:nvSpPr>
        <p:spPr>
          <a:xfrm>
            <a:off x="0" y="1454704"/>
            <a:ext cx="9143999" cy="89714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3224888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203DD3-D52F-4726-A6C6-6E30E6BEBE4E}"/>
              </a:ext>
            </a:extLst>
          </p:cNvPr>
          <p:cNvSpPr>
            <a:spLocks noGrp="1"/>
          </p:cNvSpPr>
          <p:nvPr>
            <p:ph idx="1"/>
          </p:nvPr>
        </p:nvSpPr>
        <p:spPr/>
        <p:txBody>
          <a:bodyPr>
            <a:normAutofit/>
          </a:bodyPr>
          <a:lstStyle/>
          <a:p>
            <a:pPr algn="l" rtl="0"/>
            <a:r>
              <a:rPr lang="es" sz="2400" b="0" i="0" u="none" baseline="0" dirty="0">
                <a:latin typeface="+mn-lt"/>
              </a:rPr>
              <a:t>Los tornados ocurren en todos los estados, y se reportan aproximadamente 1,200 cada año en los Estados Unidos  </a:t>
            </a:r>
          </a:p>
          <a:p>
            <a:pPr algn="l" rtl="0"/>
            <a:r>
              <a:rPr lang="es" sz="2400" b="0" i="0" u="none" baseline="0" dirty="0">
                <a:latin typeface="+mn-lt"/>
              </a:rPr>
              <a:t>Los tornados matan a un promedio de 35 personas en los Estados Unidos cada año </a:t>
            </a:r>
          </a:p>
          <a:p>
            <a:pPr algn="l" rtl="0"/>
            <a:r>
              <a:rPr lang="es" sz="2400" b="0" i="0" u="none" baseline="0" dirty="0">
                <a:latin typeface="+mn-lt"/>
              </a:rPr>
              <a:t>Durante un tornado, las personas enfrentan riesgos de vientos extremadamente fuertes (entre 65 y más de 200 mph) y riesgo de ser golpeados por objetos en el aire y cayendo  </a:t>
            </a:r>
          </a:p>
          <a:p>
            <a:pPr algn="l" rtl="0"/>
            <a:r>
              <a:rPr lang="es" sz="2400" b="0" i="0" u="none" baseline="0" dirty="0">
                <a:latin typeface="+mn-lt"/>
              </a:rPr>
              <a:t>Después de un tornado, los restos dejados atrás representan riesgos adicionales de lesión y daño psicológico </a:t>
            </a:r>
          </a:p>
        </p:txBody>
      </p:sp>
      <p:sp>
        <p:nvSpPr>
          <p:cNvPr id="3" name="Title 2">
            <a:extLst>
              <a:ext uri="{FF2B5EF4-FFF2-40B4-BE49-F238E27FC236}">
                <a16:creationId xmlns:a16="http://schemas.microsoft.com/office/drawing/2014/main" id="{BB8955B3-C0EE-413E-8E9E-F49B8DD03EBD}"/>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9D32AAA0-0147-42AF-874B-E9EEA0CE0B97}"/>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F52DD908-1D6D-42D9-BBCD-C83089A746D1}"/>
              </a:ext>
            </a:extLst>
          </p:cNvPr>
          <p:cNvSpPr>
            <a:spLocks noGrp="1"/>
          </p:cNvSpPr>
          <p:nvPr>
            <p:ph type="body" sz="quarter" idx="11"/>
          </p:nvPr>
        </p:nvSpPr>
        <p:spPr/>
        <p:txBody>
          <a:bodyPr/>
          <a:lstStyle/>
          <a:p>
            <a:pPr algn="r" rtl="0"/>
            <a:r>
              <a:rPr lang="es" b="0" i="0" u="none" baseline="0"/>
              <a:t>A 1</a:t>
            </a:r>
          </a:p>
        </p:txBody>
      </p:sp>
      <p:sp>
        <p:nvSpPr>
          <p:cNvPr id="6" name="Content Placeholder 5">
            <a:extLst>
              <a:ext uri="{FF2B5EF4-FFF2-40B4-BE49-F238E27FC236}">
                <a16:creationId xmlns:a16="http://schemas.microsoft.com/office/drawing/2014/main" id="{1BB7E9BD-AC1C-454E-BD9D-E0E1DE041DE0}"/>
              </a:ext>
            </a:extLst>
          </p:cNvPr>
          <p:cNvSpPr>
            <a:spLocks noGrp="1"/>
          </p:cNvSpPr>
          <p:nvPr>
            <p:ph sz="quarter" idx="12"/>
          </p:nvPr>
        </p:nvSpPr>
        <p:spPr/>
        <p:txBody>
          <a:bodyPr/>
          <a:lstStyle/>
          <a:p>
            <a:pPr rtl="0"/>
            <a:r>
              <a:rPr lang="es" b="0" i="0" u="none" baseline="0"/>
              <a:t>PM TO-1</a:t>
            </a:r>
          </a:p>
        </p:txBody>
      </p:sp>
    </p:spTree>
    <p:extLst>
      <p:ext uri="{BB962C8B-B14F-4D97-AF65-F5344CB8AC3E}">
        <p14:creationId xmlns:p14="http://schemas.microsoft.com/office/powerpoint/2010/main" val="37580637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AFAAF-85EF-45B0-82D8-9046D7704CDF}"/>
              </a:ext>
            </a:extLst>
          </p:cNvPr>
          <p:cNvSpPr>
            <a:spLocks noGrp="1"/>
          </p:cNvSpPr>
          <p:nvPr>
            <p:ph idx="1"/>
          </p:nvPr>
        </p:nvSpPr>
        <p:spPr/>
        <p:txBody>
          <a:bodyPr/>
          <a:lstStyle/>
          <a:p>
            <a:pPr algn="l" rtl="0"/>
            <a:r>
              <a:rPr lang="es" b="0" i="0" u="none" baseline="0" dirty="0">
                <a:latin typeface="+mn-lt"/>
              </a:rPr>
              <a:t>Muertes</a:t>
            </a:r>
          </a:p>
          <a:p>
            <a:pPr lvl="1" algn="l" rtl="0">
              <a:buFont typeface="Arial" panose="020B0604020202020204" pitchFamily="34" charset="0"/>
              <a:buChar char="•"/>
            </a:pPr>
            <a:r>
              <a:rPr lang="es" b="0" i="0" u="none" baseline="0" dirty="0">
                <a:latin typeface="+mn-lt"/>
              </a:rPr>
              <a:t>Responsable de un promedio de 35 muertes cada año en los Estados Unidos </a:t>
            </a:r>
          </a:p>
          <a:p>
            <a:pPr algn="l" rtl="0"/>
            <a:r>
              <a:rPr lang="es" b="0" i="0" u="none" baseline="0" dirty="0">
                <a:latin typeface="+mn-lt"/>
              </a:rPr>
              <a:t>Interrupciones </a:t>
            </a:r>
          </a:p>
          <a:p>
            <a:pPr lvl="1" algn="l" rtl="0">
              <a:buFont typeface="Arial" panose="020B0604020202020204" pitchFamily="34" charset="0"/>
              <a:buChar char="•"/>
            </a:pPr>
            <a:r>
              <a:rPr lang="es" b="0" i="0" u="none" baseline="0" dirty="0">
                <a:latin typeface="+mn-lt"/>
              </a:rPr>
              <a:t>Daños a la infraestructura, como el transporte, energía y otros servicios públicos</a:t>
            </a:r>
          </a:p>
        </p:txBody>
      </p:sp>
      <p:sp>
        <p:nvSpPr>
          <p:cNvPr id="3" name="Title 2">
            <a:extLst>
              <a:ext uri="{FF2B5EF4-FFF2-40B4-BE49-F238E27FC236}">
                <a16:creationId xmlns:a16="http://schemas.microsoft.com/office/drawing/2014/main" id="{8F6D73EB-72D5-4ED6-A825-E984C39B642B}"/>
              </a:ext>
            </a:extLst>
          </p:cNvPr>
          <p:cNvSpPr>
            <a:spLocks noGrp="1"/>
          </p:cNvSpPr>
          <p:nvPr>
            <p:ph type="title"/>
          </p:nvPr>
        </p:nvSpPr>
        <p:spPr/>
        <p:txBody>
          <a:bodyPr>
            <a:normAutofit fontScale="90000"/>
          </a:bodyPr>
          <a:lstStyle/>
          <a:p>
            <a:pPr algn="l" rtl="0"/>
            <a:r>
              <a:rPr lang="es" b="1" i="1" u="none" baseline="0"/>
              <a:t>Impactos de los tornados</a:t>
            </a:r>
          </a:p>
        </p:txBody>
      </p:sp>
      <p:sp>
        <p:nvSpPr>
          <p:cNvPr id="4" name="Text Placeholder 3">
            <a:extLst>
              <a:ext uri="{FF2B5EF4-FFF2-40B4-BE49-F238E27FC236}">
                <a16:creationId xmlns:a16="http://schemas.microsoft.com/office/drawing/2014/main" id="{F46853F8-19BA-4BF4-8672-7E3C929CC6CE}"/>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127D5357-F79B-42EF-A65C-ECD5251EE760}"/>
              </a:ext>
            </a:extLst>
          </p:cNvPr>
          <p:cNvSpPr>
            <a:spLocks noGrp="1"/>
          </p:cNvSpPr>
          <p:nvPr>
            <p:ph type="body" sz="quarter" idx="11"/>
          </p:nvPr>
        </p:nvSpPr>
        <p:spPr/>
        <p:txBody>
          <a:bodyPr/>
          <a:lstStyle/>
          <a:p>
            <a:pPr algn="r" rtl="0"/>
            <a:r>
              <a:rPr lang="es" b="0" i="0" u="none" baseline="0"/>
              <a:t>A 2</a:t>
            </a:r>
          </a:p>
        </p:txBody>
      </p:sp>
      <p:sp>
        <p:nvSpPr>
          <p:cNvPr id="6" name="Content Placeholder 5">
            <a:extLst>
              <a:ext uri="{FF2B5EF4-FFF2-40B4-BE49-F238E27FC236}">
                <a16:creationId xmlns:a16="http://schemas.microsoft.com/office/drawing/2014/main" id="{90E971F8-76F4-459F-91A6-1C25F1D5B8E1}"/>
              </a:ext>
            </a:extLst>
          </p:cNvPr>
          <p:cNvSpPr>
            <a:spLocks noGrp="1"/>
          </p:cNvSpPr>
          <p:nvPr>
            <p:ph sz="quarter" idx="12"/>
          </p:nvPr>
        </p:nvSpPr>
        <p:spPr/>
        <p:txBody>
          <a:bodyPr/>
          <a:lstStyle/>
          <a:p>
            <a:pPr rtl="0"/>
            <a:r>
              <a:rPr lang="es" b="0" i="0" u="none" baseline="0"/>
              <a:t>PM TO-1</a:t>
            </a:r>
          </a:p>
        </p:txBody>
      </p:sp>
    </p:spTree>
    <p:extLst>
      <p:ext uri="{BB962C8B-B14F-4D97-AF65-F5344CB8AC3E}">
        <p14:creationId xmlns:p14="http://schemas.microsoft.com/office/powerpoint/2010/main" val="25810030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FFEC88-B8F4-452E-8D7A-7B6745C4AF6A}"/>
              </a:ext>
            </a:extLst>
          </p:cNvPr>
          <p:cNvSpPr>
            <a:spLocks noGrp="1"/>
          </p:cNvSpPr>
          <p:nvPr>
            <p:ph idx="1"/>
          </p:nvPr>
        </p:nvSpPr>
        <p:spPr>
          <a:xfrm>
            <a:off x="315142" y="1521229"/>
            <a:ext cx="4438996" cy="4781145"/>
          </a:xfrm>
        </p:spPr>
        <p:txBody>
          <a:bodyPr/>
          <a:lstStyle/>
          <a:p>
            <a:pPr algn="l" rtl="0"/>
            <a:r>
              <a:rPr lang="es" sz="2600" b="0" i="0" u="none" baseline="0" dirty="0">
                <a:latin typeface="+mn-lt"/>
              </a:rPr>
              <a:t>Los tornados pueden causar daños severos en el área afectada</a:t>
            </a:r>
          </a:p>
          <a:p>
            <a:pPr lvl="1" algn="l" rtl="0">
              <a:buFont typeface="Arial" panose="020B0604020202020204" pitchFamily="34" charset="0"/>
              <a:buChar char="•"/>
            </a:pPr>
            <a:r>
              <a:rPr lang="es" sz="2200" b="0" i="0" u="none" baseline="0" dirty="0">
                <a:latin typeface="+mn-lt"/>
              </a:rPr>
              <a:t>Arrancar árboles </a:t>
            </a:r>
          </a:p>
          <a:p>
            <a:pPr lvl="1" algn="l" rtl="0">
              <a:buFont typeface="Arial" panose="020B0604020202020204" pitchFamily="34" charset="0"/>
              <a:buChar char="•"/>
            </a:pPr>
            <a:r>
              <a:rPr lang="es" sz="2200" b="0" i="0" u="none" baseline="0" dirty="0">
                <a:latin typeface="+mn-lt"/>
              </a:rPr>
              <a:t>Destruir edificios </a:t>
            </a:r>
          </a:p>
          <a:p>
            <a:pPr lvl="1" algn="l" rtl="0">
              <a:buFont typeface="Arial" panose="020B0604020202020204" pitchFamily="34" charset="0"/>
              <a:buChar char="•"/>
            </a:pPr>
            <a:r>
              <a:rPr lang="es" sz="2200" b="0" i="0" u="none" baseline="0" dirty="0">
                <a:latin typeface="+mn-lt"/>
              </a:rPr>
              <a:t>Desarraigar estructuras y objetos </a:t>
            </a:r>
          </a:p>
          <a:p>
            <a:pPr lvl="1" algn="l" rtl="0">
              <a:buFont typeface="Arial" panose="020B0604020202020204" pitchFamily="34" charset="0"/>
              <a:buChar char="•"/>
            </a:pPr>
            <a:r>
              <a:rPr lang="es" sz="2200" b="0" i="0" u="none" baseline="0" dirty="0">
                <a:latin typeface="+mn-lt"/>
              </a:rPr>
              <a:t>Convertir los escombros y el vidrio en proyectiles mortales  </a:t>
            </a:r>
          </a:p>
          <a:p>
            <a:pPr lvl="1" algn="l" rtl="0">
              <a:buFont typeface="Arial" panose="020B0604020202020204" pitchFamily="34" charset="0"/>
              <a:buChar char="•"/>
            </a:pPr>
            <a:r>
              <a:rPr lang="es" sz="2200" b="0" i="0" u="none" baseline="0" dirty="0">
                <a:latin typeface="+mn-lt"/>
              </a:rPr>
              <a:t>Volcar automóviles y casas móviles </a:t>
            </a:r>
          </a:p>
        </p:txBody>
      </p:sp>
      <p:sp>
        <p:nvSpPr>
          <p:cNvPr id="3" name="Title 2">
            <a:extLst>
              <a:ext uri="{FF2B5EF4-FFF2-40B4-BE49-F238E27FC236}">
                <a16:creationId xmlns:a16="http://schemas.microsoft.com/office/drawing/2014/main" id="{03F28281-1693-4237-96C6-1DC10DCF04E4}"/>
              </a:ext>
            </a:extLst>
          </p:cNvPr>
          <p:cNvSpPr>
            <a:spLocks noGrp="1"/>
          </p:cNvSpPr>
          <p:nvPr>
            <p:ph type="title"/>
          </p:nvPr>
        </p:nvSpPr>
        <p:spPr/>
        <p:txBody>
          <a:bodyPr>
            <a:normAutofit fontScale="90000"/>
          </a:bodyPr>
          <a:lstStyle/>
          <a:p>
            <a:pPr algn="l" rtl="0"/>
            <a:r>
              <a:rPr lang="es" b="1" i="1" u="none" baseline="0"/>
              <a:t>Riesgos de los tornados</a:t>
            </a:r>
          </a:p>
        </p:txBody>
      </p:sp>
      <p:sp>
        <p:nvSpPr>
          <p:cNvPr id="4" name="Text Placeholder 3">
            <a:extLst>
              <a:ext uri="{FF2B5EF4-FFF2-40B4-BE49-F238E27FC236}">
                <a16:creationId xmlns:a16="http://schemas.microsoft.com/office/drawing/2014/main" id="{7D595094-BF46-432E-97D4-65E685D34BA0}"/>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E37E905C-EF7C-4B9D-83F3-E6C2F0DFF965}"/>
              </a:ext>
            </a:extLst>
          </p:cNvPr>
          <p:cNvSpPr>
            <a:spLocks noGrp="1"/>
          </p:cNvSpPr>
          <p:nvPr>
            <p:ph type="body" sz="quarter" idx="11"/>
          </p:nvPr>
        </p:nvSpPr>
        <p:spPr/>
        <p:txBody>
          <a:bodyPr/>
          <a:lstStyle/>
          <a:p>
            <a:pPr algn="r" rtl="0"/>
            <a:r>
              <a:rPr lang="es" b="0" i="0" u="none" baseline="0"/>
              <a:t>TO-3</a:t>
            </a:r>
          </a:p>
        </p:txBody>
      </p:sp>
      <p:sp>
        <p:nvSpPr>
          <p:cNvPr id="6" name="Content Placeholder 5">
            <a:extLst>
              <a:ext uri="{FF2B5EF4-FFF2-40B4-BE49-F238E27FC236}">
                <a16:creationId xmlns:a16="http://schemas.microsoft.com/office/drawing/2014/main" id="{44DAA556-AACA-457C-9FE7-87C2CBDC7D64}"/>
              </a:ext>
            </a:extLst>
          </p:cNvPr>
          <p:cNvSpPr>
            <a:spLocks noGrp="1"/>
          </p:cNvSpPr>
          <p:nvPr>
            <p:ph sz="quarter" idx="12"/>
          </p:nvPr>
        </p:nvSpPr>
        <p:spPr/>
        <p:txBody>
          <a:bodyPr/>
          <a:lstStyle/>
          <a:p>
            <a:pPr rtl="0"/>
            <a:r>
              <a:rPr lang="es" b="0" i="0" u="none" baseline="0"/>
              <a:t>PM TO-1</a:t>
            </a:r>
          </a:p>
        </p:txBody>
      </p:sp>
      <p:pic>
        <p:nvPicPr>
          <p:cNvPr id="7" name="Picture 6" descr="Riesgos de tornados. La imagen muestra un área urbana habitada afectada por un tornado, el área muestra escombros y ripio">
            <a:extLst>
              <a:ext uri="{FF2B5EF4-FFF2-40B4-BE49-F238E27FC236}">
                <a16:creationId xmlns:a16="http://schemas.microsoft.com/office/drawing/2014/main" id="{C289BDBC-31FB-443B-8A3B-4937F9255D4E}"/>
              </a:ext>
            </a:extLst>
          </p:cNvPr>
          <p:cNvPicPr>
            <a:picLocks noChangeAspect="1"/>
          </p:cNvPicPr>
          <p:nvPr/>
        </p:nvPicPr>
        <p:blipFill>
          <a:blip r:embed="rId2"/>
          <a:stretch>
            <a:fillRect/>
          </a:stretch>
        </p:blipFill>
        <p:spPr>
          <a:xfrm>
            <a:off x="4874006" y="2418995"/>
            <a:ext cx="3457575" cy="2886075"/>
          </a:xfrm>
          <a:prstGeom prst="rect">
            <a:avLst/>
          </a:prstGeom>
        </p:spPr>
      </p:pic>
    </p:spTree>
    <p:extLst>
      <p:ext uri="{BB962C8B-B14F-4D97-AF65-F5344CB8AC3E}">
        <p14:creationId xmlns:p14="http://schemas.microsoft.com/office/powerpoint/2010/main" val="11216901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D0590-F8A1-493F-BE3F-C249D4C8CBC2}"/>
              </a:ext>
            </a:extLst>
          </p:cNvPr>
          <p:cNvSpPr>
            <a:spLocks noGrp="1"/>
          </p:cNvSpPr>
          <p:nvPr>
            <p:ph idx="1"/>
          </p:nvPr>
        </p:nvSpPr>
        <p:spPr/>
        <p:txBody>
          <a:bodyPr/>
          <a:lstStyle/>
          <a:p>
            <a:pPr algn="l" rtl="0"/>
            <a:r>
              <a:rPr lang="es" b="0" i="0" u="none" baseline="0" dirty="0">
                <a:latin typeface="+mn-lt"/>
              </a:rPr>
              <a:t>Ocurren en todos los estados, pero son más comunes en el oeste medio y en partes del sureste  </a:t>
            </a:r>
          </a:p>
          <a:p>
            <a:pPr algn="l" rtl="0"/>
            <a:r>
              <a:rPr lang="es" b="0" i="0" u="none" baseline="0" dirty="0">
                <a:latin typeface="+mn-lt"/>
              </a:rPr>
              <a:t>La temporada de tornados es la primavera y el verano, pero los tornados pueden ocurrir en cualquier época del año </a:t>
            </a:r>
          </a:p>
          <a:p>
            <a:pPr algn="l" rtl="0"/>
            <a:r>
              <a:rPr lang="es" b="0" i="0" u="none" baseline="0" dirty="0">
                <a:latin typeface="+mn-lt"/>
              </a:rPr>
              <a:t>Puede ocurrir en cualquier momento del día, pero es más probable que ocurran entre las 4:00 p. m. y las 9:00 p. m. </a:t>
            </a:r>
          </a:p>
          <a:p>
            <a:pPr algn="l" rtl="0"/>
            <a:r>
              <a:rPr lang="es" b="0" i="0" u="none" baseline="0" dirty="0">
                <a:latin typeface="+mn-lt"/>
              </a:rPr>
              <a:t>Los tornados generan cientos de millones de dólares en daños al año </a:t>
            </a:r>
          </a:p>
        </p:txBody>
      </p:sp>
      <p:sp>
        <p:nvSpPr>
          <p:cNvPr id="3" name="Title 2">
            <a:extLst>
              <a:ext uri="{FF2B5EF4-FFF2-40B4-BE49-F238E27FC236}">
                <a16:creationId xmlns:a16="http://schemas.microsoft.com/office/drawing/2014/main" id="{6238278D-A025-4EE5-B697-E7B061ACCCC6}"/>
              </a:ext>
            </a:extLst>
          </p:cNvPr>
          <p:cNvSpPr>
            <a:spLocks noGrp="1"/>
          </p:cNvSpPr>
          <p:nvPr>
            <p:ph type="title"/>
          </p:nvPr>
        </p:nvSpPr>
        <p:spPr/>
        <p:txBody>
          <a:bodyPr>
            <a:normAutofit fontScale="90000"/>
          </a:bodyPr>
          <a:lstStyle/>
          <a:p>
            <a:pPr algn="l" rtl="0"/>
            <a:r>
              <a:rPr lang="es" b="1" i="1" u="none" baseline="0"/>
              <a:t>Datos sobre los tornados</a:t>
            </a:r>
          </a:p>
        </p:txBody>
      </p:sp>
      <p:sp>
        <p:nvSpPr>
          <p:cNvPr id="4" name="Text Placeholder 3">
            <a:extLst>
              <a:ext uri="{FF2B5EF4-FFF2-40B4-BE49-F238E27FC236}">
                <a16:creationId xmlns:a16="http://schemas.microsoft.com/office/drawing/2014/main" id="{9D1A3906-E4A2-476F-A982-F356AD5C3C82}"/>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56849C1D-B686-4B19-8EDE-BBB7431CD7C9}"/>
              </a:ext>
            </a:extLst>
          </p:cNvPr>
          <p:cNvSpPr>
            <a:spLocks noGrp="1"/>
          </p:cNvSpPr>
          <p:nvPr>
            <p:ph type="body" sz="quarter" idx="11"/>
          </p:nvPr>
        </p:nvSpPr>
        <p:spPr/>
        <p:txBody>
          <a:bodyPr/>
          <a:lstStyle/>
          <a:p>
            <a:pPr algn="r" rtl="0"/>
            <a:r>
              <a:rPr lang="es" b="0" i="0" u="none" baseline="0"/>
              <a:t>PARA 4</a:t>
            </a:r>
          </a:p>
        </p:txBody>
      </p:sp>
      <p:sp>
        <p:nvSpPr>
          <p:cNvPr id="6" name="Content Placeholder 5">
            <a:extLst>
              <a:ext uri="{FF2B5EF4-FFF2-40B4-BE49-F238E27FC236}">
                <a16:creationId xmlns:a16="http://schemas.microsoft.com/office/drawing/2014/main" id="{9F2933EE-8D89-49C5-BB72-170D0142B063}"/>
              </a:ext>
            </a:extLst>
          </p:cNvPr>
          <p:cNvSpPr>
            <a:spLocks noGrp="1"/>
          </p:cNvSpPr>
          <p:nvPr>
            <p:ph sz="quarter" idx="12"/>
          </p:nvPr>
        </p:nvSpPr>
        <p:spPr/>
        <p:txBody>
          <a:bodyPr/>
          <a:lstStyle/>
          <a:p>
            <a:pPr rtl="0"/>
            <a:r>
              <a:rPr lang="es" b="0" i="0" u="none" baseline="0"/>
              <a:t>PM TO-1</a:t>
            </a:r>
          </a:p>
        </p:txBody>
      </p:sp>
    </p:spTree>
    <p:extLst>
      <p:ext uri="{BB962C8B-B14F-4D97-AF65-F5344CB8AC3E}">
        <p14:creationId xmlns:p14="http://schemas.microsoft.com/office/powerpoint/2010/main" val="30346429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3F1653-6CF8-48EE-8869-B81B79368188}"/>
              </a:ext>
            </a:extLst>
          </p:cNvPr>
          <p:cNvSpPr>
            <a:spLocks noGrp="1"/>
          </p:cNvSpPr>
          <p:nvPr>
            <p:ph idx="1"/>
          </p:nvPr>
        </p:nvSpPr>
        <p:spPr/>
        <p:txBody>
          <a:bodyPr/>
          <a:lstStyle/>
          <a:p>
            <a:pPr algn="l" rtl="0"/>
            <a:r>
              <a:rPr lang="es" b="0" i="0" u="none" baseline="0" dirty="0">
                <a:latin typeface="+mn-lt"/>
              </a:rPr>
              <a:t>Usado por los funcionarios para medir la fuerza del tornado </a:t>
            </a:r>
          </a:p>
          <a:p>
            <a:pPr algn="l" rtl="0"/>
            <a:r>
              <a:rPr lang="es" b="0" i="0" u="none" baseline="0" dirty="0">
                <a:latin typeface="+mn-lt"/>
              </a:rPr>
              <a:t>Seis niveles</a:t>
            </a:r>
          </a:p>
          <a:p>
            <a:pPr lvl="1" algn="l" rtl="0">
              <a:buFont typeface="Arial" panose="020B0604020202020204" pitchFamily="34" charset="0"/>
              <a:buChar char="•"/>
            </a:pPr>
            <a:r>
              <a:rPr lang="es" b="0" i="0" u="none" baseline="0" dirty="0">
                <a:latin typeface="+mn-lt"/>
              </a:rPr>
              <a:t>EF0: 65-85 mph</a:t>
            </a:r>
          </a:p>
          <a:p>
            <a:pPr lvl="1" algn="l" rtl="0">
              <a:buFont typeface="Arial" panose="020B0604020202020204" pitchFamily="34" charset="0"/>
              <a:buChar char="•"/>
            </a:pPr>
            <a:r>
              <a:rPr lang="es" b="0" i="0" u="none" baseline="0" dirty="0">
                <a:latin typeface="+mn-lt"/>
              </a:rPr>
              <a:t>EF1: 86-110 mph</a:t>
            </a:r>
          </a:p>
          <a:p>
            <a:pPr lvl="1" algn="l" rtl="0">
              <a:buFont typeface="Arial" panose="020B0604020202020204" pitchFamily="34" charset="0"/>
              <a:buChar char="•"/>
            </a:pPr>
            <a:r>
              <a:rPr lang="es" b="0" i="0" u="none" baseline="0" dirty="0">
                <a:latin typeface="+mn-lt"/>
              </a:rPr>
              <a:t>EF2: 111-135 mph</a:t>
            </a:r>
          </a:p>
          <a:p>
            <a:pPr lvl="1" algn="l" rtl="0">
              <a:buFont typeface="Arial" panose="020B0604020202020204" pitchFamily="34" charset="0"/>
              <a:buChar char="•"/>
            </a:pPr>
            <a:r>
              <a:rPr lang="es" b="0" i="0" u="none" baseline="0" dirty="0">
                <a:latin typeface="+mn-lt"/>
              </a:rPr>
              <a:t>EF3: 136-165 mph</a:t>
            </a:r>
          </a:p>
          <a:p>
            <a:pPr lvl="1" algn="l" rtl="0">
              <a:buFont typeface="Arial" panose="020B0604020202020204" pitchFamily="34" charset="0"/>
              <a:buChar char="•"/>
            </a:pPr>
            <a:r>
              <a:rPr lang="es" b="0" i="0" u="none" baseline="0" dirty="0">
                <a:latin typeface="+mn-lt"/>
              </a:rPr>
              <a:t>EF4: 166-200 mph </a:t>
            </a:r>
          </a:p>
          <a:p>
            <a:pPr lvl="1" algn="l" rtl="0">
              <a:buFont typeface="Arial" panose="020B0604020202020204" pitchFamily="34" charset="0"/>
              <a:buChar char="•"/>
            </a:pPr>
            <a:r>
              <a:rPr lang="es" b="0" i="0" u="none" baseline="0" dirty="0">
                <a:latin typeface="+mn-lt"/>
              </a:rPr>
              <a:t>EF5: Más de 200 mph</a:t>
            </a:r>
          </a:p>
        </p:txBody>
      </p:sp>
      <p:sp>
        <p:nvSpPr>
          <p:cNvPr id="3" name="Title 2">
            <a:extLst>
              <a:ext uri="{FF2B5EF4-FFF2-40B4-BE49-F238E27FC236}">
                <a16:creationId xmlns:a16="http://schemas.microsoft.com/office/drawing/2014/main" id="{56DA57FB-4E04-4DB4-BAEE-B3FECA8DC7E2}"/>
              </a:ext>
            </a:extLst>
          </p:cNvPr>
          <p:cNvSpPr>
            <a:spLocks noGrp="1"/>
          </p:cNvSpPr>
          <p:nvPr>
            <p:ph type="title"/>
          </p:nvPr>
        </p:nvSpPr>
        <p:spPr/>
        <p:txBody>
          <a:bodyPr>
            <a:normAutofit fontScale="90000"/>
          </a:bodyPr>
          <a:lstStyle/>
          <a:p>
            <a:pPr algn="l" rtl="0"/>
            <a:r>
              <a:rPr lang="es" b="1" i="1" u="none" baseline="0"/>
              <a:t>Escala de Daño de Fujita Mejorada</a:t>
            </a:r>
          </a:p>
        </p:txBody>
      </p:sp>
      <p:sp>
        <p:nvSpPr>
          <p:cNvPr id="4" name="Text Placeholder 3">
            <a:extLst>
              <a:ext uri="{FF2B5EF4-FFF2-40B4-BE49-F238E27FC236}">
                <a16:creationId xmlns:a16="http://schemas.microsoft.com/office/drawing/2014/main" id="{8C2F4460-C28A-4D41-9831-683A6A162A59}"/>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D4B4E23C-5724-48FD-9079-ACFC8A421E20}"/>
              </a:ext>
            </a:extLst>
          </p:cNvPr>
          <p:cNvSpPr>
            <a:spLocks noGrp="1"/>
          </p:cNvSpPr>
          <p:nvPr>
            <p:ph type="body" sz="quarter" idx="11"/>
          </p:nvPr>
        </p:nvSpPr>
        <p:spPr/>
        <p:txBody>
          <a:bodyPr/>
          <a:lstStyle/>
          <a:p>
            <a:pPr algn="r" rtl="0"/>
            <a:r>
              <a:rPr lang="es" b="0" i="0" u="none" baseline="0"/>
              <a:t>TO-5</a:t>
            </a:r>
          </a:p>
        </p:txBody>
      </p:sp>
      <p:sp>
        <p:nvSpPr>
          <p:cNvPr id="6" name="Content Placeholder 5">
            <a:extLst>
              <a:ext uri="{FF2B5EF4-FFF2-40B4-BE49-F238E27FC236}">
                <a16:creationId xmlns:a16="http://schemas.microsoft.com/office/drawing/2014/main" id="{77288271-3190-4575-AD8F-E9AAA2477CCD}"/>
              </a:ext>
            </a:extLst>
          </p:cNvPr>
          <p:cNvSpPr>
            <a:spLocks noGrp="1"/>
          </p:cNvSpPr>
          <p:nvPr>
            <p:ph sz="quarter" idx="12"/>
          </p:nvPr>
        </p:nvSpPr>
        <p:spPr/>
        <p:txBody>
          <a:bodyPr/>
          <a:lstStyle/>
          <a:p>
            <a:pPr rtl="0"/>
            <a:r>
              <a:rPr lang="es" b="0" i="0" u="none" baseline="0"/>
              <a:t>PM TO-1</a:t>
            </a:r>
          </a:p>
        </p:txBody>
      </p:sp>
    </p:spTree>
    <p:extLst>
      <p:ext uri="{BB962C8B-B14F-4D97-AF65-F5344CB8AC3E}">
        <p14:creationId xmlns:p14="http://schemas.microsoft.com/office/powerpoint/2010/main" val="15042143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4670A1-E6E4-4EDA-9B66-E02D83F4B3D1}"/>
              </a:ext>
            </a:extLst>
          </p:cNvPr>
          <p:cNvSpPr>
            <a:spLocks noGrp="1"/>
          </p:cNvSpPr>
          <p:nvPr>
            <p:ph idx="1"/>
          </p:nvPr>
        </p:nvSpPr>
        <p:spPr/>
        <p:txBody>
          <a:bodyPr/>
          <a:lstStyle/>
          <a:p>
            <a:pPr algn="l" rtl="0"/>
            <a:r>
              <a:rPr lang="es" b="0" i="0" u="none" baseline="0" dirty="0">
                <a:latin typeface="+mn-lt"/>
              </a:rPr>
              <a:t>Conozca el riesgo de tornados en su área </a:t>
            </a:r>
          </a:p>
          <a:p>
            <a:pPr algn="l" rtl="0"/>
            <a:r>
              <a:rPr lang="es" b="0" i="0" u="none" baseline="0" dirty="0">
                <a:latin typeface="+mn-lt"/>
              </a:rPr>
              <a:t>Identifique áreas potenciales de refugio</a:t>
            </a:r>
          </a:p>
          <a:p>
            <a:pPr lvl="1" algn="l" rtl="0">
              <a:buFont typeface="Arial" panose="020B0604020202020204" pitchFamily="34" charset="0"/>
              <a:buChar char="•"/>
            </a:pPr>
            <a:r>
              <a:rPr lang="es" sz="2200" b="0" i="0" u="none" baseline="0" dirty="0">
                <a:latin typeface="+mn-lt"/>
              </a:rPr>
              <a:t>Las estructuras fabricadas (casas móviles, etc.) son completamente inseguras </a:t>
            </a:r>
          </a:p>
          <a:p>
            <a:pPr algn="l" rtl="0"/>
            <a:r>
              <a:rPr lang="es" b="0" i="0" u="none" baseline="0" dirty="0">
                <a:latin typeface="+mn-lt"/>
              </a:rPr>
              <a:t>Aprenda el sistema de alerta que usa su comunidad  </a:t>
            </a:r>
          </a:p>
          <a:p>
            <a:pPr algn="l" rtl="0"/>
            <a:r>
              <a:rPr lang="es" b="0" i="0" u="none" baseline="0" dirty="0">
                <a:latin typeface="+mn-lt"/>
              </a:rPr>
              <a:t>Conduzca simulacros familiares de tornados</a:t>
            </a:r>
          </a:p>
        </p:txBody>
      </p:sp>
      <p:sp>
        <p:nvSpPr>
          <p:cNvPr id="3" name="Title 2">
            <a:extLst>
              <a:ext uri="{FF2B5EF4-FFF2-40B4-BE49-F238E27FC236}">
                <a16:creationId xmlns:a16="http://schemas.microsoft.com/office/drawing/2014/main" id="{55565E54-F482-41AC-8ED9-FB92CE1690AA}"/>
              </a:ext>
            </a:extLst>
          </p:cNvPr>
          <p:cNvSpPr>
            <a:spLocks noGrp="1"/>
          </p:cNvSpPr>
          <p:nvPr>
            <p:ph type="title"/>
          </p:nvPr>
        </p:nvSpPr>
        <p:spPr/>
        <p:txBody>
          <a:bodyPr>
            <a:normAutofit fontScale="90000"/>
          </a:bodyPr>
          <a:lstStyle/>
          <a:p>
            <a:pPr algn="l" rtl="0"/>
            <a:r>
              <a:rPr lang="es" b="1" i="1" u="none" baseline="0"/>
              <a:t>Preparación contra tornados</a:t>
            </a:r>
          </a:p>
        </p:txBody>
      </p:sp>
      <p:sp>
        <p:nvSpPr>
          <p:cNvPr id="4" name="Text Placeholder 3">
            <a:extLst>
              <a:ext uri="{FF2B5EF4-FFF2-40B4-BE49-F238E27FC236}">
                <a16:creationId xmlns:a16="http://schemas.microsoft.com/office/drawing/2014/main" id="{C0F68BB6-4DC4-43A3-824E-7044D0924A1A}"/>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6495AC82-5E28-4A0B-A3B3-6A340F9C736B}"/>
              </a:ext>
            </a:extLst>
          </p:cNvPr>
          <p:cNvSpPr>
            <a:spLocks noGrp="1"/>
          </p:cNvSpPr>
          <p:nvPr>
            <p:ph type="body" sz="quarter" idx="11"/>
          </p:nvPr>
        </p:nvSpPr>
        <p:spPr/>
        <p:txBody>
          <a:bodyPr/>
          <a:lstStyle/>
          <a:p>
            <a:pPr algn="r" rtl="0"/>
            <a:r>
              <a:rPr lang="es" b="0" i="0" u="none" baseline="0"/>
              <a:t>TO-6</a:t>
            </a:r>
          </a:p>
        </p:txBody>
      </p:sp>
      <p:sp>
        <p:nvSpPr>
          <p:cNvPr id="6" name="Content Placeholder 5">
            <a:extLst>
              <a:ext uri="{FF2B5EF4-FFF2-40B4-BE49-F238E27FC236}">
                <a16:creationId xmlns:a16="http://schemas.microsoft.com/office/drawing/2014/main" id="{F7269E95-85BE-48BF-882C-D83E67685FEE}"/>
              </a:ext>
            </a:extLst>
          </p:cNvPr>
          <p:cNvSpPr>
            <a:spLocks noGrp="1"/>
          </p:cNvSpPr>
          <p:nvPr>
            <p:ph sz="quarter" idx="12"/>
          </p:nvPr>
        </p:nvSpPr>
        <p:spPr/>
        <p:txBody>
          <a:bodyPr/>
          <a:lstStyle/>
          <a:p>
            <a:pPr rtl="0"/>
            <a:r>
              <a:rPr lang="es" b="0" i="0" u="none" baseline="0"/>
              <a:t>PM TO-2</a:t>
            </a:r>
          </a:p>
        </p:txBody>
      </p:sp>
    </p:spTree>
    <p:extLst>
      <p:ext uri="{BB962C8B-B14F-4D97-AF65-F5344CB8AC3E}">
        <p14:creationId xmlns:p14="http://schemas.microsoft.com/office/powerpoint/2010/main" val="246951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E19F8E-0383-4F10-83F2-94278E03F113}"/>
              </a:ext>
            </a:extLst>
          </p:cNvPr>
          <p:cNvSpPr>
            <a:spLocks noGrp="1"/>
          </p:cNvSpPr>
          <p:nvPr>
            <p:ph idx="1"/>
          </p:nvPr>
        </p:nvSpPr>
        <p:spPr/>
        <p:txBody>
          <a:bodyPr anchor="ctr"/>
          <a:lstStyle/>
          <a:p>
            <a:pPr algn="ctr" rtl="0"/>
            <a:r>
              <a:rPr lang="es" b="0" i="0" u="none" baseline="0" dirty="0">
                <a:latin typeface="+mn-lt"/>
              </a:rPr>
              <a:t>¿Preguntas adicionales, comentarios o inquietudes sobre las avalanchas?</a:t>
            </a:r>
          </a:p>
        </p:txBody>
      </p:sp>
      <p:sp>
        <p:nvSpPr>
          <p:cNvPr id="3" name="Title 2">
            <a:extLst>
              <a:ext uri="{FF2B5EF4-FFF2-40B4-BE49-F238E27FC236}">
                <a16:creationId xmlns:a16="http://schemas.microsoft.com/office/drawing/2014/main" id="{A6152286-332F-4CED-A46D-9E320B2C1BDE}"/>
              </a:ext>
            </a:extLst>
          </p:cNvPr>
          <p:cNvSpPr>
            <a:spLocks noGrp="1"/>
          </p:cNvSpPr>
          <p:nvPr>
            <p:ph type="title"/>
          </p:nvPr>
        </p:nvSpPr>
        <p:spPr/>
        <p:txBody>
          <a:bodyPr/>
          <a:lstStyle/>
          <a:p>
            <a:pPr algn="l" rtl="0"/>
            <a:r>
              <a:rPr lang="es" b="1" i="1" u="none" baseline="0"/>
              <a:t>¿Preguntas finales?</a:t>
            </a:r>
          </a:p>
        </p:txBody>
      </p:sp>
      <p:sp>
        <p:nvSpPr>
          <p:cNvPr id="4" name="Text Placeholder 3">
            <a:extLst>
              <a:ext uri="{FF2B5EF4-FFF2-40B4-BE49-F238E27FC236}">
                <a16:creationId xmlns:a16="http://schemas.microsoft.com/office/drawing/2014/main" id="{07FB278D-19B5-4F4D-B471-5E598D77A12A}"/>
              </a:ext>
            </a:extLst>
          </p:cNvPr>
          <p:cNvSpPr>
            <a:spLocks noGrp="1"/>
          </p:cNvSpPr>
          <p:nvPr>
            <p:ph type="body" sz="quarter" idx="10"/>
          </p:nvPr>
        </p:nvSpPr>
        <p:spPr/>
        <p:txBody>
          <a:bodyPr/>
          <a:lstStyle/>
          <a:p>
            <a:pPr algn="l" rtl="0"/>
            <a:r>
              <a:rPr lang="es" b="0" i="0" u="none" baseline="0"/>
              <a:t>CERT Anexo sobre peligros: Avalancha </a:t>
            </a:r>
          </a:p>
        </p:txBody>
      </p:sp>
      <p:sp>
        <p:nvSpPr>
          <p:cNvPr id="5" name="Text Placeholder 4">
            <a:extLst>
              <a:ext uri="{FF2B5EF4-FFF2-40B4-BE49-F238E27FC236}">
                <a16:creationId xmlns:a16="http://schemas.microsoft.com/office/drawing/2014/main" id="{E4F81E50-8DC3-4E5F-A37E-87C7C6E8B970}"/>
              </a:ext>
            </a:extLst>
          </p:cNvPr>
          <p:cNvSpPr>
            <a:spLocks noGrp="1"/>
          </p:cNvSpPr>
          <p:nvPr>
            <p:ph type="body" sz="quarter" idx="11"/>
          </p:nvPr>
        </p:nvSpPr>
        <p:spPr/>
        <p:txBody>
          <a:bodyPr/>
          <a:lstStyle/>
          <a:p>
            <a:pPr algn="r" rtl="0"/>
            <a:r>
              <a:rPr lang="es" b="0" i="0" u="none" baseline="0"/>
              <a:t>AV-15</a:t>
            </a:r>
          </a:p>
        </p:txBody>
      </p:sp>
    </p:spTree>
    <p:extLst>
      <p:ext uri="{BB962C8B-B14F-4D97-AF65-F5344CB8AC3E}">
        <p14:creationId xmlns:p14="http://schemas.microsoft.com/office/powerpoint/2010/main" val="1163111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9B1C3-B30B-4170-9FF5-FD47845FC356}"/>
              </a:ext>
            </a:extLst>
          </p:cNvPr>
          <p:cNvSpPr>
            <a:spLocks noGrp="1"/>
          </p:cNvSpPr>
          <p:nvPr>
            <p:ph idx="1"/>
          </p:nvPr>
        </p:nvSpPr>
        <p:spPr>
          <a:xfrm>
            <a:off x="315141" y="1521229"/>
            <a:ext cx="8627523" cy="4781145"/>
          </a:xfrm>
        </p:spPr>
        <p:txBody>
          <a:bodyPr>
            <a:normAutofit/>
          </a:bodyPr>
          <a:lstStyle/>
          <a:p>
            <a:pPr algn="l" rtl="0"/>
            <a:r>
              <a:rPr lang="es" sz="2600" b="0" i="0" u="none" baseline="0" dirty="0">
                <a:latin typeface="+mn-lt"/>
              </a:rPr>
              <a:t>Una nube giratoria, en forma de embudo, hacia el suelo  </a:t>
            </a:r>
          </a:p>
          <a:p>
            <a:pPr algn="l" rtl="0"/>
            <a:r>
              <a:rPr lang="es" sz="2600" b="0" i="0" u="none" baseline="0" dirty="0">
                <a:latin typeface="+mn-lt"/>
              </a:rPr>
              <a:t>Una nube de escombros que se aproxima, especialmente a nivel del suelo, puede marcar la ubicación de un tornado </a:t>
            </a:r>
          </a:p>
          <a:p>
            <a:pPr lvl="1" algn="l" rtl="0">
              <a:buFont typeface="Arial" panose="020B0604020202020204" pitchFamily="34" charset="0"/>
              <a:buChar char="•"/>
            </a:pPr>
            <a:r>
              <a:rPr lang="es" sz="2000" b="0" i="0" u="none" baseline="0" dirty="0">
                <a:latin typeface="+mn-lt"/>
              </a:rPr>
              <a:t>Esto es verdadero incluso si no se ve el embudo  </a:t>
            </a:r>
          </a:p>
          <a:p>
            <a:pPr algn="l" rtl="0"/>
            <a:r>
              <a:rPr lang="es" sz="2600" b="0" i="0" u="none" baseline="0" dirty="0">
                <a:latin typeface="+mn-lt"/>
              </a:rPr>
              <a:t>Un rugido fuerte similar a un tren de carga </a:t>
            </a:r>
          </a:p>
          <a:p>
            <a:pPr algn="l" rtl="0"/>
            <a:r>
              <a:rPr lang="es" sz="2600" b="0" i="0" u="none" baseline="0" dirty="0">
                <a:latin typeface="+mn-lt"/>
              </a:rPr>
              <a:t>Extraño silencio durante o poco después de una tormenta eléctrica  </a:t>
            </a:r>
          </a:p>
          <a:p>
            <a:pPr lvl="1" algn="l" rtl="0">
              <a:buFont typeface="Arial" panose="020B0604020202020204" pitchFamily="34" charset="0"/>
              <a:buChar char="•"/>
            </a:pPr>
            <a:r>
              <a:rPr lang="es" sz="2000" b="0" i="0" u="none" baseline="0" dirty="0">
                <a:latin typeface="+mn-lt"/>
              </a:rPr>
              <a:t>El viento puede detenerse y el aire puede aquietarse </a:t>
            </a:r>
          </a:p>
          <a:p>
            <a:pPr algn="l" rtl="0"/>
            <a:r>
              <a:rPr lang="es" sz="2600" b="0" i="0" u="none" baseline="0" dirty="0">
                <a:latin typeface="+mn-lt"/>
              </a:rPr>
              <a:t>Escombros cayendo del cielo  </a:t>
            </a:r>
          </a:p>
          <a:p>
            <a:pPr algn="l" rtl="0"/>
            <a:r>
              <a:rPr lang="es" sz="2600" b="0" i="0" u="none" baseline="0" dirty="0">
                <a:latin typeface="+mn-lt"/>
              </a:rPr>
              <a:t>Un cambio en el color del cielo</a:t>
            </a:r>
          </a:p>
        </p:txBody>
      </p:sp>
      <p:sp>
        <p:nvSpPr>
          <p:cNvPr id="3" name="Title 2">
            <a:extLst>
              <a:ext uri="{FF2B5EF4-FFF2-40B4-BE49-F238E27FC236}">
                <a16:creationId xmlns:a16="http://schemas.microsoft.com/office/drawing/2014/main" id="{91F77CC4-248C-48D1-8616-0F61B9D5A0D9}"/>
              </a:ext>
            </a:extLst>
          </p:cNvPr>
          <p:cNvSpPr>
            <a:spLocks noGrp="1"/>
          </p:cNvSpPr>
          <p:nvPr>
            <p:ph type="title"/>
          </p:nvPr>
        </p:nvSpPr>
        <p:spPr/>
        <p:txBody>
          <a:bodyPr>
            <a:normAutofit fontScale="90000"/>
          </a:bodyPr>
          <a:lstStyle/>
          <a:p>
            <a:pPr algn="l" rtl="0"/>
            <a:r>
              <a:rPr lang="es" b="1" i="1" u="none" baseline="0"/>
              <a:t>Señales de advertencia de tornados</a:t>
            </a:r>
          </a:p>
        </p:txBody>
      </p:sp>
      <p:sp>
        <p:nvSpPr>
          <p:cNvPr id="4" name="Text Placeholder 3">
            <a:extLst>
              <a:ext uri="{FF2B5EF4-FFF2-40B4-BE49-F238E27FC236}">
                <a16:creationId xmlns:a16="http://schemas.microsoft.com/office/drawing/2014/main" id="{A3DCA1CC-F4DA-4D63-AE74-966F0F806497}"/>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1A8D7898-F080-4097-8898-528AB141F0F1}"/>
              </a:ext>
            </a:extLst>
          </p:cNvPr>
          <p:cNvSpPr>
            <a:spLocks noGrp="1"/>
          </p:cNvSpPr>
          <p:nvPr>
            <p:ph type="body" sz="quarter" idx="11"/>
          </p:nvPr>
        </p:nvSpPr>
        <p:spPr/>
        <p:txBody>
          <a:bodyPr/>
          <a:lstStyle/>
          <a:p>
            <a:pPr algn="r" rtl="0"/>
            <a:r>
              <a:rPr lang="es" b="0" i="0" u="none" baseline="0"/>
              <a:t>TO-7</a:t>
            </a:r>
          </a:p>
        </p:txBody>
      </p:sp>
      <p:sp>
        <p:nvSpPr>
          <p:cNvPr id="6" name="Content Placeholder 5">
            <a:extLst>
              <a:ext uri="{FF2B5EF4-FFF2-40B4-BE49-F238E27FC236}">
                <a16:creationId xmlns:a16="http://schemas.microsoft.com/office/drawing/2014/main" id="{2B7F53C8-5FE7-47B3-9E77-79D334123963}"/>
              </a:ext>
            </a:extLst>
          </p:cNvPr>
          <p:cNvSpPr>
            <a:spLocks noGrp="1"/>
          </p:cNvSpPr>
          <p:nvPr>
            <p:ph sz="quarter" idx="12"/>
          </p:nvPr>
        </p:nvSpPr>
        <p:spPr/>
        <p:txBody>
          <a:bodyPr/>
          <a:lstStyle/>
          <a:p>
            <a:pPr rtl="0"/>
            <a:r>
              <a:rPr lang="es" b="0" i="0" u="none" baseline="0"/>
              <a:t>PM TO-3</a:t>
            </a:r>
          </a:p>
        </p:txBody>
      </p:sp>
      <p:pic>
        <p:nvPicPr>
          <p:cNvPr id="7" name="Picture 6" descr="Signos de advertencia de tornado. La imagen muestra una tormenta de granizo sobre un vehículo en un camino rural.">
            <a:extLst>
              <a:ext uri="{FF2B5EF4-FFF2-40B4-BE49-F238E27FC236}">
                <a16:creationId xmlns:a16="http://schemas.microsoft.com/office/drawing/2014/main" id="{6D007FEB-B759-471B-81C0-4046A712F8EA}"/>
              </a:ext>
            </a:extLst>
          </p:cNvPr>
          <p:cNvPicPr>
            <a:picLocks noChangeAspect="1"/>
          </p:cNvPicPr>
          <p:nvPr/>
        </p:nvPicPr>
        <p:blipFill>
          <a:blip r:embed="rId2"/>
          <a:stretch>
            <a:fillRect/>
          </a:stretch>
        </p:blipFill>
        <p:spPr>
          <a:xfrm>
            <a:off x="5296709" y="4784042"/>
            <a:ext cx="2000250" cy="1381125"/>
          </a:xfrm>
          <a:prstGeom prst="rect">
            <a:avLst/>
          </a:prstGeom>
        </p:spPr>
      </p:pic>
    </p:spTree>
    <p:extLst>
      <p:ext uri="{BB962C8B-B14F-4D97-AF65-F5344CB8AC3E}">
        <p14:creationId xmlns:p14="http://schemas.microsoft.com/office/powerpoint/2010/main" val="26843847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78590-B8A9-4851-8E4C-78779B232DFC}"/>
              </a:ext>
            </a:extLst>
          </p:cNvPr>
          <p:cNvSpPr>
            <a:spLocks noGrp="1"/>
          </p:cNvSpPr>
          <p:nvPr>
            <p:ph idx="1"/>
          </p:nvPr>
        </p:nvSpPr>
        <p:spPr/>
        <p:txBody>
          <a:bodyPr/>
          <a:lstStyle/>
          <a:p>
            <a:pPr algn="l" rtl="0"/>
            <a:r>
              <a:rPr lang="es" b="0" i="0" u="none" baseline="0" dirty="0">
                <a:latin typeface="+mn-lt"/>
              </a:rPr>
              <a:t>Si las autoridades emiten una </a:t>
            </a:r>
            <a:r>
              <a:rPr lang="es" b="1" i="0" u="none" baseline="0" dirty="0">
                <a:latin typeface="+mn-lt"/>
              </a:rPr>
              <a:t>alerta de tornado</a:t>
            </a:r>
            <a:r>
              <a:rPr lang="es" b="0" i="0" u="none" baseline="0" dirty="0">
                <a:latin typeface="+mn-lt"/>
              </a:rPr>
              <a:t>:</a:t>
            </a:r>
          </a:p>
          <a:p>
            <a:pPr lvl="1" algn="l" rtl="0">
              <a:buFont typeface="Arial" panose="020B0604020202020204" pitchFamily="34" charset="0"/>
              <a:buChar char="•"/>
            </a:pPr>
            <a:r>
              <a:rPr lang="es" sz="2000" b="0" i="0" u="none" baseline="0" dirty="0">
                <a:latin typeface="+mn-lt"/>
              </a:rPr>
              <a:t>Sintonice la radio meteorológica NOAA para todo peligro, radio local e informes meteorológicos de televisión  Revise las notificaciones de alerta </a:t>
            </a:r>
          </a:p>
          <a:p>
            <a:pPr lvl="1" algn="l" rtl="0">
              <a:buFont typeface="Arial" panose="020B0604020202020204" pitchFamily="34" charset="0"/>
              <a:buChar char="•"/>
            </a:pPr>
            <a:r>
              <a:rPr lang="es" sz="2000" b="0" i="0" u="none" baseline="0" dirty="0">
                <a:latin typeface="+mn-lt"/>
              </a:rPr>
              <a:t>Revise a dónde irá para protegerse y discútalo con quienes le rodean  </a:t>
            </a:r>
          </a:p>
          <a:p>
            <a:pPr lvl="1" algn="l" rtl="0">
              <a:buFont typeface="Arial" panose="020B0604020202020204" pitchFamily="34" charset="0"/>
              <a:buChar char="•"/>
            </a:pPr>
            <a:r>
              <a:rPr lang="es" sz="2000" b="0" i="0" u="none" baseline="0" dirty="0">
                <a:latin typeface="+mn-lt"/>
              </a:rPr>
              <a:t>Cambie sus planes, si es necesario, para asegurarse de que podrá llegar a un lugar de protección rápidamente </a:t>
            </a:r>
          </a:p>
          <a:p>
            <a:pPr lvl="1" algn="l" rtl="0">
              <a:buFont typeface="Arial" panose="020B0604020202020204" pitchFamily="34" charset="0"/>
              <a:buChar char="•"/>
            </a:pPr>
            <a:r>
              <a:rPr lang="es" sz="2000" b="0" i="0" u="none" baseline="0" dirty="0">
                <a:latin typeface="+mn-lt"/>
              </a:rPr>
              <a:t>Llame a cualquier persona que conozca que no esté sintonizada o que necesite asistencia para llegar a un lugar de protección </a:t>
            </a:r>
          </a:p>
        </p:txBody>
      </p:sp>
      <p:sp>
        <p:nvSpPr>
          <p:cNvPr id="3" name="Title 2">
            <a:extLst>
              <a:ext uri="{FF2B5EF4-FFF2-40B4-BE49-F238E27FC236}">
                <a16:creationId xmlns:a16="http://schemas.microsoft.com/office/drawing/2014/main" id="{DE6A570D-6829-407E-99D3-E9399B4D2B92}"/>
              </a:ext>
            </a:extLst>
          </p:cNvPr>
          <p:cNvSpPr>
            <a:spLocks noGrp="1"/>
          </p:cNvSpPr>
          <p:nvPr>
            <p:ph type="title"/>
          </p:nvPr>
        </p:nvSpPr>
        <p:spPr/>
        <p:txBody>
          <a:bodyPr/>
          <a:lstStyle/>
          <a:p>
            <a:pPr algn="l" rtl="0"/>
            <a:r>
              <a:rPr lang="es" b="1" i="1" u="none" baseline="0"/>
              <a:t>Durante un tornado</a:t>
            </a:r>
          </a:p>
        </p:txBody>
      </p:sp>
      <p:sp>
        <p:nvSpPr>
          <p:cNvPr id="4" name="Text Placeholder 3">
            <a:extLst>
              <a:ext uri="{FF2B5EF4-FFF2-40B4-BE49-F238E27FC236}">
                <a16:creationId xmlns:a16="http://schemas.microsoft.com/office/drawing/2014/main" id="{D5AFCDCB-40FB-4928-9CC0-EB86090279F7}"/>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C0EE9740-A1F7-4658-996E-4450C31A5D25}"/>
              </a:ext>
            </a:extLst>
          </p:cNvPr>
          <p:cNvSpPr>
            <a:spLocks noGrp="1"/>
          </p:cNvSpPr>
          <p:nvPr>
            <p:ph type="body" sz="quarter" idx="11"/>
          </p:nvPr>
        </p:nvSpPr>
        <p:spPr/>
        <p:txBody>
          <a:bodyPr/>
          <a:lstStyle/>
          <a:p>
            <a:pPr algn="r" rtl="0"/>
            <a:r>
              <a:rPr lang="es" b="0" i="0" u="none" baseline="0"/>
              <a:t>TO-8</a:t>
            </a:r>
          </a:p>
        </p:txBody>
      </p:sp>
      <p:sp>
        <p:nvSpPr>
          <p:cNvPr id="6" name="Content Placeholder 5">
            <a:extLst>
              <a:ext uri="{FF2B5EF4-FFF2-40B4-BE49-F238E27FC236}">
                <a16:creationId xmlns:a16="http://schemas.microsoft.com/office/drawing/2014/main" id="{00473510-DAB6-4AB6-AF8C-E67B0CB4A58A}"/>
              </a:ext>
            </a:extLst>
          </p:cNvPr>
          <p:cNvSpPr>
            <a:spLocks noGrp="1"/>
          </p:cNvSpPr>
          <p:nvPr>
            <p:ph sz="quarter" idx="12"/>
          </p:nvPr>
        </p:nvSpPr>
        <p:spPr/>
        <p:txBody>
          <a:bodyPr/>
          <a:lstStyle/>
          <a:p>
            <a:pPr rtl="0"/>
            <a:r>
              <a:rPr lang="es" b="0" i="0" u="none" baseline="0"/>
              <a:t>PM TO-3</a:t>
            </a:r>
          </a:p>
        </p:txBody>
      </p:sp>
    </p:spTree>
    <p:extLst>
      <p:ext uri="{BB962C8B-B14F-4D97-AF65-F5344CB8AC3E}">
        <p14:creationId xmlns:p14="http://schemas.microsoft.com/office/powerpoint/2010/main" val="13298698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3B866-3CD9-454D-AFD0-644CC46FB124}"/>
              </a:ext>
            </a:extLst>
          </p:cNvPr>
          <p:cNvSpPr>
            <a:spLocks noGrp="1"/>
          </p:cNvSpPr>
          <p:nvPr>
            <p:ph idx="1"/>
          </p:nvPr>
        </p:nvSpPr>
        <p:spPr/>
        <p:txBody>
          <a:bodyPr/>
          <a:lstStyle/>
          <a:p>
            <a:pPr algn="l" rtl="0"/>
            <a:r>
              <a:rPr lang="es" sz="2500" b="0" i="0" u="none" baseline="0" dirty="0">
                <a:latin typeface="+mn-lt"/>
              </a:rPr>
              <a:t>Si las autoridades emiten una </a:t>
            </a:r>
            <a:r>
              <a:rPr lang="es" sz="2500" b="1" i="0" u="none" baseline="0" dirty="0">
                <a:latin typeface="+mn-lt"/>
              </a:rPr>
              <a:t>advertencia de tornado</a:t>
            </a:r>
            <a:r>
              <a:rPr lang="es" sz="2500" b="0" i="0" u="none" baseline="0" dirty="0">
                <a:latin typeface="+mn-lt"/>
              </a:rPr>
              <a:t>:</a:t>
            </a:r>
          </a:p>
          <a:p>
            <a:pPr lvl="1" algn="l" rtl="0">
              <a:buFont typeface="Arial" panose="020B0604020202020204" pitchFamily="34" charset="0"/>
              <a:buChar char="•"/>
            </a:pPr>
            <a:r>
              <a:rPr lang="es" sz="2200" b="0" i="0" u="none" baseline="0" dirty="0">
                <a:latin typeface="+mn-lt"/>
              </a:rPr>
              <a:t>Diríjase de inmediato a un refugio contra tormentas ICC 500 o a una habitación segura de FEMA, o una habitación interior o un pasillo en el piso más bajo (lo mejor es subterráneo), o a un área identificada de mejor refugio disponible (BARA) </a:t>
            </a:r>
          </a:p>
          <a:p>
            <a:pPr lvl="1" algn="l" rtl="0">
              <a:buFont typeface="Arial" panose="020B0604020202020204" pitchFamily="34" charset="0"/>
              <a:buChar char="•"/>
            </a:pPr>
            <a:r>
              <a:rPr lang="es" sz="2200" b="0" i="0" u="none" baseline="0" dirty="0">
                <a:latin typeface="+mn-lt"/>
              </a:rPr>
              <a:t>Cúbrase utilizando muebles y mantas </a:t>
            </a:r>
          </a:p>
          <a:p>
            <a:pPr lvl="1" algn="l" rtl="0">
              <a:buFont typeface="Arial" panose="020B0604020202020204" pitchFamily="34" charset="0"/>
              <a:buChar char="•"/>
            </a:pPr>
            <a:r>
              <a:rPr lang="es" sz="2200" b="0" i="0" u="none" baseline="0" dirty="0">
                <a:latin typeface="+mn-lt"/>
              </a:rPr>
              <a:t>Escuche el EAS o la radio climática de NOAA </a:t>
            </a:r>
          </a:p>
          <a:p>
            <a:pPr lvl="1" algn="l" rtl="0">
              <a:buFont typeface="Arial" panose="020B0604020202020204" pitchFamily="34" charset="0"/>
              <a:buChar char="•"/>
            </a:pPr>
            <a:r>
              <a:rPr lang="es" sz="2200" b="0" i="0" u="none" baseline="0" dirty="0">
                <a:latin typeface="+mn-lt"/>
              </a:rPr>
              <a:t>Si está conduciendo, busque un edificio sólido cercano y busque refugio en una habitación interior o en el pasillo en el piso más bajo </a:t>
            </a:r>
          </a:p>
        </p:txBody>
      </p:sp>
      <p:sp>
        <p:nvSpPr>
          <p:cNvPr id="3" name="Title 2">
            <a:extLst>
              <a:ext uri="{FF2B5EF4-FFF2-40B4-BE49-F238E27FC236}">
                <a16:creationId xmlns:a16="http://schemas.microsoft.com/office/drawing/2014/main" id="{FF269AE5-B07C-42B0-89A7-B16071857452}"/>
              </a:ext>
            </a:extLst>
          </p:cNvPr>
          <p:cNvSpPr>
            <a:spLocks noGrp="1"/>
          </p:cNvSpPr>
          <p:nvPr>
            <p:ph type="title"/>
          </p:nvPr>
        </p:nvSpPr>
        <p:spPr/>
        <p:txBody>
          <a:bodyPr/>
          <a:lstStyle/>
          <a:p>
            <a:pPr algn="l" rtl="0"/>
            <a:r>
              <a:rPr lang="es" b="1" i="1" u="none" baseline="0"/>
              <a:t>Durante un tornado</a:t>
            </a:r>
          </a:p>
        </p:txBody>
      </p:sp>
      <p:sp>
        <p:nvSpPr>
          <p:cNvPr id="4" name="Text Placeholder 3">
            <a:extLst>
              <a:ext uri="{FF2B5EF4-FFF2-40B4-BE49-F238E27FC236}">
                <a16:creationId xmlns:a16="http://schemas.microsoft.com/office/drawing/2014/main" id="{DA048681-BA6E-4447-B23A-A439D288BB80}"/>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B9A7DFEF-E0E6-49FD-9C2D-32631A89EE80}"/>
              </a:ext>
            </a:extLst>
          </p:cNvPr>
          <p:cNvSpPr>
            <a:spLocks noGrp="1"/>
          </p:cNvSpPr>
          <p:nvPr>
            <p:ph type="body" sz="quarter" idx="11"/>
          </p:nvPr>
        </p:nvSpPr>
        <p:spPr/>
        <p:txBody>
          <a:bodyPr/>
          <a:lstStyle/>
          <a:p>
            <a:pPr algn="r" rtl="0"/>
            <a:r>
              <a:rPr lang="es" b="0" i="0" u="none" baseline="0"/>
              <a:t>TO-9</a:t>
            </a:r>
          </a:p>
        </p:txBody>
      </p:sp>
      <p:sp>
        <p:nvSpPr>
          <p:cNvPr id="6" name="Content Placeholder 5">
            <a:extLst>
              <a:ext uri="{FF2B5EF4-FFF2-40B4-BE49-F238E27FC236}">
                <a16:creationId xmlns:a16="http://schemas.microsoft.com/office/drawing/2014/main" id="{16FDECA2-7CFC-4DE7-B9D8-3D34FBE4D5D9}"/>
              </a:ext>
            </a:extLst>
          </p:cNvPr>
          <p:cNvSpPr>
            <a:spLocks noGrp="1"/>
          </p:cNvSpPr>
          <p:nvPr>
            <p:ph sz="quarter" idx="12"/>
          </p:nvPr>
        </p:nvSpPr>
        <p:spPr/>
        <p:txBody>
          <a:bodyPr/>
          <a:lstStyle/>
          <a:p>
            <a:pPr rtl="0"/>
            <a:r>
              <a:rPr lang="es" b="0" i="0" u="none" baseline="0"/>
              <a:t>PM TO-3</a:t>
            </a:r>
          </a:p>
        </p:txBody>
      </p:sp>
    </p:spTree>
    <p:extLst>
      <p:ext uri="{BB962C8B-B14F-4D97-AF65-F5344CB8AC3E}">
        <p14:creationId xmlns:p14="http://schemas.microsoft.com/office/powerpoint/2010/main" val="30477190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AE7DE-EC2F-4718-AEF2-7CC027F888E8}"/>
              </a:ext>
            </a:extLst>
          </p:cNvPr>
          <p:cNvSpPr>
            <a:spLocks noGrp="1"/>
          </p:cNvSpPr>
          <p:nvPr>
            <p:ph idx="1"/>
          </p:nvPr>
        </p:nvSpPr>
        <p:spPr/>
        <p:txBody>
          <a:bodyPr/>
          <a:lstStyle/>
          <a:p>
            <a:pPr algn="l" rtl="0"/>
            <a:r>
              <a:rPr lang="es" sz="2500" b="0" i="0" u="none" baseline="0" dirty="0">
                <a:latin typeface="+mn-lt"/>
              </a:rPr>
              <a:t>Tenga cuidado al salir de edificios dañados </a:t>
            </a:r>
          </a:p>
          <a:p>
            <a:pPr lvl="1" algn="l" rtl="0">
              <a:buFont typeface="Arial" panose="020B0604020202020204" pitchFamily="34" charset="0"/>
              <a:buChar char="•"/>
            </a:pPr>
            <a:r>
              <a:rPr lang="es" sz="2000" b="0" i="0" u="none" baseline="0" dirty="0">
                <a:latin typeface="+mn-lt"/>
              </a:rPr>
              <a:t>No use fósforos ni encendedores, y váyase inmediatamente si huele a gas o ve derrames que podrían ser inflamables </a:t>
            </a:r>
          </a:p>
          <a:p>
            <a:pPr algn="l" rtl="0"/>
            <a:r>
              <a:rPr lang="es" sz="2500" b="0" i="0" u="none" baseline="0" dirty="0">
                <a:latin typeface="+mn-lt"/>
              </a:rPr>
              <a:t>Si queda atrapado, cúbrase la boca con un paño/mascarilla </a:t>
            </a:r>
          </a:p>
          <a:p>
            <a:pPr algn="l" rtl="0"/>
            <a:r>
              <a:rPr lang="es" sz="2500" b="0" i="0" u="none" baseline="0" dirty="0">
                <a:latin typeface="+mn-lt"/>
              </a:rPr>
              <a:t>Evite los cables eléctricos caídos o cables de servicios públicos rotos  </a:t>
            </a:r>
          </a:p>
          <a:p>
            <a:pPr lvl="1" algn="l" rtl="0">
              <a:buFont typeface="Arial" panose="020B0604020202020204" pitchFamily="34" charset="0"/>
              <a:buChar char="•"/>
            </a:pPr>
            <a:r>
              <a:rPr lang="es" sz="2000" b="0" i="0" u="none" baseline="0" dirty="0">
                <a:latin typeface="+mn-lt"/>
              </a:rPr>
              <a:t>Repórtelos al 9-1-1 o proveedor de energía </a:t>
            </a:r>
          </a:p>
          <a:p>
            <a:pPr algn="l" rtl="0"/>
            <a:r>
              <a:rPr lang="es" sz="2400" b="0" i="0" u="none" baseline="0" dirty="0">
                <a:latin typeface="+mn-lt"/>
              </a:rPr>
              <a:t>Manténgase alejado de las áreas y edificios dañados  </a:t>
            </a:r>
          </a:p>
        </p:txBody>
      </p:sp>
      <p:sp>
        <p:nvSpPr>
          <p:cNvPr id="3" name="Title 2">
            <a:extLst>
              <a:ext uri="{FF2B5EF4-FFF2-40B4-BE49-F238E27FC236}">
                <a16:creationId xmlns:a16="http://schemas.microsoft.com/office/drawing/2014/main" id="{3D84B874-9D03-49A4-BE7B-2925ABBFFFD4}"/>
              </a:ext>
            </a:extLst>
          </p:cNvPr>
          <p:cNvSpPr>
            <a:spLocks noGrp="1"/>
          </p:cNvSpPr>
          <p:nvPr>
            <p:ph type="title"/>
          </p:nvPr>
        </p:nvSpPr>
        <p:spPr/>
        <p:txBody>
          <a:bodyPr>
            <a:normAutofit fontScale="90000"/>
          </a:bodyPr>
          <a:lstStyle/>
          <a:p>
            <a:pPr algn="l" rtl="0"/>
            <a:r>
              <a:rPr lang="es" b="1" i="1" u="none" baseline="0"/>
              <a:t>Después de un tornado</a:t>
            </a:r>
          </a:p>
        </p:txBody>
      </p:sp>
      <p:sp>
        <p:nvSpPr>
          <p:cNvPr id="4" name="Text Placeholder 3">
            <a:extLst>
              <a:ext uri="{FF2B5EF4-FFF2-40B4-BE49-F238E27FC236}">
                <a16:creationId xmlns:a16="http://schemas.microsoft.com/office/drawing/2014/main" id="{28C101BD-0039-43CF-B53E-9E04E3A8572E}"/>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8310773C-D7B5-4D7F-BB31-45334682BCCF}"/>
              </a:ext>
            </a:extLst>
          </p:cNvPr>
          <p:cNvSpPr>
            <a:spLocks noGrp="1"/>
          </p:cNvSpPr>
          <p:nvPr>
            <p:ph type="body" sz="quarter" idx="11"/>
          </p:nvPr>
        </p:nvSpPr>
        <p:spPr/>
        <p:txBody>
          <a:bodyPr/>
          <a:lstStyle/>
          <a:p>
            <a:pPr algn="r" rtl="0"/>
            <a:r>
              <a:rPr lang="es" b="0" i="0" u="none" baseline="0"/>
              <a:t>TO-10</a:t>
            </a:r>
          </a:p>
        </p:txBody>
      </p:sp>
      <p:sp>
        <p:nvSpPr>
          <p:cNvPr id="6" name="Content Placeholder 5">
            <a:extLst>
              <a:ext uri="{FF2B5EF4-FFF2-40B4-BE49-F238E27FC236}">
                <a16:creationId xmlns:a16="http://schemas.microsoft.com/office/drawing/2014/main" id="{2147BABF-ACB4-420A-BCD7-B61222375B97}"/>
              </a:ext>
            </a:extLst>
          </p:cNvPr>
          <p:cNvSpPr>
            <a:spLocks noGrp="1"/>
          </p:cNvSpPr>
          <p:nvPr>
            <p:ph sz="quarter" idx="12"/>
          </p:nvPr>
        </p:nvSpPr>
        <p:spPr/>
        <p:txBody>
          <a:bodyPr/>
          <a:lstStyle/>
          <a:p>
            <a:pPr rtl="0"/>
            <a:r>
              <a:rPr lang="es" b="0" i="0" u="none" baseline="0"/>
              <a:t>PM TO-4</a:t>
            </a:r>
          </a:p>
        </p:txBody>
      </p:sp>
    </p:spTree>
    <p:extLst>
      <p:ext uri="{BB962C8B-B14F-4D97-AF65-F5344CB8AC3E}">
        <p14:creationId xmlns:p14="http://schemas.microsoft.com/office/powerpoint/2010/main" val="3235019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AE7DE-EC2F-4718-AEF2-7CC027F888E8}"/>
              </a:ext>
            </a:extLst>
          </p:cNvPr>
          <p:cNvSpPr>
            <a:spLocks noGrp="1"/>
          </p:cNvSpPr>
          <p:nvPr>
            <p:ph idx="1"/>
          </p:nvPr>
        </p:nvSpPr>
        <p:spPr/>
        <p:txBody>
          <a:bodyPr/>
          <a:lstStyle/>
          <a:p>
            <a:pPr algn="l" rtl="0"/>
            <a:r>
              <a:rPr lang="es" b="0" i="0" u="none" baseline="0" dirty="0">
                <a:latin typeface="+mn-lt"/>
              </a:rPr>
              <a:t>Tenga cuidado durante la limpieza; use ropa protectora  </a:t>
            </a:r>
          </a:p>
          <a:p>
            <a:pPr algn="l" rtl="0"/>
            <a:r>
              <a:rPr lang="es" b="0" i="0" u="none" baseline="0" dirty="0">
                <a:latin typeface="+mn-lt"/>
              </a:rPr>
              <a:t>Apague los servicios públicos </a:t>
            </a:r>
          </a:p>
          <a:p>
            <a:pPr algn="l" rtl="0"/>
            <a:r>
              <a:rPr lang="es" b="0" i="0" u="none" baseline="0" dirty="0">
                <a:latin typeface="+mn-lt"/>
              </a:rPr>
              <a:t>Reserve el teléfono para emergencias </a:t>
            </a:r>
          </a:p>
        </p:txBody>
      </p:sp>
      <p:sp>
        <p:nvSpPr>
          <p:cNvPr id="3" name="Title 2">
            <a:extLst>
              <a:ext uri="{FF2B5EF4-FFF2-40B4-BE49-F238E27FC236}">
                <a16:creationId xmlns:a16="http://schemas.microsoft.com/office/drawing/2014/main" id="{3D84B874-9D03-49A4-BE7B-2925ABBFFFD4}"/>
              </a:ext>
            </a:extLst>
          </p:cNvPr>
          <p:cNvSpPr>
            <a:spLocks noGrp="1"/>
          </p:cNvSpPr>
          <p:nvPr>
            <p:ph type="title"/>
          </p:nvPr>
        </p:nvSpPr>
        <p:spPr/>
        <p:txBody>
          <a:bodyPr>
            <a:normAutofit fontScale="90000"/>
          </a:bodyPr>
          <a:lstStyle/>
          <a:p>
            <a:pPr algn="l" rtl="0"/>
            <a:r>
              <a:rPr lang="es" b="1" i="1" u="none" baseline="0"/>
              <a:t>Después de un tornado</a:t>
            </a:r>
          </a:p>
        </p:txBody>
      </p:sp>
      <p:sp>
        <p:nvSpPr>
          <p:cNvPr id="4" name="Text Placeholder 3">
            <a:extLst>
              <a:ext uri="{FF2B5EF4-FFF2-40B4-BE49-F238E27FC236}">
                <a16:creationId xmlns:a16="http://schemas.microsoft.com/office/drawing/2014/main" id="{28C101BD-0039-43CF-B53E-9E04E3A8572E}"/>
              </a:ext>
            </a:extLst>
          </p:cNvPr>
          <p:cNvSpPr>
            <a:spLocks noGrp="1"/>
          </p:cNvSpPr>
          <p:nvPr>
            <p:ph type="body" sz="quarter" idx="10"/>
          </p:nvPr>
        </p:nvSpPr>
        <p:spPr/>
        <p:txBody>
          <a:bodyPr/>
          <a:lstStyle/>
          <a:p>
            <a:pPr algn="l" rtl="0"/>
            <a:r>
              <a:rPr lang="es" b="0" i="0" u="none" baseline="0"/>
              <a:t>CERT Anexo sobre peligros: Tornado</a:t>
            </a:r>
          </a:p>
        </p:txBody>
      </p:sp>
      <p:sp>
        <p:nvSpPr>
          <p:cNvPr id="5" name="Text Placeholder 4">
            <a:extLst>
              <a:ext uri="{FF2B5EF4-FFF2-40B4-BE49-F238E27FC236}">
                <a16:creationId xmlns:a16="http://schemas.microsoft.com/office/drawing/2014/main" id="{8310773C-D7B5-4D7F-BB31-45334682BCCF}"/>
              </a:ext>
            </a:extLst>
          </p:cNvPr>
          <p:cNvSpPr>
            <a:spLocks noGrp="1"/>
          </p:cNvSpPr>
          <p:nvPr>
            <p:ph type="body" sz="quarter" idx="11"/>
          </p:nvPr>
        </p:nvSpPr>
        <p:spPr/>
        <p:txBody>
          <a:bodyPr/>
          <a:lstStyle/>
          <a:p>
            <a:pPr algn="r" rtl="0"/>
            <a:r>
              <a:rPr lang="es" b="0" i="0" u="none" baseline="0"/>
              <a:t>TO-11</a:t>
            </a:r>
          </a:p>
        </p:txBody>
      </p:sp>
      <p:sp>
        <p:nvSpPr>
          <p:cNvPr id="6" name="Content Placeholder 5">
            <a:extLst>
              <a:ext uri="{FF2B5EF4-FFF2-40B4-BE49-F238E27FC236}">
                <a16:creationId xmlns:a16="http://schemas.microsoft.com/office/drawing/2014/main" id="{2147BABF-ACB4-420A-BCD7-B61222375B97}"/>
              </a:ext>
            </a:extLst>
          </p:cNvPr>
          <p:cNvSpPr>
            <a:spLocks noGrp="1"/>
          </p:cNvSpPr>
          <p:nvPr>
            <p:ph sz="quarter" idx="12"/>
          </p:nvPr>
        </p:nvSpPr>
        <p:spPr/>
        <p:txBody>
          <a:bodyPr/>
          <a:lstStyle/>
          <a:p>
            <a:pPr rtl="0"/>
            <a:r>
              <a:rPr lang="es" b="0" i="0" u="none" baseline="0"/>
              <a:t>PM TO-4</a:t>
            </a:r>
          </a:p>
        </p:txBody>
      </p:sp>
    </p:spTree>
    <p:extLst>
      <p:ext uri="{BB962C8B-B14F-4D97-AF65-F5344CB8AC3E}">
        <p14:creationId xmlns:p14="http://schemas.microsoft.com/office/powerpoint/2010/main" val="1774536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B7EF2AB-EBB4-41E6-BE85-7FF8F4ED9C13}"/>
              </a:ext>
            </a:extLst>
          </p:cNvPr>
          <p:cNvSpPr>
            <a:spLocks noGrp="1"/>
          </p:cNvSpPr>
          <p:nvPr>
            <p:ph idx="1"/>
          </p:nvPr>
        </p:nvSpPr>
        <p:spPr/>
        <p:txBody>
          <a:bodyPr anchor="ctr"/>
          <a:lstStyle/>
          <a:p>
            <a:pPr algn="ctr" rtl="0"/>
            <a:r>
              <a:rPr lang="es" b="0" i="0" u="none" baseline="0" dirty="0">
                <a:latin typeface="+mn-lt"/>
              </a:rPr>
              <a:t>¿Preguntas adicionales, comentarios o inquietudes sobre los tornados?</a:t>
            </a:r>
          </a:p>
        </p:txBody>
      </p:sp>
      <p:sp>
        <p:nvSpPr>
          <p:cNvPr id="7" name="Title 6">
            <a:extLst>
              <a:ext uri="{FF2B5EF4-FFF2-40B4-BE49-F238E27FC236}">
                <a16:creationId xmlns:a16="http://schemas.microsoft.com/office/drawing/2014/main" id="{B2A402AD-6BAE-4583-9F82-F9C7A75D8A6F}"/>
              </a:ext>
            </a:extLst>
          </p:cNvPr>
          <p:cNvSpPr>
            <a:spLocks noGrp="1"/>
          </p:cNvSpPr>
          <p:nvPr>
            <p:ph type="title"/>
          </p:nvPr>
        </p:nvSpPr>
        <p:spPr/>
        <p:txBody>
          <a:bodyPr/>
          <a:lstStyle/>
          <a:p>
            <a:pPr algn="l" rtl="0"/>
            <a:r>
              <a:rPr lang="es" b="1" i="1" u="none" baseline="0"/>
              <a:t>¿Preguntas finales?</a:t>
            </a:r>
          </a:p>
        </p:txBody>
      </p:sp>
      <p:sp>
        <p:nvSpPr>
          <p:cNvPr id="9" name="Text Placeholder 8">
            <a:extLst>
              <a:ext uri="{FF2B5EF4-FFF2-40B4-BE49-F238E27FC236}">
                <a16:creationId xmlns:a16="http://schemas.microsoft.com/office/drawing/2014/main" id="{E4CBFFCE-9AD7-4448-8628-C5449E450F05}"/>
              </a:ext>
            </a:extLst>
          </p:cNvPr>
          <p:cNvSpPr>
            <a:spLocks noGrp="1"/>
          </p:cNvSpPr>
          <p:nvPr>
            <p:ph type="body" sz="quarter" idx="10"/>
          </p:nvPr>
        </p:nvSpPr>
        <p:spPr/>
        <p:txBody>
          <a:bodyPr/>
          <a:lstStyle/>
          <a:p>
            <a:pPr algn="l" rtl="0"/>
            <a:r>
              <a:rPr lang="es" b="0" i="0" u="none" baseline="0"/>
              <a:t>CERT Anexo sobre peligros: Tornado</a:t>
            </a:r>
          </a:p>
        </p:txBody>
      </p:sp>
      <p:sp>
        <p:nvSpPr>
          <p:cNvPr id="10" name="Text Placeholder 9">
            <a:extLst>
              <a:ext uri="{FF2B5EF4-FFF2-40B4-BE49-F238E27FC236}">
                <a16:creationId xmlns:a16="http://schemas.microsoft.com/office/drawing/2014/main" id="{0C5E484A-3A15-485C-BB7C-3A4C3AA621A4}"/>
              </a:ext>
            </a:extLst>
          </p:cNvPr>
          <p:cNvSpPr>
            <a:spLocks noGrp="1"/>
          </p:cNvSpPr>
          <p:nvPr>
            <p:ph type="body" sz="quarter" idx="11"/>
          </p:nvPr>
        </p:nvSpPr>
        <p:spPr/>
        <p:txBody>
          <a:bodyPr/>
          <a:lstStyle/>
          <a:p>
            <a:pPr algn="r" rtl="0"/>
            <a:r>
              <a:rPr lang="es" b="0" i="0" u="none" baseline="0"/>
              <a:t>TO-12</a:t>
            </a:r>
          </a:p>
        </p:txBody>
      </p:sp>
    </p:spTree>
    <p:extLst>
      <p:ext uri="{BB962C8B-B14F-4D97-AF65-F5344CB8AC3E}">
        <p14:creationId xmlns:p14="http://schemas.microsoft.com/office/powerpoint/2010/main" val="20583203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04A43-18D3-413B-AF16-6BDC728B02AB}"/>
              </a:ext>
            </a:extLst>
          </p:cNvPr>
          <p:cNvSpPr>
            <a:spLocks noGrp="1"/>
          </p:cNvSpPr>
          <p:nvPr>
            <p:ph type="body" sz="quarter" idx="11"/>
          </p:nvPr>
        </p:nvSpPr>
        <p:spPr/>
        <p:txBody>
          <a:bodyPr/>
          <a:lstStyle/>
          <a:p>
            <a:pPr rtl="0"/>
            <a:r>
              <a:rPr lang="es" b="1" i="0" u="none" baseline="0" dirty="0">
                <a:solidFill>
                  <a:schemeClr val="bg2">
                    <a:lumMod val="25000"/>
                  </a:schemeClr>
                </a:solidFill>
              </a:rPr>
              <a:t>Tsunami</a:t>
            </a:r>
          </a:p>
        </p:txBody>
      </p:sp>
      <p:sp>
        <p:nvSpPr>
          <p:cNvPr id="4" name="Title 3"/>
          <p:cNvSpPr>
            <a:spLocks noGrp="1"/>
          </p:cNvSpPr>
          <p:nvPr>
            <p:ph type="title" idx="4294967295"/>
          </p:nvPr>
        </p:nvSpPr>
        <p:spPr>
          <a:xfrm>
            <a:off x="10727" y="1455234"/>
            <a:ext cx="9133273" cy="89714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22931835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8056D9-8C28-419E-B466-F91FE27DC46C}"/>
              </a:ext>
            </a:extLst>
          </p:cNvPr>
          <p:cNvSpPr>
            <a:spLocks noGrp="1"/>
          </p:cNvSpPr>
          <p:nvPr>
            <p:ph idx="1"/>
          </p:nvPr>
        </p:nvSpPr>
        <p:spPr/>
        <p:txBody>
          <a:bodyPr/>
          <a:lstStyle/>
          <a:p>
            <a:pPr algn="l" rtl="0"/>
            <a:r>
              <a:rPr lang="es" sz="2600" b="0" i="0" u="none" baseline="0" dirty="0">
                <a:latin typeface="+mn-lt"/>
              </a:rPr>
              <a:t>Un tsunami puede ocurrir en cualquier lugar a lo largo de la mayor parte de la costa de Estados Unidos, y puntos en el interior  </a:t>
            </a:r>
          </a:p>
          <a:p>
            <a:pPr algn="l" rtl="0"/>
            <a:r>
              <a:rPr lang="es" sz="2600" b="0" i="0" u="none" baseline="0" dirty="0">
                <a:latin typeface="+mn-lt"/>
              </a:rPr>
              <a:t>Los tsunamis han causado más de 700 muertes, la mayoría por ahogamiento, y han generado casi $2 mil millones en daños a los estados y territorios costeros de los Estados Unidos  </a:t>
            </a:r>
          </a:p>
          <a:p>
            <a:pPr lvl="1" algn="l" rtl="0">
              <a:buFont typeface="Arial" panose="020B0604020202020204" pitchFamily="34" charset="0"/>
              <a:buChar char="•"/>
            </a:pPr>
            <a:r>
              <a:rPr lang="es" sz="2200" b="0" i="0" u="none" baseline="0" dirty="0">
                <a:latin typeface="+mn-lt"/>
              </a:rPr>
              <a:t>Los tsunamis son más destructivos en bahías y puertos  </a:t>
            </a:r>
          </a:p>
          <a:p>
            <a:pPr algn="l" rtl="0"/>
            <a:r>
              <a:rPr lang="es" sz="2600" b="0" i="0" u="none" baseline="0" dirty="0">
                <a:latin typeface="+mn-lt"/>
              </a:rPr>
              <a:t>Los tsunamis son una serie de olas; las olas individuales pueden alcanzar hasta 200 pies </a:t>
            </a:r>
          </a:p>
        </p:txBody>
      </p:sp>
      <p:sp>
        <p:nvSpPr>
          <p:cNvPr id="3" name="Title 2">
            <a:extLst>
              <a:ext uri="{FF2B5EF4-FFF2-40B4-BE49-F238E27FC236}">
                <a16:creationId xmlns:a16="http://schemas.microsoft.com/office/drawing/2014/main" id="{D9043D4A-EAC1-4326-BAB3-8F07760C51A4}"/>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AE269367-590A-4B01-85EE-47F3E713504B}"/>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5E7BCF37-6535-43C4-A19D-4C76A60F4C8B}"/>
              </a:ext>
            </a:extLst>
          </p:cNvPr>
          <p:cNvSpPr>
            <a:spLocks noGrp="1"/>
          </p:cNvSpPr>
          <p:nvPr>
            <p:ph type="body" sz="quarter" idx="11"/>
          </p:nvPr>
        </p:nvSpPr>
        <p:spPr/>
        <p:txBody>
          <a:bodyPr/>
          <a:lstStyle/>
          <a:p>
            <a:pPr algn="r" rtl="0"/>
            <a:r>
              <a:rPr lang="es" b="0" i="0" u="none" baseline="0"/>
              <a:t>TS-1</a:t>
            </a:r>
          </a:p>
        </p:txBody>
      </p:sp>
      <p:sp>
        <p:nvSpPr>
          <p:cNvPr id="6" name="Content Placeholder 5">
            <a:extLst>
              <a:ext uri="{FF2B5EF4-FFF2-40B4-BE49-F238E27FC236}">
                <a16:creationId xmlns:a16="http://schemas.microsoft.com/office/drawing/2014/main" id="{99CCA8E9-30A5-4A41-A1F0-4B317313C87E}"/>
              </a:ext>
            </a:extLst>
          </p:cNvPr>
          <p:cNvSpPr>
            <a:spLocks noGrp="1"/>
          </p:cNvSpPr>
          <p:nvPr>
            <p:ph sz="quarter" idx="12"/>
          </p:nvPr>
        </p:nvSpPr>
        <p:spPr/>
        <p:txBody>
          <a:bodyPr/>
          <a:lstStyle/>
          <a:p>
            <a:pPr rtl="0"/>
            <a:r>
              <a:rPr lang="es" b="0" i="0" u="none" baseline="0"/>
              <a:t>PM TS-1</a:t>
            </a:r>
          </a:p>
        </p:txBody>
      </p:sp>
    </p:spTree>
    <p:extLst>
      <p:ext uri="{BB962C8B-B14F-4D97-AF65-F5344CB8AC3E}">
        <p14:creationId xmlns:p14="http://schemas.microsoft.com/office/powerpoint/2010/main" val="42448924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3F7E49-566F-4B77-AEAA-C1517D50616B}"/>
              </a:ext>
            </a:extLst>
          </p:cNvPr>
          <p:cNvSpPr>
            <a:spLocks noGrp="1"/>
          </p:cNvSpPr>
          <p:nvPr>
            <p:ph idx="1"/>
          </p:nvPr>
        </p:nvSpPr>
        <p:spPr/>
        <p:txBody>
          <a:bodyPr/>
          <a:lstStyle/>
          <a:p>
            <a:pPr algn="l" rtl="0"/>
            <a:r>
              <a:rPr lang="es" sz="2600" b="0" i="0" u="none" baseline="0" dirty="0">
                <a:latin typeface="+mn-lt"/>
              </a:rPr>
              <a:t>Muertes </a:t>
            </a:r>
          </a:p>
          <a:p>
            <a:pPr lvl="1" algn="l" rtl="0">
              <a:buFont typeface="Arial" panose="020B0604020202020204" pitchFamily="34" charset="0"/>
              <a:buChar char="•"/>
            </a:pPr>
            <a:r>
              <a:rPr lang="es" sz="2200" b="0" i="0" u="none" baseline="0" dirty="0">
                <a:latin typeface="+mn-lt"/>
              </a:rPr>
              <a:t>Típicamente causadas por ahogamiento </a:t>
            </a:r>
          </a:p>
          <a:p>
            <a:pPr algn="l" rtl="0"/>
            <a:r>
              <a:rPr lang="es" sz="2600" b="0" i="0" u="none" baseline="0" dirty="0">
                <a:latin typeface="+mn-lt"/>
              </a:rPr>
              <a:t>Interrupciones</a:t>
            </a:r>
          </a:p>
          <a:p>
            <a:pPr lvl="1" algn="l" rtl="0">
              <a:buFont typeface="Arial" panose="020B0604020202020204" pitchFamily="34" charset="0"/>
              <a:buChar char="•"/>
            </a:pPr>
            <a:r>
              <a:rPr lang="es" sz="2200" b="0" i="0" u="none" baseline="0" dirty="0">
                <a:latin typeface="+mn-lt"/>
              </a:rPr>
              <a:t>Interrumpe el transporte, energía y otras infraestructuras vitales de la comunidad </a:t>
            </a:r>
          </a:p>
          <a:p>
            <a:pPr lvl="1" algn="l" rtl="0">
              <a:buFont typeface="Arial" panose="020B0604020202020204" pitchFamily="34" charset="0"/>
              <a:buChar char="•"/>
            </a:pPr>
            <a:r>
              <a:rPr lang="es" sz="2200" b="0" i="0" u="none" baseline="0" dirty="0">
                <a:latin typeface="+mn-lt"/>
              </a:rPr>
              <a:t>Devastación de zonas costeras </a:t>
            </a:r>
          </a:p>
          <a:p>
            <a:pPr lvl="1" algn="l" rtl="0">
              <a:buFont typeface="Arial" panose="020B0604020202020204" pitchFamily="34" charset="0"/>
              <a:buChar char="•"/>
            </a:pPr>
            <a:r>
              <a:rPr lang="es" sz="2200" b="0" i="0" u="none" baseline="0" dirty="0">
                <a:latin typeface="+mn-lt"/>
              </a:rPr>
              <a:t>Genera pérdidas económicas </a:t>
            </a:r>
          </a:p>
        </p:txBody>
      </p:sp>
      <p:sp>
        <p:nvSpPr>
          <p:cNvPr id="3" name="Title 2">
            <a:extLst>
              <a:ext uri="{FF2B5EF4-FFF2-40B4-BE49-F238E27FC236}">
                <a16:creationId xmlns:a16="http://schemas.microsoft.com/office/drawing/2014/main" id="{8376FD21-A6AC-4873-8DED-FD335EEB10A5}"/>
              </a:ext>
            </a:extLst>
          </p:cNvPr>
          <p:cNvSpPr>
            <a:spLocks noGrp="1"/>
          </p:cNvSpPr>
          <p:nvPr>
            <p:ph type="title"/>
          </p:nvPr>
        </p:nvSpPr>
        <p:spPr/>
        <p:txBody>
          <a:bodyPr>
            <a:normAutofit fontScale="90000"/>
          </a:bodyPr>
          <a:lstStyle/>
          <a:p>
            <a:pPr algn="l" rtl="0"/>
            <a:r>
              <a:rPr lang="es" b="1" i="1" u="none" baseline="0"/>
              <a:t>Impactos de los tsunamis</a:t>
            </a:r>
          </a:p>
        </p:txBody>
      </p:sp>
      <p:sp>
        <p:nvSpPr>
          <p:cNvPr id="4" name="Text Placeholder 3">
            <a:extLst>
              <a:ext uri="{FF2B5EF4-FFF2-40B4-BE49-F238E27FC236}">
                <a16:creationId xmlns:a16="http://schemas.microsoft.com/office/drawing/2014/main" id="{C3FF2272-45F2-4F55-9184-9AF64B56BE86}"/>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955657D9-0D16-465A-ABA7-87379035B84E}"/>
              </a:ext>
            </a:extLst>
          </p:cNvPr>
          <p:cNvSpPr>
            <a:spLocks noGrp="1"/>
          </p:cNvSpPr>
          <p:nvPr>
            <p:ph type="body" sz="quarter" idx="11"/>
          </p:nvPr>
        </p:nvSpPr>
        <p:spPr/>
        <p:txBody>
          <a:bodyPr/>
          <a:lstStyle/>
          <a:p>
            <a:pPr algn="r" rtl="0"/>
            <a:r>
              <a:rPr lang="es" b="0" i="0" u="none" baseline="0"/>
              <a:t>TS-2</a:t>
            </a:r>
          </a:p>
        </p:txBody>
      </p:sp>
      <p:sp>
        <p:nvSpPr>
          <p:cNvPr id="6" name="Content Placeholder 5">
            <a:extLst>
              <a:ext uri="{FF2B5EF4-FFF2-40B4-BE49-F238E27FC236}">
                <a16:creationId xmlns:a16="http://schemas.microsoft.com/office/drawing/2014/main" id="{06A43491-F713-4EEA-9A39-AA115AC22E86}"/>
              </a:ext>
            </a:extLst>
          </p:cNvPr>
          <p:cNvSpPr>
            <a:spLocks noGrp="1"/>
          </p:cNvSpPr>
          <p:nvPr>
            <p:ph sz="quarter" idx="12"/>
          </p:nvPr>
        </p:nvSpPr>
        <p:spPr/>
        <p:txBody>
          <a:bodyPr/>
          <a:lstStyle/>
          <a:p>
            <a:pPr rtl="0"/>
            <a:r>
              <a:rPr lang="es" b="0" i="0" u="none" baseline="0"/>
              <a:t>PM TS-1</a:t>
            </a:r>
          </a:p>
        </p:txBody>
      </p:sp>
    </p:spTree>
    <p:extLst>
      <p:ext uri="{BB962C8B-B14F-4D97-AF65-F5344CB8AC3E}">
        <p14:creationId xmlns:p14="http://schemas.microsoft.com/office/powerpoint/2010/main" val="3456489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4C7CF2-1A06-4B86-8B81-C485574025C4}"/>
              </a:ext>
            </a:extLst>
          </p:cNvPr>
          <p:cNvSpPr>
            <a:spLocks noGrp="1"/>
          </p:cNvSpPr>
          <p:nvPr>
            <p:ph idx="1"/>
          </p:nvPr>
        </p:nvSpPr>
        <p:spPr/>
        <p:txBody>
          <a:bodyPr/>
          <a:lstStyle/>
          <a:p>
            <a:pPr algn="l" rtl="0"/>
            <a:r>
              <a:rPr lang="es" b="0" i="0" u="none" baseline="0" dirty="0">
                <a:latin typeface="+mn-lt"/>
              </a:rPr>
              <a:t>Los tsunamis pueden viajar aguas arriba en los estuarios y ríos costeros </a:t>
            </a:r>
          </a:p>
          <a:p>
            <a:pPr algn="l" rtl="0"/>
            <a:r>
              <a:rPr lang="es" b="0" i="0" u="none" baseline="0" dirty="0">
                <a:latin typeface="+mn-lt"/>
              </a:rPr>
              <a:t>La primera ola de un tsunami puede no ser la más grande  </a:t>
            </a:r>
          </a:p>
          <a:p>
            <a:pPr algn="l" rtl="0"/>
            <a:r>
              <a:rPr lang="es" b="0" i="0" u="none" baseline="0" dirty="0">
                <a:latin typeface="+mn-lt"/>
              </a:rPr>
              <a:t>Un tsunami puede impactar las costas de manera diferente, dependiendo de la formación de la tierra bajo el agua y el ángulo de las olas que se aproximan a la costa</a:t>
            </a:r>
          </a:p>
        </p:txBody>
      </p:sp>
      <p:sp>
        <p:nvSpPr>
          <p:cNvPr id="3" name="Title 2">
            <a:extLst>
              <a:ext uri="{FF2B5EF4-FFF2-40B4-BE49-F238E27FC236}">
                <a16:creationId xmlns:a16="http://schemas.microsoft.com/office/drawing/2014/main" id="{780A3E6D-3D1A-4A80-8F87-2FFA6192D287}"/>
              </a:ext>
            </a:extLst>
          </p:cNvPr>
          <p:cNvSpPr>
            <a:spLocks noGrp="1"/>
          </p:cNvSpPr>
          <p:nvPr>
            <p:ph type="title"/>
          </p:nvPr>
        </p:nvSpPr>
        <p:spPr/>
        <p:txBody>
          <a:bodyPr>
            <a:normAutofit fontScale="90000"/>
          </a:bodyPr>
          <a:lstStyle/>
          <a:p>
            <a:pPr algn="l" rtl="0"/>
            <a:r>
              <a:rPr lang="es" b="1" i="1" u="none" baseline="0"/>
              <a:t>Datos sobre los tsunamis</a:t>
            </a:r>
          </a:p>
        </p:txBody>
      </p:sp>
      <p:sp>
        <p:nvSpPr>
          <p:cNvPr id="4" name="Text Placeholder 3">
            <a:extLst>
              <a:ext uri="{FF2B5EF4-FFF2-40B4-BE49-F238E27FC236}">
                <a16:creationId xmlns:a16="http://schemas.microsoft.com/office/drawing/2014/main" id="{CFBDFC18-6C57-4B55-9EFD-EA0F4AE96CBA}"/>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3F90E3A3-4D7F-43E9-9B3E-AE5DB677A121}"/>
              </a:ext>
            </a:extLst>
          </p:cNvPr>
          <p:cNvSpPr>
            <a:spLocks noGrp="1"/>
          </p:cNvSpPr>
          <p:nvPr>
            <p:ph type="body" sz="quarter" idx="11"/>
          </p:nvPr>
        </p:nvSpPr>
        <p:spPr/>
        <p:txBody>
          <a:bodyPr/>
          <a:lstStyle/>
          <a:p>
            <a:pPr algn="r" rtl="0"/>
            <a:r>
              <a:rPr lang="es" b="0" i="0" u="none" baseline="0"/>
              <a:t>TS-3</a:t>
            </a:r>
          </a:p>
        </p:txBody>
      </p:sp>
      <p:sp>
        <p:nvSpPr>
          <p:cNvPr id="6" name="Content Placeholder 5">
            <a:extLst>
              <a:ext uri="{FF2B5EF4-FFF2-40B4-BE49-F238E27FC236}">
                <a16:creationId xmlns:a16="http://schemas.microsoft.com/office/drawing/2014/main" id="{8AC591A0-97B0-449C-B6DE-4767120A94A4}"/>
              </a:ext>
            </a:extLst>
          </p:cNvPr>
          <p:cNvSpPr>
            <a:spLocks noGrp="1"/>
          </p:cNvSpPr>
          <p:nvPr>
            <p:ph sz="quarter" idx="12"/>
          </p:nvPr>
        </p:nvSpPr>
        <p:spPr/>
        <p:txBody>
          <a:bodyPr/>
          <a:lstStyle/>
          <a:p>
            <a:pPr rtl="0"/>
            <a:r>
              <a:rPr lang="es" b="0" i="0" u="none" baseline="0"/>
              <a:t>PM TS-1</a:t>
            </a:r>
          </a:p>
        </p:txBody>
      </p:sp>
    </p:spTree>
    <p:extLst>
      <p:ext uri="{BB962C8B-B14F-4D97-AF65-F5344CB8AC3E}">
        <p14:creationId xmlns:p14="http://schemas.microsoft.com/office/powerpoint/2010/main" val="320100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4950CE-E2A9-4C97-A2BB-A1319395B33C}"/>
              </a:ext>
            </a:extLst>
          </p:cNvPr>
          <p:cNvSpPr>
            <a:spLocks noGrp="1"/>
          </p:cNvSpPr>
          <p:nvPr>
            <p:ph type="body" sz="quarter" idx="11"/>
          </p:nvPr>
        </p:nvSpPr>
        <p:spPr/>
        <p:txBody>
          <a:bodyPr/>
          <a:lstStyle/>
          <a:p>
            <a:pPr rtl="0"/>
            <a:r>
              <a:rPr lang="es" b="1" i="0" u="none" baseline="0" dirty="0">
                <a:solidFill>
                  <a:schemeClr val="bg2">
                    <a:lumMod val="25000"/>
                  </a:schemeClr>
                </a:solidFill>
              </a:rPr>
              <a:t>Terremoto</a:t>
            </a:r>
          </a:p>
        </p:txBody>
      </p:sp>
      <p:sp>
        <p:nvSpPr>
          <p:cNvPr id="4" name="Title 3"/>
          <p:cNvSpPr>
            <a:spLocks noGrp="1"/>
          </p:cNvSpPr>
          <p:nvPr>
            <p:ph type="title" idx="4294967295"/>
          </p:nvPr>
        </p:nvSpPr>
        <p:spPr>
          <a:xfrm>
            <a:off x="-10727" y="1454704"/>
            <a:ext cx="9154727" cy="89714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349659764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1D7F8-AAB5-43E3-9516-BDACC411C352}"/>
              </a:ext>
            </a:extLst>
          </p:cNvPr>
          <p:cNvSpPr>
            <a:spLocks noGrp="1"/>
          </p:cNvSpPr>
          <p:nvPr>
            <p:ph idx="1"/>
          </p:nvPr>
        </p:nvSpPr>
        <p:spPr/>
        <p:txBody>
          <a:bodyPr/>
          <a:lstStyle/>
          <a:p>
            <a:pPr algn="l" rtl="0"/>
            <a:r>
              <a:rPr lang="es" b="0" i="0" u="none" baseline="0" dirty="0">
                <a:latin typeface="+mn-lt"/>
              </a:rPr>
              <a:t>Conozca el riesgo de tsunami en su área </a:t>
            </a:r>
          </a:p>
          <a:p>
            <a:pPr lvl="1" algn="l" rtl="0">
              <a:buFont typeface="Arial" panose="020B0604020202020204" pitchFamily="34" charset="0"/>
              <a:buChar char="•"/>
            </a:pPr>
            <a:r>
              <a:rPr lang="es" b="0" i="0" u="none" baseline="0" dirty="0">
                <a:latin typeface="+mn-lt"/>
              </a:rPr>
              <a:t>Encuentre zonas de inundación locales y planes de evacuación para su hogar, trabajo y lugares que frecuenta </a:t>
            </a:r>
          </a:p>
          <a:p>
            <a:pPr algn="l" rtl="0"/>
            <a:r>
              <a:rPr lang="es" b="0" i="0" u="none" baseline="0" dirty="0">
                <a:latin typeface="+mn-lt"/>
              </a:rPr>
              <a:t>Aprenda los signos naturales de un posible tsunami </a:t>
            </a:r>
          </a:p>
          <a:p>
            <a:pPr algn="l" rtl="0"/>
            <a:r>
              <a:rPr lang="es" b="0" i="0" u="none" baseline="0" dirty="0">
                <a:latin typeface="+mn-lt"/>
              </a:rPr>
              <a:t>Si vive/trabaja en un área con riesgo de tsunamis, esté listo para evacuar si se le indica  </a:t>
            </a:r>
          </a:p>
          <a:p>
            <a:pPr lvl="1" algn="l" rtl="0">
              <a:buFont typeface="Arial" panose="020B0604020202020204" pitchFamily="34" charset="0"/>
              <a:buChar char="•"/>
            </a:pPr>
            <a:r>
              <a:rPr lang="es" b="0" i="0" u="none" baseline="0" dirty="0">
                <a:latin typeface="+mn-lt"/>
              </a:rPr>
              <a:t>Si visita un área en riesgo de tsunamis, consulte con el hotel, motel u operador del campamento para obtener información de evacuación </a:t>
            </a:r>
          </a:p>
        </p:txBody>
      </p:sp>
      <p:sp>
        <p:nvSpPr>
          <p:cNvPr id="3" name="Title 2">
            <a:extLst>
              <a:ext uri="{FF2B5EF4-FFF2-40B4-BE49-F238E27FC236}">
                <a16:creationId xmlns:a16="http://schemas.microsoft.com/office/drawing/2014/main" id="{49D91509-5181-4CE2-B1E8-A8BD1A59471E}"/>
              </a:ext>
            </a:extLst>
          </p:cNvPr>
          <p:cNvSpPr>
            <a:spLocks noGrp="1"/>
          </p:cNvSpPr>
          <p:nvPr>
            <p:ph type="title"/>
          </p:nvPr>
        </p:nvSpPr>
        <p:spPr/>
        <p:txBody>
          <a:bodyPr>
            <a:normAutofit fontScale="90000"/>
          </a:bodyPr>
          <a:lstStyle/>
          <a:p>
            <a:pPr algn="l" rtl="0"/>
            <a:r>
              <a:rPr lang="es" b="1" i="1" u="none" baseline="0"/>
              <a:t>Preparación contra los tsunamis</a:t>
            </a:r>
          </a:p>
        </p:txBody>
      </p:sp>
      <p:sp>
        <p:nvSpPr>
          <p:cNvPr id="4" name="Text Placeholder 3">
            <a:extLst>
              <a:ext uri="{FF2B5EF4-FFF2-40B4-BE49-F238E27FC236}">
                <a16:creationId xmlns:a16="http://schemas.microsoft.com/office/drawing/2014/main" id="{3AB74E22-C4C4-4AB1-9328-3B031EAA4440}"/>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951D8529-52BB-4485-B458-1612489308DF}"/>
              </a:ext>
            </a:extLst>
          </p:cNvPr>
          <p:cNvSpPr>
            <a:spLocks noGrp="1"/>
          </p:cNvSpPr>
          <p:nvPr>
            <p:ph type="body" sz="quarter" idx="11"/>
          </p:nvPr>
        </p:nvSpPr>
        <p:spPr/>
        <p:txBody>
          <a:bodyPr/>
          <a:lstStyle/>
          <a:p>
            <a:pPr algn="r" rtl="0"/>
            <a:r>
              <a:rPr lang="es" b="0" i="0" u="none" baseline="0"/>
              <a:t>TS-4</a:t>
            </a:r>
          </a:p>
        </p:txBody>
      </p:sp>
      <p:sp>
        <p:nvSpPr>
          <p:cNvPr id="6" name="Content Placeholder 5">
            <a:extLst>
              <a:ext uri="{FF2B5EF4-FFF2-40B4-BE49-F238E27FC236}">
                <a16:creationId xmlns:a16="http://schemas.microsoft.com/office/drawing/2014/main" id="{D69786E7-C4AD-468F-BF93-D869DB2BCA22}"/>
              </a:ext>
            </a:extLst>
          </p:cNvPr>
          <p:cNvSpPr>
            <a:spLocks noGrp="1"/>
          </p:cNvSpPr>
          <p:nvPr>
            <p:ph sz="quarter" idx="12"/>
          </p:nvPr>
        </p:nvSpPr>
        <p:spPr/>
        <p:txBody>
          <a:bodyPr/>
          <a:lstStyle/>
          <a:p>
            <a:pPr rtl="0"/>
            <a:r>
              <a:rPr lang="es" b="0" i="0" u="none" baseline="0"/>
              <a:t>PM TS-1</a:t>
            </a:r>
          </a:p>
        </p:txBody>
      </p:sp>
    </p:spTree>
    <p:extLst>
      <p:ext uri="{BB962C8B-B14F-4D97-AF65-F5344CB8AC3E}">
        <p14:creationId xmlns:p14="http://schemas.microsoft.com/office/powerpoint/2010/main" val="39984074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61F94F-890E-4D3B-A82F-8342F1ED0E98}"/>
              </a:ext>
            </a:extLst>
          </p:cNvPr>
          <p:cNvSpPr>
            <a:spLocks noGrp="1"/>
          </p:cNvSpPr>
          <p:nvPr>
            <p:ph idx="1"/>
          </p:nvPr>
        </p:nvSpPr>
        <p:spPr/>
        <p:txBody>
          <a:bodyPr/>
          <a:lstStyle/>
          <a:p>
            <a:pPr algn="l" rtl="0"/>
            <a:r>
              <a:rPr lang="es" b="0" i="0" u="none" baseline="0" dirty="0">
                <a:latin typeface="+mn-lt"/>
              </a:rPr>
              <a:t>Hable sobre los tsunamis con su familia </a:t>
            </a:r>
          </a:p>
          <a:p>
            <a:pPr algn="l" rtl="0"/>
            <a:r>
              <a:rPr lang="es" b="0" i="0" u="none" baseline="0" dirty="0">
                <a:latin typeface="+mn-lt"/>
              </a:rPr>
              <a:t>Desarrolle planes de evacuación personales y familiares basados ​​en los planes locales </a:t>
            </a:r>
          </a:p>
          <a:p>
            <a:pPr algn="l" rtl="0"/>
            <a:r>
              <a:rPr lang="es" b="0" i="0" u="none" baseline="0" dirty="0">
                <a:latin typeface="+mn-lt"/>
              </a:rPr>
              <a:t>Hable con su agente de seguros </a:t>
            </a:r>
          </a:p>
          <a:p>
            <a:pPr algn="l" rtl="0"/>
            <a:r>
              <a:rPr lang="es" b="0" i="0" u="none" baseline="0" dirty="0">
                <a:latin typeface="+mn-lt"/>
              </a:rPr>
              <a:t>Use la radio climática de NOAA y conozca y suscríbase a las alertas y alertas locales de tsunamis </a:t>
            </a:r>
          </a:p>
        </p:txBody>
      </p:sp>
      <p:sp>
        <p:nvSpPr>
          <p:cNvPr id="3" name="Title 2">
            <a:extLst>
              <a:ext uri="{FF2B5EF4-FFF2-40B4-BE49-F238E27FC236}">
                <a16:creationId xmlns:a16="http://schemas.microsoft.com/office/drawing/2014/main" id="{63BAA090-941E-40BD-9C76-FAC1BC5403A2}"/>
              </a:ext>
            </a:extLst>
          </p:cNvPr>
          <p:cNvSpPr>
            <a:spLocks noGrp="1"/>
          </p:cNvSpPr>
          <p:nvPr>
            <p:ph type="title"/>
          </p:nvPr>
        </p:nvSpPr>
        <p:spPr/>
        <p:txBody>
          <a:bodyPr>
            <a:normAutofit fontScale="90000"/>
          </a:bodyPr>
          <a:lstStyle/>
          <a:p>
            <a:pPr algn="l" rtl="0"/>
            <a:r>
              <a:rPr lang="es" b="1" i="1" u="none" baseline="0"/>
              <a:t>Preparación contra los tsunamis</a:t>
            </a:r>
          </a:p>
        </p:txBody>
      </p:sp>
      <p:sp>
        <p:nvSpPr>
          <p:cNvPr id="4" name="Text Placeholder 3">
            <a:extLst>
              <a:ext uri="{FF2B5EF4-FFF2-40B4-BE49-F238E27FC236}">
                <a16:creationId xmlns:a16="http://schemas.microsoft.com/office/drawing/2014/main" id="{27B28260-5E67-475B-ACEB-A3FC42668190}"/>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71C557F3-7FB5-4714-9B68-FDDEE25485A7}"/>
              </a:ext>
            </a:extLst>
          </p:cNvPr>
          <p:cNvSpPr>
            <a:spLocks noGrp="1"/>
          </p:cNvSpPr>
          <p:nvPr>
            <p:ph type="body" sz="quarter" idx="11"/>
          </p:nvPr>
        </p:nvSpPr>
        <p:spPr/>
        <p:txBody>
          <a:bodyPr/>
          <a:lstStyle/>
          <a:p>
            <a:pPr algn="r" rtl="0"/>
            <a:r>
              <a:rPr lang="es" b="0" i="0" u="none" baseline="0"/>
              <a:t>TS-5</a:t>
            </a:r>
          </a:p>
        </p:txBody>
      </p:sp>
      <p:sp>
        <p:nvSpPr>
          <p:cNvPr id="6" name="Content Placeholder 5">
            <a:extLst>
              <a:ext uri="{FF2B5EF4-FFF2-40B4-BE49-F238E27FC236}">
                <a16:creationId xmlns:a16="http://schemas.microsoft.com/office/drawing/2014/main" id="{15C510FD-DC45-4700-99E0-C974EA8557F6}"/>
              </a:ext>
            </a:extLst>
          </p:cNvPr>
          <p:cNvSpPr>
            <a:spLocks noGrp="1"/>
          </p:cNvSpPr>
          <p:nvPr>
            <p:ph sz="quarter" idx="12"/>
          </p:nvPr>
        </p:nvSpPr>
        <p:spPr/>
        <p:txBody>
          <a:bodyPr/>
          <a:lstStyle/>
          <a:p>
            <a:pPr rtl="0"/>
            <a:r>
              <a:rPr lang="es" b="0" i="0" u="none" baseline="0"/>
              <a:t>PM TS-2</a:t>
            </a:r>
          </a:p>
        </p:txBody>
      </p:sp>
    </p:spTree>
    <p:extLst>
      <p:ext uri="{BB962C8B-B14F-4D97-AF65-F5344CB8AC3E}">
        <p14:creationId xmlns:p14="http://schemas.microsoft.com/office/powerpoint/2010/main" val="7801676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39266-5D42-4EE5-9C50-78EE2B608C71}"/>
              </a:ext>
            </a:extLst>
          </p:cNvPr>
          <p:cNvSpPr>
            <a:spLocks noGrp="1"/>
          </p:cNvSpPr>
          <p:nvPr>
            <p:ph idx="1"/>
          </p:nvPr>
        </p:nvSpPr>
        <p:spPr/>
        <p:txBody>
          <a:bodyPr/>
          <a:lstStyle/>
          <a:p>
            <a:pPr algn="l" rtl="0"/>
            <a:r>
              <a:rPr lang="es" b="0" i="0" u="none" baseline="0" dirty="0">
                <a:latin typeface="+mn-lt"/>
              </a:rPr>
              <a:t>Evite construir o vivir a varios cientos de pies de la costa  </a:t>
            </a:r>
          </a:p>
          <a:p>
            <a:pPr lvl="1" algn="l" rtl="0">
              <a:buFont typeface="Arial" panose="020B0604020202020204" pitchFamily="34" charset="0"/>
              <a:buChar char="•"/>
            </a:pPr>
            <a:r>
              <a:rPr lang="es" b="0" i="0" u="none" baseline="0" dirty="0">
                <a:latin typeface="+mn-lt"/>
              </a:rPr>
              <a:t>Estas áreas tienen más probabilidades de sufrir daños por tsunamis, vientos fuertes o tormentas costeras  </a:t>
            </a:r>
          </a:p>
          <a:p>
            <a:pPr algn="l" rtl="0"/>
            <a:r>
              <a:rPr lang="es" b="0" i="0" u="none" baseline="0" dirty="0">
                <a:latin typeface="+mn-lt"/>
              </a:rPr>
              <a:t>Eleve las casas costeras </a:t>
            </a:r>
          </a:p>
          <a:p>
            <a:pPr lvl="1" algn="l" rtl="0">
              <a:buFont typeface="Arial" panose="020B0604020202020204" pitchFamily="34" charset="0"/>
              <a:buChar char="•"/>
            </a:pPr>
            <a:r>
              <a:rPr lang="es" b="0" i="0" u="none" baseline="0" dirty="0">
                <a:latin typeface="+mn-lt"/>
              </a:rPr>
              <a:t>La mayoría de los tsunamis tienen menos de 10 pies de altura  </a:t>
            </a:r>
          </a:p>
          <a:p>
            <a:pPr algn="l" rtl="0"/>
            <a:r>
              <a:rPr lang="es" b="0" i="0" u="none" baseline="0" dirty="0">
                <a:latin typeface="+mn-lt"/>
              </a:rPr>
              <a:t>Consulte con un profesional para obtener consejos sobre cómo hacer que su casa sea más resistente a un tsunami </a:t>
            </a:r>
          </a:p>
        </p:txBody>
      </p:sp>
      <p:sp>
        <p:nvSpPr>
          <p:cNvPr id="3" name="Title 2">
            <a:extLst>
              <a:ext uri="{FF2B5EF4-FFF2-40B4-BE49-F238E27FC236}">
                <a16:creationId xmlns:a16="http://schemas.microsoft.com/office/drawing/2014/main" id="{14F00578-6488-4CD3-980B-1672D2CC558A}"/>
              </a:ext>
            </a:extLst>
          </p:cNvPr>
          <p:cNvSpPr>
            <a:spLocks noGrp="1"/>
          </p:cNvSpPr>
          <p:nvPr>
            <p:ph type="title"/>
          </p:nvPr>
        </p:nvSpPr>
        <p:spPr/>
        <p:txBody>
          <a:bodyPr/>
          <a:lstStyle/>
          <a:p>
            <a:pPr algn="l" rtl="0"/>
            <a:r>
              <a:rPr lang="es" b="1" i="1" u="none" baseline="0"/>
              <a:t>Proteger la propiedad</a:t>
            </a:r>
          </a:p>
        </p:txBody>
      </p:sp>
      <p:sp>
        <p:nvSpPr>
          <p:cNvPr id="4" name="Text Placeholder 3">
            <a:extLst>
              <a:ext uri="{FF2B5EF4-FFF2-40B4-BE49-F238E27FC236}">
                <a16:creationId xmlns:a16="http://schemas.microsoft.com/office/drawing/2014/main" id="{C1C6B6DE-2518-40BE-BEB9-849A3A59F04F}"/>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54950C49-B8B3-4117-A136-F27A640030B8}"/>
              </a:ext>
            </a:extLst>
          </p:cNvPr>
          <p:cNvSpPr>
            <a:spLocks noGrp="1"/>
          </p:cNvSpPr>
          <p:nvPr>
            <p:ph type="body" sz="quarter" idx="11"/>
          </p:nvPr>
        </p:nvSpPr>
        <p:spPr/>
        <p:txBody>
          <a:bodyPr/>
          <a:lstStyle/>
          <a:p>
            <a:pPr algn="r" rtl="0"/>
            <a:r>
              <a:rPr lang="es" b="0" i="0" u="none" baseline="0"/>
              <a:t>TS-6</a:t>
            </a:r>
          </a:p>
        </p:txBody>
      </p:sp>
      <p:sp>
        <p:nvSpPr>
          <p:cNvPr id="6" name="Content Placeholder 5">
            <a:extLst>
              <a:ext uri="{FF2B5EF4-FFF2-40B4-BE49-F238E27FC236}">
                <a16:creationId xmlns:a16="http://schemas.microsoft.com/office/drawing/2014/main" id="{B5FF2B5C-ADC7-40A7-B914-6A556CD6D66D}"/>
              </a:ext>
            </a:extLst>
          </p:cNvPr>
          <p:cNvSpPr>
            <a:spLocks noGrp="1"/>
          </p:cNvSpPr>
          <p:nvPr>
            <p:ph sz="quarter" idx="12"/>
          </p:nvPr>
        </p:nvSpPr>
        <p:spPr/>
        <p:txBody>
          <a:bodyPr/>
          <a:lstStyle/>
          <a:p>
            <a:pPr rtl="0"/>
            <a:r>
              <a:rPr lang="es" b="0" i="0" u="none" baseline="0"/>
              <a:t>PM TS-2</a:t>
            </a:r>
          </a:p>
        </p:txBody>
      </p:sp>
    </p:spTree>
    <p:extLst>
      <p:ext uri="{BB962C8B-B14F-4D97-AF65-F5344CB8AC3E}">
        <p14:creationId xmlns:p14="http://schemas.microsoft.com/office/powerpoint/2010/main" val="8152929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A18E-00A6-4E32-B73E-354117579BCA}"/>
              </a:ext>
            </a:extLst>
          </p:cNvPr>
          <p:cNvSpPr>
            <a:spLocks noGrp="1"/>
          </p:cNvSpPr>
          <p:nvPr>
            <p:ph idx="1"/>
          </p:nvPr>
        </p:nvSpPr>
        <p:spPr>
          <a:xfrm>
            <a:off x="315142" y="1521229"/>
            <a:ext cx="8512974" cy="4781145"/>
          </a:xfrm>
        </p:spPr>
        <p:txBody>
          <a:bodyPr/>
          <a:lstStyle/>
          <a:p>
            <a:pPr algn="l" rtl="0"/>
            <a:r>
              <a:rPr lang="es" b="0" i="0" u="none" baseline="0" dirty="0">
                <a:latin typeface="+mn-lt"/>
              </a:rPr>
              <a:t>Vigilancia de tsunamis </a:t>
            </a:r>
          </a:p>
          <a:p>
            <a:pPr lvl="1" algn="l" rtl="0">
              <a:buFont typeface="Arial" panose="020B0604020202020204" pitchFamily="34" charset="0"/>
              <a:buChar char="•"/>
            </a:pPr>
            <a:r>
              <a:rPr lang="es" sz="2200" b="0" i="0" u="none" baseline="0" dirty="0">
                <a:latin typeface="+mn-lt"/>
              </a:rPr>
              <a:t>Ha ocurrido un terremoto lejano. Un tsunami es posible  </a:t>
            </a:r>
          </a:p>
          <a:p>
            <a:pPr lvl="1" algn="l" rtl="0">
              <a:buFont typeface="Arial" panose="020B0604020202020204" pitchFamily="34" charset="0"/>
              <a:buChar char="•"/>
            </a:pPr>
            <a:r>
              <a:rPr lang="es" sz="2200" b="0" i="0" u="none" baseline="0" dirty="0">
                <a:latin typeface="+mn-lt"/>
              </a:rPr>
              <a:t>Manténgase sintonizado para más información. Esté preparado para tomar medidas si es necesario</a:t>
            </a:r>
          </a:p>
          <a:p>
            <a:pPr algn="l" rtl="0"/>
            <a:r>
              <a:rPr lang="es" b="0" i="0" u="none" baseline="0" dirty="0">
                <a:latin typeface="+mn-lt"/>
              </a:rPr>
              <a:t>Recomendación de tsunami </a:t>
            </a:r>
          </a:p>
          <a:p>
            <a:pPr lvl="1" algn="l" rtl="0">
              <a:buFont typeface="Arial" panose="020B0604020202020204" pitchFamily="34" charset="0"/>
              <a:buChar char="•"/>
            </a:pPr>
            <a:r>
              <a:rPr lang="es" sz="2200" b="0" i="0" u="none" baseline="0" dirty="0">
                <a:latin typeface="+mn-lt"/>
              </a:rPr>
              <a:t>Se espera o está ocurriendo un tsunami con potencial de fuertes corrientes u olas peligrosas para aquellos que están sobre o muy cerca del agua. Puede haber inundaciones de playas y zonas portuarias</a:t>
            </a:r>
          </a:p>
          <a:p>
            <a:pPr lvl="1" algn="l" rtl="0">
              <a:buFont typeface="Arial" panose="020B0604020202020204" pitchFamily="34" charset="0"/>
              <a:buChar char="•"/>
            </a:pPr>
            <a:r>
              <a:rPr lang="es" sz="2200" b="0" i="0" u="none" baseline="0" dirty="0">
                <a:latin typeface="+mn-lt"/>
              </a:rPr>
              <a:t>Manténgase fuera del agua y lejos de las playas y vías navegables   Siga las instrucciones de los funcionarios locales</a:t>
            </a:r>
          </a:p>
        </p:txBody>
      </p:sp>
      <p:sp>
        <p:nvSpPr>
          <p:cNvPr id="3" name="Title 2">
            <a:extLst>
              <a:ext uri="{FF2B5EF4-FFF2-40B4-BE49-F238E27FC236}">
                <a16:creationId xmlns:a16="http://schemas.microsoft.com/office/drawing/2014/main" id="{B9A447B3-208B-4707-8E3D-6BCD9D7B2879}"/>
              </a:ext>
            </a:extLst>
          </p:cNvPr>
          <p:cNvSpPr>
            <a:spLocks noGrp="1"/>
          </p:cNvSpPr>
          <p:nvPr>
            <p:ph type="title"/>
          </p:nvPr>
        </p:nvSpPr>
        <p:spPr/>
        <p:txBody>
          <a:bodyPr>
            <a:normAutofit fontScale="90000"/>
          </a:bodyPr>
          <a:lstStyle/>
          <a:p>
            <a:pPr algn="l" rtl="0"/>
            <a:r>
              <a:rPr lang="es" b="1" i="1" u="none" baseline="0"/>
              <a:t>Alertas y advertencias de tsunamis</a:t>
            </a:r>
          </a:p>
        </p:txBody>
      </p:sp>
      <p:sp>
        <p:nvSpPr>
          <p:cNvPr id="4" name="Text Placeholder 3">
            <a:extLst>
              <a:ext uri="{FF2B5EF4-FFF2-40B4-BE49-F238E27FC236}">
                <a16:creationId xmlns:a16="http://schemas.microsoft.com/office/drawing/2014/main" id="{CEC62CA2-6689-4D1B-99CB-DF58F165F10C}"/>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9B0307C6-808C-457F-AFAB-0F92BE8B5342}"/>
              </a:ext>
            </a:extLst>
          </p:cNvPr>
          <p:cNvSpPr>
            <a:spLocks noGrp="1"/>
          </p:cNvSpPr>
          <p:nvPr>
            <p:ph type="body" sz="quarter" idx="11"/>
          </p:nvPr>
        </p:nvSpPr>
        <p:spPr/>
        <p:txBody>
          <a:bodyPr/>
          <a:lstStyle/>
          <a:p>
            <a:pPr algn="r" rtl="0"/>
            <a:r>
              <a:rPr lang="es" b="0" i="0" u="none" baseline="0"/>
              <a:t>TS-7</a:t>
            </a:r>
          </a:p>
        </p:txBody>
      </p:sp>
      <p:sp>
        <p:nvSpPr>
          <p:cNvPr id="6" name="Content Placeholder 5">
            <a:extLst>
              <a:ext uri="{FF2B5EF4-FFF2-40B4-BE49-F238E27FC236}">
                <a16:creationId xmlns:a16="http://schemas.microsoft.com/office/drawing/2014/main" id="{434374C4-8E42-41BE-BD43-FAE047FE3350}"/>
              </a:ext>
            </a:extLst>
          </p:cNvPr>
          <p:cNvSpPr>
            <a:spLocks noGrp="1"/>
          </p:cNvSpPr>
          <p:nvPr>
            <p:ph sz="quarter" idx="12"/>
          </p:nvPr>
        </p:nvSpPr>
        <p:spPr/>
        <p:txBody>
          <a:bodyPr/>
          <a:lstStyle/>
          <a:p>
            <a:pPr rtl="0"/>
            <a:r>
              <a:rPr lang="es" b="0" i="0" u="none" baseline="0"/>
              <a:t>PM TS-3</a:t>
            </a:r>
          </a:p>
        </p:txBody>
      </p:sp>
    </p:spTree>
    <p:extLst>
      <p:ext uri="{BB962C8B-B14F-4D97-AF65-F5344CB8AC3E}">
        <p14:creationId xmlns:p14="http://schemas.microsoft.com/office/powerpoint/2010/main" val="336088530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A18E-00A6-4E32-B73E-354117579BCA}"/>
              </a:ext>
            </a:extLst>
          </p:cNvPr>
          <p:cNvSpPr>
            <a:spLocks noGrp="1"/>
          </p:cNvSpPr>
          <p:nvPr>
            <p:ph idx="1"/>
          </p:nvPr>
        </p:nvSpPr>
        <p:spPr/>
        <p:txBody>
          <a:bodyPr/>
          <a:lstStyle/>
          <a:p>
            <a:pPr algn="l" rtl="0"/>
            <a:r>
              <a:rPr lang="es" b="0" i="0" u="none" baseline="0" dirty="0">
                <a:latin typeface="+mn-lt"/>
              </a:rPr>
              <a:t>Advertencia de tsunamis </a:t>
            </a:r>
          </a:p>
          <a:p>
            <a:pPr lvl="1" algn="l" rtl="0">
              <a:buFont typeface="Arial" panose="020B0604020202020204" pitchFamily="34" charset="0"/>
              <a:buChar char="•"/>
            </a:pPr>
            <a:r>
              <a:rPr lang="es" sz="2200" b="0" i="0" u="none" baseline="0" dirty="0">
                <a:latin typeface="+mn-lt"/>
              </a:rPr>
              <a:t>Se espera o está ocurriendo un tsunami que puede causar inundaciones generalizadas. Las inundaciones costeras peligrosas y las corrientes poderosas son posibles y pueden continuar durante varias horas o días después de la llegada inicial</a:t>
            </a:r>
          </a:p>
          <a:p>
            <a:pPr lvl="1" algn="l" rtl="0">
              <a:buFont typeface="Arial" panose="020B0604020202020204" pitchFamily="34" charset="0"/>
              <a:buChar char="•"/>
            </a:pPr>
            <a:r>
              <a:rPr lang="es" sz="2200" b="0" i="0" u="none" baseline="0" dirty="0">
                <a:latin typeface="+mn-lt"/>
              </a:rPr>
              <a:t>Siga las instrucciones de los funcionarios locales. Se recomienda la evacuación. Muévase a tierra alta o tierra adentro (lejos del agua)</a:t>
            </a:r>
          </a:p>
        </p:txBody>
      </p:sp>
      <p:sp>
        <p:nvSpPr>
          <p:cNvPr id="3" name="Title 2">
            <a:extLst>
              <a:ext uri="{FF2B5EF4-FFF2-40B4-BE49-F238E27FC236}">
                <a16:creationId xmlns:a16="http://schemas.microsoft.com/office/drawing/2014/main" id="{B9A447B3-208B-4707-8E3D-6BCD9D7B2879}"/>
              </a:ext>
            </a:extLst>
          </p:cNvPr>
          <p:cNvSpPr>
            <a:spLocks noGrp="1"/>
          </p:cNvSpPr>
          <p:nvPr>
            <p:ph type="title"/>
          </p:nvPr>
        </p:nvSpPr>
        <p:spPr/>
        <p:txBody>
          <a:bodyPr>
            <a:normAutofit fontScale="90000"/>
          </a:bodyPr>
          <a:lstStyle/>
          <a:p>
            <a:pPr algn="l" rtl="0"/>
            <a:r>
              <a:rPr lang="es" b="1" i="1" u="none" baseline="0"/>
              <a:t>Alertas y advertencias de tsunamis</a:t>
            </a:r>
          </a:p>
        </p:txBody>
      </p:sp>
      <p:sp>
        <p:nvSpPr>
          <p:cNvPr id="4" name="Text Placeholder 3">
            <a:extLst>
              <a:ext uri="{FF2B5EF4-FFF2-40B4-BE49-F238E27FC236}">
                <a16:creationId xmlns:a16="http://schemas.microsoft.com/office/drawing/2014/main" id="{CEC62CA2-6689-4D1B-99CB-DF58F165F10C}"/>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9B0307C6-808C-457F-AFAB-0F92BE8B5342}"/>
              </a:ext>
            </a:extLst>
          </p:cNvPr>
          <p:cNvSpPr>
            <a:spLocks noGrp="1"/>
          </p:cNvSpPr>
          <p:nvPr>
            <p:ph type="body" sz="quarter" idx="11"/>
          </p:nvPr>
        </p:nvSpPr>
        <p:spPr/>
        <p:txBody>
          <a:bodyPr/>
          <a:lstStyle/>
          <a:p>
            <a:pPr algn="r" rtl="0"/>
            <a:r>
              <a:rPr lang="es" b="0" i="0" u="none" baseline="0"/>
              <a:t>TS-8</a:t>
            </a:r>
          </a:p>
        </p:txBody>
      </p:sp>
      <p:sp>
        <p:nvSpPr>
          <p:cNvPr id="6" name="Content Placeholder 5">
            <a:extLst>
              <a:ext uri="{FF2B5EF4-FFF2-40B4-BE49-F238E27FC236}">
                <a16:creationId xmlns:a16="http://schemas.microsoft.com/office/drawing/2014/main" id="{434374C4-8E42-41BE-BD43-FAE047FE3350}"/>
              </a:ext>
            </a:extLst>
          </p:cNvPr>
          <p:cNvSpPr>
            <a:spLocks noGrp="1"/>
          </p:cNvSpPr>
          <p:nvPr>
            <p:ph sz="quarter" idx="12"/>
          </p:nvPr>
        </p:nvSpPr>
        <p:spPr/>
        <p:txBody>
          <a:bodyPr/>
          <a:lstStyle/>
          <a:p>
            <a:pPr rtl="0"/>
            <a:r>
              <a:rPr lang="es" b="0" i="0" u="none" baseline="0"/>
              <a:t>PM TS-3</a:t>
            </a:r>
          </a:p>
        </p:txBody>
      </p:sp>
    </p:spTree>
    <p:extLst>
      <p:ext uri="{BB962C8B-B14F-4D97-AF65-F5344CB8AC3E}">
        <p14:creationId xmlns:p14="http://schemas.microsoft.com/office/powerpoint/2010/main" val="33366113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6DCD6C-2862-41C7-B99C-577E1EABBB96}"/>
              </a:ext>
            </a:extLst>
          </p:cNvPr>
          <p:cNvSpPr>
            <a:spLocks noGrp="1"/>
          </p:cNvSpPr>
          <p:nvPr>
            <p:ph idx="1"/>
          </p:nvPr>
        </p:nvSpPr>
        <p:spPr/>
        <p:txBody>
          <a:bodyPr>
            <a:normAutofit/>
          </a:bodyPr>
          <a:lstStyle/>
          <a:p>
            <a:pPr algn="l" rtl="0"/>
            <a:r>
              <a:rPr lang="es" sz="2400" b="0" i="0" u="none" baseline="0" dirty="0">
                <a:latin typeface="+mn-lt"/>
              </a:rPr>
              <a:t>Evacuar inmediatamente si está en una zona de riesgo de tsunamis </a:t>
            </a:r>
          </a:p>
          <a:p>
            <a:pPr algn="l" rtl="0"/>
            <a:r>
              <a:rPr lang="es" sz="2400" b="0" i="0" u="none" baseline="0" dirty="0">
                <a:latin typeface="+mn-lt"/>
              </a:rPr>
              <a:t>Siga las instrucciones emitidas por las autoridades locales </a:t>
            </a:r>
          </a:p>
          <a:p>
            <a:pPr algn="l" rtl="0"/>
            <a:r>
              <a:rPr lang="es" sz="2400" b="0" i="0" u="none" baseline="0" dirty="0">
                <a:latin typeface="+mn-lt"/>
              </a:rPr>
              <a:t>Vaya a un terreno más alto lo más al interior posible </a:t>
            </a:r>
          </a:p>
          <a:p>
            <a:pPr algn="l" rtl="0"/>
            <a:r>
              <a:rPr lang="es" sz="2400" b="0" i="0" u="none" baseline="0" dirty="0">
                <a:latin typeface="+mn-lt"/>
              </a:rPr>
              <a:t>Si no puede llegar a un terreno más alto o moverse tierra adentro de manera oportuna, muévase a los niveles superiores de un edificio alto y fortificado </a:t>
            </a:r>
          </a:p>
          <a:p>
            <a:pPr algn="l" rtl="0"/>
            <a:r>
              <a:rPr lang="es" sz="2400" b="0" i="0" u="none" baseline="0" dirty="0">
                <a:latin typeface="+mn-lt"/>
              </a:rPr>
              <a:t>Escuche la radio climática de NOAA o la estación de frecuencia de emergencia de la Guardia Costera </a:t>
            </a:r>
          </a:p>
        </p:txBody>
      </p:sp>
      <p:sp>
        <p:nvSpPr>
          <p:cNvPr id="3" name="Title 2">
            <a:extLst>
              <a:ext uri="{FF2B5EF4-FFF2-40B4-BE49-F238E27FC236}">
                <a16:creationId xmlns:a16="http://schemas.microsoft.com/office/drawing/2014/main" id="{3C048E0F-4223-4212-9313-EF5FE2B14038}"/>
              </a:ext>
            </a:extLst>
          </p:cNvPr>
          <p:cNvSpPr>
            <a:spLocks noGrp="1"/>
          </p:cNvSpPr>
          <p:nvPr>
            <p:ph type="title"/>
          </p:nvPr>
        </p:nvSpPr>
        <p:spPr/>
        <p:txBody>
          <a:bodyPr/>
          <a:lstStyle/>
          <a:p>
            <a:pPr algn="l" rtl="0"/>
            <a:r>
              <a:rPr lang="es" b="1" i="1" u="none" baseline="0"/>
              <a:t>Durante un tsunami</a:t>
            </a:r>
          </a:p>
        </p:txBody>
      </p:sp>
      <p:sp>
        <p:nvSpPr>
          <p:cNvPr id="4" name="Text Placeholder 3">
            <a:extLst>
              <a:ext uri="{FF2B5EF4-FFF2-40B4-BE49-F238E27FC236}">
                <a16:creationId xmlns:a16="http://schemas.microsoft.com/office/drawing/2014/main" id="{3B6F828A-1CB8-4714-9AE0-21368B7E259B}"/>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D733A4F4-0E19-4930-9411-163F0C88A494}"/>
              </a:ext>
            </a:extLst>
          </p:cNvPr>
          <p:cNvSpPr>
            <a:spLocks noGrp="1"/>
          </p:cNvSpPr>
          <p:nvPr>
            <p:ph type="body" sz="quarter" idx="11"/>
          </p:nvPr>
        </p:nvSpPr>
        <p:spPr/>
        <p:txBody>
          <a:bodyPr/>
          <a:lstStyle/>
          <a:p>
            <a:pPr algn="r" rtl="0"/>
            <a:r>
              <a:rPr lang="es" b="0" i="0" u="none" baseline="0"/>
              <a:t>TS-9</a:t>
            </a:r>
          </a:p>
        </p:txBody>
      </p:sp>
      <p:sp>
        <p:nvSpPr>
          <p:cNvPr id="6" name="Content Placeholder 5">
            <a:extLst>
              <a:ext uri="{FF2B5EF4-FFF2-40B4-BE49-F238E27FC236}">
                <a16:creationId xmlns:a16="http://schemas.microsoft.com/office/drawing/2014/main" id="{5BD0A649-8E5C-43FA-98DB-2775006A08E3}"/>
              </a:ext>
            </a:extLst>
          </p:cNvPr>
          <p:cNvSpPr>
            <a:spLocks noGrp="1"/>
          </p:cNvSpPr>
          <p:nvPr>
            <p:ph sz="quarter" idx="12"/>
          </p:nvPr>
        </p:nvSpPr>
        <p:spPr/>
        <p:txBody>
          <a:bodyPr/>
          <a:lstStyle/>
          <a:p>
            <a:pPr rtl="0"/>
            <a:r>
              <a:rPr lang="es" b="0" i="0" u="none" baseline="0"/>
              <a:t>PM TS-3</a:t>
            </a:r>
          </a:p>
        </p:txBody>
      </p:sp>
    </p:spTree>
    <p:extLst>
      <p:ext uri="{BB962C8B-B14F-4D97-AF65-F5344CB8AC3E}">
        <p14:creationId xmlns:p14="http://schemas.microsoft.com/office/powerpoint/2010/main" val="35772878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F5259C-02D4-44A7-AA22-26EEE76B29AD}"/>
              </a:ext>
            </a:extLst>
          </p:cNvPr>
          <p:cNvSpPr>
            <a:spLocks noGrp="1"/>
          </p:cNvSpPr>
          <p:nvPr>
            <p:ph idx="1"/>
          </p:nvPr>
        </p:nvSpPr>
        <p:spPr/>
        <p:txBody>
          <a:bodyPr/>
          <a:lstStyle/>
          <a:p>
            <a:pPr algn="l" rtl="0"/>
            <a:r>
              <a:rPr lang="es" b="0" i="0" u="none" baseline="0" dirty="0">
                <a:latin typeface="+mn-lt"/>
              </a:rPr>
              <a:t>Si está en el océano, asegúrese de llegar lo más lejos posible de la costa  </a:t>
            </a:r>
          </a:p>
          <a:p>
            <a:pPr algn="l" rtl="0"/>
            <a:r>
              <a:rPr lang="es" b="0" i="0" u="none" baseline="0" dirty="0">
                <a:latin typeface="+mn-lt"/>
              </a:rPr>
              <a:t>Si su barco está en el puerto, solo llévelo lejos de la costa si la autoridad local (capitán del puerto) lo permite y usted tiene suministros para permanecer en el mar durante dos o tres días </a:t>
            </a:r>
          </a:p>
        </p:txBody>
      </p:sp>
      <p:sp>
        <p:nvSpPr>
          <p:cNvPr id="3" name="Title 2">
            <a:extLst>
              <a:ext uri="{FF2B5EF4-FFF2-40B4-BE49-F238E27FC236}">
                <a16:creationId xmlns:a16="http://schemas.microsoft.com/office/drawing/2014/main" id="{54CE29B7-7FD1-4AE5-B047-A7B9F34B6351}"/>
              </a:ext>
            </a:extLst>
          </p:cNvPr>
          <p:cNvSpPr>
            <a:spLocks noGrp="1"/>
          </p:cNvSpPr>
          <p:nvPr>
            <p:ph type="title"/>
          </p:nvPr>
        </p:nvSpPr>
        <p:spPr/>
        <p:txBody>
          <a:bodyPr/>
          <a:lstStyle/>
          <a:p>
            <a:pPr algn="l" rtl="0"/>
            <a:r>
              <a:rPr lang="es" b="1" i="1" u="none" baseline="0"/>
              <a:t>Durante un tsunami</a:t>
            </a:r>
          </a:p>
        </p:txBody>
      </p:sp>
      <p:sp>
        <p:nvSpPr>
          <p:cNvPr id="4" name="Text Placeholder 3">
            <a:extLst>
              <a:ext uri="{FF2B5EF4-FFF2-40B4-BE49-F238E27FC236}">
                <a16:creationId xmlns:a16="http://schemas.microsoft.com/office/drawing/2014/main" id="{B39A08A3-E264-47B0-9FA3-08D75CF2DEDA}"/>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48C5FEEC-BF10-498B-9D57-3E52F4B44D60}"/>
              </a:ext>
            </a:extLst>
          </p:cNvPr>
          <p:cNvSpPr>
            <a:spLocks noGrp="1"/>
          </p:cNvSpPr>
          <p:nvPr>
            <p:ph type="body" sz="quarter" idx="11"/>
          </p:nvPr>
        </p:nvSpPr>
        <p:spPr/>
        <p:txBody>
          <a:bodyPr/>
          <a:lstStyle/>
          <a:p>
            <a:pPr algn="r" rtl="0"/>
            <a:r>
              <a:rPr lang="es" b="0" i="0" u="none" baseline="0"/>
              <a:t>TS-10</a:t>
            </a:r>
          </a:p>
        </p:txBody>
      </p:sp>
      <p:sp>
        <p:nvSpPr>
          <p:cNvPr id="6" name="Content Placeholder 5">
            <a:extLst>
              <a:ext uri="{FF2B5EF4-FFF2-40B4-BE49-F238E27FC236}">
                <a16:creationId xmlns:a16="http://schemas.microsoft.com/office/drawing/2014/main" id="{A285D988-5131-4031-9599-5F2EF031218F}"/>
              </a:ext>
            </a:extLst>
          </p:cNvPr>
          <p:cNvSpPr>
            <a:spLocks noGrp="1"/>
          </p:cNvSpPr>
          <p:nvPr>
            <p:ph sz="quarter" idx="12"/>
          </p:nvPr>
        </p:nvSpPr>
        <p:spPr/>
        <p:txBody>
          <a:bodyPr/>
          <a:lstStyle/>
          <a:p>
            <a:pPr rtl="0"/>
            <a:r>
              <a:rPr lang="es" b="0" i="0" u="none" baseline="0"/>
              <a:t>PM TS-4</a:t>
            </a:r>
          </a:p>
        </p:txBody>
      </p:sp>
    </p:spTree>
    <p:extLst>
      <p:ext uri="{BB962C8B-B14F-4D97-AF65-F5344CB8AC3E}">
        <p14:creationId xmlns:p14="http://schemas.microsoft.com/office/powerpoint/2010/main" val="32584262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B6DEA-BDEC-479B-8D8E-C0DE79C3D22B}"/>
              </a:ext>
            </a:extLst>
          </p:cNvPr>
          <p:cNvSpPr>
            <a:spLocks noGrp="1"/>
          </p:cNvSpPr>
          <p:nvPr>
            <p:ph idx="1"/>
          </p:nvPr>
        </p:nvSpPr>
        <p:spPr/>
        <p:txBody>
          <a:bodyPr/>
          <a:lstStyle/>
          <a:p>
            <a:pPr algn="l" rtl="0"/>
            <a:r>
              <a:rPr lang="es" b="0" i="0" u="none" baseline="0" dirty="0">
                <a:latin typeface="+mn-lt"/>
              </a:rPr>
              <a:t>Si se produce un fuerte terremoto costero: caer, cubrirse y aferrarse  </a:t>
            </a:r>
          </a:p>
          <a:p>
            <a:pPr algn="l" rtl="0"/>
            <a:r>
              <a:rPr lang="es" b="0" i="0" u="none" baseline="0" dirty="0">
                <a:latin typeface="+mn-lt"/>
              </a:rPr>
              <a:t>Cuando pase el temblor, camine rápidamente hacia el interior o hacia un terreno más alto inmediatamente  </a:t>
            </a:r>
          </a:p>
          <a:p>
            <a:pPr lvl="1" algn="l" rtl="0">
              <a:buFont typeface="Arial" panose="020B0604020202020204" pitchFamily="34" charset="0"/>
              <a:buChar char="•"/>
            </a:pPr>
            <a:r>
              <a:rPr lang="es" b="0" i="0" u="none" baseline="0" dirty="0">
                <a:latin typeface="+mn-lt"/>
              </a:rPr>
              <a:t>Esté atento a un aviso oficial de evacuación </a:t>
            </a:r>
          </a:p>
          <a:p>
            <a:pPr lvl="1" algn="l" rtl="0">
              <a:buFont typeface="Arial" panose="020B0604020202020204" pitchFamily="34" charset="0"/>
              <a:buChar char="•"/>
            </a:pPr>
            <a:r>
              <a:rPr lang="es" b="0" i="0" u="none" baseline="0" dirty="0">
                <a:latin typeface="+mn-lt"/>
              </a:rPr>
              <a:t>Si se da, salga inmediatamente siguiendo la ruta de evacuación  </a:t>
            </a:r>
          </a:p>
          <a:p>
            <a:pPr lvl="1" algn="l" rtl="0">
              <a:buFont typeface="Arial" panose="020B0604020202020204" pitchFamily="34" charset="0"/>
              <a:buChar char="•"/>
            </a:pPr>
            <a:r>
              <a:rPr lang="es" b="0" i="0" u="none" baseline="0" dirty="0">
                <a:latin typeface="+mn-lt"/>
              </a:rPr>
              <a:t>Evite los cables eléctricos caídos y manténgase alejado de edificios y puentes</a:t>
            </a:r>
          </a:p>
        </p:txBody>
      </p:sp>
      <p:sp>
        <p:nvSpPr>
          <p:cNvPr id="3" name="Title 2">
            <a:extLst>
              <a:ext uri="{FF2B5EF4-FFF2-40B4-BE49-F238E27FC236}">
                <a16:creationId xmlns:a16="http://schemas.microsoft.com/office/drawing/2014/main" id="{C5C1E23E-3C21-43BB-83C6-C21632DDA46B}"/>
              </a:ext>
            </a:extLst>
          </p:cNvPr>
          <p:cNvSpPr>
            <a:spLocks noGrp="1"/>
          </p:cNvSpPr>
          <p:nvPr>
            <p:ph type="title"/>
          </p:nvPr>
        </p:nvSpPr>
        <p:spPr/>
        <p:txBody>
          <a:bodyPr>
            <a:normAutofit/>
          </a:bodyPr>
          <a:lstStyle/>
          <a:p>
            <a:pPr algn="l" rtl="0"/>
            <a:r>
              <a:rPr lang="es" b="1" i="1" u="none" baseline="0"/>
              <a:t>Tsunamis y terremotos</a:t>
            </a:r>
          </a:p>
        </p:txBody>
      </p:sp>
      <p:sp>
        <p:nvSpPr>
          <p:cNvPr id="4" name="Text Placeholder 3">
            <a:extLst>
              <a:ext uri="{FF2B5EF4-FFF2-40B4-BE49-F238E27FC236}">
                <a16:creationId xmlns:a16="http://schemas.microsoft.com/office/drawing/2014/main" id="{F042302B-A580-46D4-8C72-DF3DFE2672F3}"/>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289BE200-59B7-4B38-94BB-E4E244637892}"/>
              </a:ext>
            </a:extLst>
          </p:cNvPr>
          <p:cNvSpPr>
            <a:spLocks noGrp="1"/>
          </p:cNvSpPr>
          <p:nvPr>
            <p:ph type="body" sz="quarter" idx="11"/>
          </p:nvPr>
        </p:nvSpPr>
        <p:spPr/>
        <p:txBody>
          <a:bodyPr/>
          <a:lstStyle/>
          <a:p>
            <a:pPr algn="r" rtl="0"/>
            <a:r>
              <a:rPr lang="es" b="0" i="0" u="none" baseline="0"/>
              <a:t>TS-11</a:t>
            </a:r>
          </a:p>
        </p:txBody>
      </p:sp>
      <p:sp>
        <p:nvSpPr>
          <p:cNvPr id="6" name="Content Placeholder 5">
            <a:extLst>
              <a:ext uri="{FF2B5EF4-FFF2-40B4-BE49-F238E27FC236}">
                <a16:creationId xmlns:a16="http://schemas.microsoft.com/office/drawing/2014/main" id="{A512D484-DA87-4116-B0F0-D3D004C024BC}"/>
              </a:ext>
            </a:extLst>
          </p:cNvPr>
          <p:cNvSpPr>
            <a:spLocks noGrp="1"/>
          </p:cNvSpPr>
          <p:nvPr>
            <p:ph sz="quarter" idx="12"/>
          </p:nvPr>
        </p:nvSpPr>
        <p:spPr/>
        <p:txBody>
          <a:bodyPr/>
          <a:lstStyle/>
          <a:p>
            <a:pPr rtl="0"/>
            <a:r>
              <a:rPr lang="es" b="0" i="0" u="none" baseline="0"/>
              <a:t>PM TS-4</a:t>
            </a:r>
          </a:p>
        </p:txBody>
      </p:sp>
    </p:spTree>
    <p:extLst>
      <p:ext uri="{BB962C8B-B14F-4D97-AF65-F5344CB8AC3E}">
        <p14:creationId xmlns:p14="http://schemas.microsoft.com/office/powerpoint/2010/main" val="24493108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1FCA8-0DFF-4662-B539-3474FB98404F}"/>
              </a:ext>
            </a:extLst>
          </p:cNvPr>
          <p:cNvSpPr>
            <a:spLocks noGrp="1"/>
          </p:cNvSpPr>
          <p:nvPr>
            <p:ph idx="1"/>
          </p:nvPr>
        </p:nvSpPr>
        <p:spPr/>
        <p:txBody>
          <a:bodyPr>
            <a:normAutofit/>
          </a:bodyPr>
          <a:lstStyle/>
          <a:p>
            <a:pPr algn="l" rtl="0"/>
            <a:r>
              <a:rPr lang="es" b="0" i="0" u="none" baseline="0" dirty="0">
                <a:latin typeface="+mn-lt"/>
              </a:rPr>
              <a:t>Regrese a casa solo después de que las autoridades locales le digan que es seguro  </a:t>
            </a:r>
          </a:p>
          <a:p>
            <a:pPr algn="l" rtl="0"/>
            <a:r>
              <a:rPr lang="es" b="0" i="0" u="none" baseline="0" dirty="0">
                <a:latin typeface="+mn-lt"/>
              </a:rPr>
              <a:t>No intente conducir a través de áreas que aún están inundadas  </a:t>
            </a:r>
          </a:p>
          <a:p>
            <a:pPr algn="l" rtl="0"/>
            <a:r>
              <a:rPr lang="es" b="0" i="0" u="none" baseline="0" dirty="0">
                <a:latin typeface="+mn-lt"/>
              </a:rPr>
              <a:t>Evite vadear en aguas de inundación, que pueden esconder escombros peligrosos y estar contaminadas  </a:t>
            </a:r>
          </a:p>
          <a:p>
            <a:pPr algn="l" rtl="0"/>
            <a:r>
              <a:rPr lang="es" b="0" i="0" u="none" baseline="0" dirty="0">
                <a:latin typeface="+mn-lt"/>
              </a:rPr>
              <a:t>Evite los cables eléctricos caídos o los cables de servicios públicos rotos y reporte los que vea </a:t>
            </a:r>
          </a:p>
          <a:p>
            <a:pPr algn="l" rtl="0"/>
            <a:r>
              <a:rPr lang="es" b="0" i="0" u="none" baseline="0" dirty="0">
                <a:latin typeface="+mn-lt"/>
              </a:rPr>
              <a:t>Manténgase alejado de las áreas dañadas hasta que se le indique que es seguro ingresar </a:t>
            </a:r>
          </a:p>
        </p:txBody>
      </p:sp>
      <p:sp>
        <p:nvSpPr>
          <p:cNvPr id="3" name="Title 2">
            <a:extLst>
              <a:ext uri="{FF2B5EF4-FFF2-40B4-BE49-F238E27FC236}">
                <a16:creationId xmlns:a16="http://schemas.microsoft.com/office/drawing/2014/main" id="{3F4C7358-3B32-4616-813D-9933867AD36D}"/>
              </a:ext>
            </a:extLst>
          </p:cNvPr>
          <p:cNvSpPr>
            <a:spLocks noGrp="1"/>
          </p:cNvSpPr>
          <p:nvPr>
            <p:ph type="title"/>
          </p:nvPr>
        </p:nvSpPr>
        <p:spPr/>
        <p:txBody>
          <a:bodyPr>
            <a:normAutofit fontScale="90000"/>
          </a:bodyPr>
          <a:lstStyle/>
          <a:p>
            <a:pPr algn="l" rtl="0"/>
            <a:r>
              <a:rPr lang="es" b="1" i="1" u="none" baseline="0"/>
              <a:t>Después de un tsunami</a:t>
            </a:r>
          </a:p>
        </p:txBody>
      </p:sp>
      <p:sp>
        <p:nvSpPr>
          <p:cNvPr id="4" name="Text Placeholder 3">
            <a:extLst>
              <a:ext uri="{FF2B5EF4-FFF2-40B4-BE49-F238E27FC236}">
                <a16:creationId xmlns:a16="http://schemas.microsoft.com/office/drawing/2014/main" id="{3831FDD9-B202-45D6-B0C4-9AFE4B527CCA}"/>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0851EC19-86B6-4344-8EFE-2DE28EADF06F}"/>
              </a:ext>
            </a:extLst>
          </p:cNvPr>
          <p:cNvSpPr>
            <a:spLocks noGrp="1"/>
          </p:cNvSpPr>
          <p:nvPr>
            <p:ph type="body" sz="quarter" idx="11"/>
          </p:nvPr>
        </p:nvSpPr>
        <p:spPr/>
        <p:txBody>
          <a:bodyPr/>
          <a:lstStyle/>
          <a:p>
            <a:pPr algn="r" rtl="0"/>
            <a:r>
              <a:rPr lang="es" b="0" i="0" u="none" baseline="0"/>
              <a:t>TS-12</a:t>
            </a:r>
          </a:p>
        </p:txBody>
      </p:sp>
      <p:sp>
        <p:nvSpPr>
          <p:cNvPr id="6" name="Content Placeholder 5">
            <a:extLst>
              <a:ext uri="{FF2B5EF4-FFF2-40B4-BE49-F238E27FC236}">
                <a16:creationId xmlns:a16="http://schemas.microsoft.com/office/drawing/2014/main" id="{3EA20923-D4A1-4EFC-8C9B-A8F55ABEEDF4}"/>
              </a:ext>
            </a:extLst>
          </p:cNvPr>
          <p:cNvSpPr>
            <a:spLocks noGrp="1"/>
          </p:cNvSpPr>
          <p:nvPr>
            <p:ph sz="quarter" idx="12"/>
          </p:nvPr>
        </p:nvSpPr>
        <p:spPr/>
        <p:txBody>
          <a:bodyPr/>
          <a:lstStyle/>
          <a:p>
            <a:pPr rtl="0"/>
            <a:r>
              <a:rPr lang="es" b="0" i="0" u="none" baseline="0"/>
              <a:t>PM TS-4</a:t>
            </a:r>
          </a:p>
        </p:txBody>
      </p:sp>
    </p:spTree>
    <p:extLst>
      <p:ext uri="{BB962C8B-B14F-4D97-AF65-F5344CB8AC3E}">
        <p14:creationId xmlns:p14="http://schemas.microsoft.com/office/powerpoint/2010/main" val="18638807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640B2-5FEE-4C63-9712-3340E2612AE1}"/>
              </a:ext>
            </a:extLst>
          </p:cNvPr>
          <p:cNvSpPr>
            <a:spLocks noGrp="1"/>
          </p:cNvSpPr>
          <p:nvPr>
            <p:ph idx="1"/>
          </p:nvPr>
        </p:nvSpPr>
        <p:spPr/>
        <p:txBody>
          <a:bodyPr/>
          <a:lstStyle/>
          <a:p>
            <a:pPr algn="l" rtl="0"/>
            <a:r>
              <a:rPr lang="es" b="0" i="0" u="none" baseline="0" dirty="0">
                <a:latin typeface="+mn-lt"/>
              </a:rPr>
              <a:t>Esté atento a las áreas donde puede haber inundaciones  </a:t>
            </a:r>
          </a:p>
          <a:p>
            <a:pPr lvl="1" algn="l" rtl="0">
              <a:buFont typeface="Arial" panose="020B0604020202020204" pitchFamily="34" charset="0"/>
              <a:buChar char="•"/>
            </a:pPr>
            <a:r>
              <a:rPr lang="es" b="0" i="0" u="none" baseline="0" dirty="0">
                <a:latin typeface="+mn-lt"/>
              </a:rPr>
              <a:t>Las carreteras y los puentes pueden dañarse debido a los impactos, y podrían colapsar bajo el peso de un vehículo </a:t>
            </a:r>
          </a:p>
          <a:p>
            <a:pPr algn="l" rtl="0"/>
            <a:r>
              <a:rPr lang="es" b="0" i="0" u="none" baseline="0" dirty="0">
                <a:latin typeface="+mn-lt"/>
              </a:rPr>
              <a:t>Manténgase fuera de los edificios dañados </a:t>
            </a:r>
          </a:p>
          <a:p>
            <a:pPr lvl="1" algn="l" rtl="0">
              <a:buFont typeface="Arial" panose="020B0604020202020204" pitchFamily="34" charset="0"/>
              <a:buChar char="•"/>
            </a:pPr>
            <a:r>
              <a:rPr lang="es" b="0" i="0" u="none" baseline="0" dirty="0">
                <a:latin typeface="+mn-lt"/>
              </a:rPr>
              <a:t>Si su casa se inundó severamente, es posible que solo pueda ingresar cuando los funcionarios digan que es seguro hacerlo </a:t>
            </a:r>
          </a:p>
          <a:p>
            <a:pPr algn="l" rtl="0"/>
            <a:r>
              <a:rPr lang="es" b="0" i="0" u="none" baseline="0" dirty="0">
                <a:latin typeface="+mn-lt"/>
              </a:rPr>
              <a:t>Deseche todos los alimentos, incluso los alimentos enlatados, expuestos a las aguas de la inundación, ya que pueden estar contaminados </a:t>
            </a:r>
          </a:p>
        </p:txBody>
      </p:sp>
      <p:sp>
        <p:nvSpPr>
          <p:cNvPr id="3" name="Title 2">
            <a:extLst>
              <a:ext uri="{FF2B5EF4-FFF2-40B4-BE49-F238E27FC236}">
                <a16:creationId xmlns:a16="http://schemas.microsoft.com/office/drawing/2014/main" id="{E42D6FCA-5E92-438E-B87B-523FEBCE647D}"/>
              </a:ext>
            </a:extLst>
          </p:cNvPr>
          <p:cNvSpPr>
            <a:spLocks noGrp="1"/>
          </p:cNvSpPr>
          <p:nvPr>
            <p:ph type="title"/>
          </p:nvPr>
        </p:nvSpPr>
        <p:spPr/>
        <p:txBody>
          <a:bodyPr>
            <a:normAutofit fontScale="90000"/>
          </a:bodyPr>
          <a:lstStyle/>
          <a:p>
            <a:pPr algn="l" rtl="0"/>
            <a:r>
              <a:rPr lang="es" b="1" i="1" u="none" baseline="0"/>
              <a:t>Después de un tsunami</a:t>
            </a:r>
          </a:p>
        </p:txBody>
      </p:sp>
      <p:sp>
        <p:nvSpPr>
          <p:cNvPr id="4" name="Text Placeholder 3">
            <a:extLst>
              <a:ext uri="{FF2B5EF4-FFF2-40B4-BE49-F238E27FC236}">
                <a16:creationId xmlns:a16="http://schemas.microsoft.com/office/drawing/2014/main" id="{76D7B6E5-9502-49B1-BA49-B826B213EEC4}"/>
              </a:ext>
            </a:extLst>
          </p:cNvPr>
          <p:cNvSpPr>
            <a:spLocks noGrp="1"/>
          </p:cNvSpPr>
          <p:nvPr>
            <p:ph type="body" sz="quarter" idx="10"/>
          </p:nvPr>
        </p:nvSpPr>
        <p:spPr/>
        <p:txBody>
          <a:bodyPr/>
          <a:lstStyle/>
          <a:p>
            <a:pPr algn="l" rtl="0"/>
            <a:r>
              <a:rPr lang="es" b="0" i="0" u="none" baseline="0"/>
              <a:t>CERT Anexo sobre peligros: Tsunami</a:t>
            </a:r>
          </a:p>
        </p:txBody>
      </p:sp>
      <p:sp>
        <p:nvSpPr>
          <p:cNvPr id="5" name="Text Placeholder 4">
            <a:extLst>
              <a:ext uri="{FF2B5EF4-FFF2-40B4-BE49-F238E27FC236}">
                <a16:creationId xmlns:a16="http://schemas.microsoft.com/office/drawing/2014/main" id="{499195D8-FCDE-40B5-BA1C-BA6B788BB8DB}"/>
              </a:ext>
            </a:extLst>
          </p:cNvPr>
          <p:cNvSpPr>
            <a:spLocks noGrp="1"/>
          </p:cNvSpPr>
          <p:nvPr>
            <p:ph type="body" sz="quarter" idx="11"/>
          </p:nvPr>
        </p:nvSpPr>
        <p:spPr/>
        <p:txBody>
          <a:bodyPr/>
          <a:lstStyle/>
          <a:p>
            <a:pPr algn="r" rtl="0"/>
            <a:r>
              <a:rPr lang="es" b="0" i="0" u="none" baseline="0"/>
              <a:t>TS-13</a:t>
            </a:r>
          </a:p>
        </p:txBody>
      </p:sp>
      <p:sp>
        <p:nvSpPr>
          <p:cNvPr id="6" name="Content Placeholder 5">
            <a:extLst>
              <a:ext uri="{FF2B5EF4-FFF2-40B4-BE49-F238E27FC236}">
                <a16:creationId xmlns:a16="http://schemas.microsoft.com/office/drawing/2014/main" id="{4422AD6D-B983-498D-BA62-BC63BFD8AF80}"/>
              </a:ext>
            </a:extLst>
          </p:cNvPr>
          <p:cNvSpPr>
            <a:spLocks noGrp="1"/>
          </p:cNvSpPr>
          <p:nvPr>
            <p:ph sz="quarter" idx="12"/>
          </p:nvPr>
        </p:nvSpPr>
        <p:spPr/>
        <p:txBody>
          <a:bodyPr/>
          <a:lstStyle/>
          <a:p>
            <a:pPr rtl="0"/>
            <a:r>
              <a:rPr lang="es" b="0" i="0" u="none" baseline="0"/>
              <a:t>PM TS-4</a:t>
            </a:r>
          </a:p>
        </p:txBody>
      </p:sp>
    </p:spTree>
    <p:extLst>
      <p:ext uri="{BB962C8B-B14F-4D97-AF65-F5344CB8AC3E}">
        <p14:creationId xmlns:p14="http://schemas.microsoft.com/office/powerpoint/2010/main" val="188582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00A60F-4EB9-4525-9347-DD31237C306F}"/>
              </a:ext>
            </a:extLst>
          </p:cNvPr>
          <p:cNvSpPr>
            <a:spLocks noGrp="1"/>
          </p:cNvSpPr>
          <p:nvPr>
            <p:ph idx="1"/>
          </p:nvPr>
        </p:nvSpPr>
        <p:spPr/>
        <p:txBody>
          <a:bodyPr>
            <a:normAutofit/>
          </a:bodyPr>
          <a:lstStyle/>
          <a:p>
            <a:pPr algn="l" rtl="0"/>
            <a:r>
              <a:rPr lang="es" b="0" i="0" u="none" baseline="0" dirty="0">
                <a:latin typeface="+mn-lt"/>
              </a:rPr>
              <a:t>Un terremoto es la sacudida repentina y rápida de la tierra, causada por la ruptura y el desplazamiento de la roca subterránea a medida que libera la tensión que se ha acumulado durante mucho tiempo</a:t>
            </a:r>
          </a:p>
          <a:p>
            <a:pPr lvl="1" algn="l" rtl="0"/>
            <a:r>
              <a:rPr lang="es" b="0" i="0" u="none" baseline="0" dirty="0">
                <a:latin typeface="+mn-lt"/>
              </a:rPr>
              <a:t>Por lo general a menos de 50 millas por debajo de la superficie </a:t>
            </a:r>
          </a:p>
          <a:p>
            <a:pPr algn="l" rtl="0"/>
            <a:r>
              <a:rPr lang="es" b="0" i="0" u="none" baseline="0" dirty="0">
                <a:latin typeface="+mn-lt"/>
              </a:rPr>
              <a:t>No hay un ciclo estacional o anual de ocurrencia de los terremotos; los terremotos pueden ocurrir en cualquier momento</a:t>
            </a:r>
          </a:p>
          <a:p>
            <a:pPr algn="l" rtl="0"/>
            <a:r>
              <a:rPr lang="es" b="0" i="0" u="none" baseline="0" dirty="0">
                <a:latin typeface="+mn-lt"/>
              </a:rPr>
              <a:t>Muchas partes de los Estados Unidos tienen un riesgo significativo de terremotos</a:t>
            </a:r>
          </a:p>
        </p:txBody>
      </p:sp>
      <p:sp>
        <p:nvSpPr>
          <p:cNvPr id="3" name="Title 2">
            <a:extLst>
              <a:ext uri="{FF2B5EF4-FFF2-40B4-BE49-F238E27FC236}">
                <a16:creationId xmlns:a16="http://schemas.microsoft.com/office/drawing/2014/main" id="{8B45A5E9-4924-4743-8C7A-895AA2675C29}"/>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3126F061-19BC-4391-8786-304F985E5ABF}"/>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F7D6EFBD-C1DC-4563-A125-A1371E69C50F}"/>
              </a:ext>
            </a:extLst>
          </p:cNvPr>
          <p:cNvSpPr>
            <a:spLocks noGrp="1"/>
          </p:cNvSpPr>
          <p:nvPr>
            <p:ph type="body" sz="quarter" idx="11"/>
          </p:nvPr>
        </p:nvSpPr>
        <p:spPr/>
        <p:txBody>
          <a:bodyPr/>
          <a:lstStyle/>
          <a:p>
            <a:pPr algn="r" rtl="0"/>
            <a:r>
              <a:rPr lang="es" b="0" i="0" u="none" baseline="0"/>
              <a:t>EQ-1</a:t>
            </a:r>
          </a:p>
        </p:txBody>
      </p:sp>
      <p:sp>
        <p:nvSpPr>
          <p:cNvPr id="6" name="Content Placeholder 5">
            <a:extLst>
              <a:ext uri="{FF2B5EF4-FFF2-40B4-BE49-F238E27FC236}">
                <a16:creationId xmlns:a16="http://schemas.microsoft.com/office/drawing/2014/main" id="{D4191231-57E8-4F86-BBC3-20AD3E87C617}"/>
              </a:ext>
            </a:extLst>
          </p:cNvPr>
          <p:cNvSpPr>
            <a:spLocks noGrp="1"/>
          </p:cNvSpPr>
          <p:nvPr>
            <p:ph sz="quarter" idx="12"/>
          </p:nvPr>
        </p:nvSpPr>
        <p:spPr/>
        <p:txBody>
          <a:bodyPr/>
          <a:lstStyle/>
          <a:p>
            <a:pPr rtl="0"/>
            <a:r>
              <a:rPr lang="es" b="0" i="0" u="none" baseline="0"/>
              <a:t>PM EQ-1</a:t>
            </a:r>
          </a:p>
        </p:txBody>
      </p:sp>
    </p:spTree>
    <p:extLst>
      <p:ext uri="{BB962C8B-B14F-4D97-AF65-F5344CB8AC3E}">
        <p14:creationId xmlns:p14="http://schemas.microsoft.com/office/powerpoint/2010/main" val="17201459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90EDE3-92CB-4DCD-A974-57CD6691CDC9}"/>
              </a:ext>
            </a:extLst>
          </p:cNvPr>
          <p:cNvSpPr>
            <a:spLocks noGrp="1"/>
          </p:cNvSpPr>
          <p:nvPr>
            <p:ph idx="1"/>
          </p:nvPr>
        </p:nvSpPr>
        <p:spPr/>
        <p:txBody>
          <a:bodyPr anchor="ctr"/>
          <a:lstStyle/>
          <a:p>
            <a:pPr algn="ctr" rtl="0"/>
            <a:r>
              <a:rPr lang="es" b="0" i="0" u="none" baseline="0" dirty="0">
                <a:latin typeface="+mn-lt"/>
              </a:rPr>
              <a:t>¿Preguntas adicionales, comentarios o inquietudes sobre los tsunamis?</a:t>
            </a:r>
          </a:p>
        </p:txBody>
      </p:sp>
      <p:sp>
        <p:nvSpPr>
          <p:cNvPr id="3" name="Title 2">
            <a:extLst>
              <a:ext uri="{FF2B5EF4-FFF2-40B4-BE49-F238E27FC236}">
                <a16:creationId xmlns:a16="http://schemas.microsoft.com/office/drawing/2014/main" id="{A046B943-F0AF-40A3-A326-C52B88CB9265}"/>
              </a:ext>
            </a:extLst>
          </p:cNvPr>
          <p:cNvSpPr>
            <a:spLocks noGrp="1"/>
          </p:cNvSpPr>
          <p:nvPr>
            <p:ph type="title"/>
          </p:nvPr>
        </p:nvSpPr>
        <p:spPr/>
        <p:txBody>
          <a:bodyPr/>
          <a:lstStyle/>
          <a:p>
            <a:pPr algn="l" rtl="0"/>
            <a:r>
              <a:rPr lang="es" b="1" i="1" u="none" baseline="0"/>
              <a:t>¿Preguntas finales?</a:t>
            </a:r>
          </a:p>
        </p:txBody>
      </p:sp>
      <p:sp>
        <p:nvSpPr>
          <p:cNvPr id="7" name="Text Placeholder 6">
            <a:extLst>
              <a:ext uri="{FF2B5EF4-FFF2-40B4-BE49-F238E27FC236}">
                <a16:creationId xmlns:a16="http://schemas.microsoft.com/office/drawing/2014/main" id="{F9D0FDCA-E71C-431B-A61A-AB875F3D9009}"/>
              </a:ext>
            </a:extLst>
          </p:cNvPr>
          <p:cNvSpPr>
            <a:spLocks noGrp="1"/>
          </p:cNvSpPr>
          <p:nvPr>
            <p:ph type="body" sz="quarter" idx="10"/>
          </p:nvPr>
        </p:nvSpPr>
        <p:spPr/>
        <p:txBody>
          <a:bodyPr/>
          <a:lstStyle/>
          <a:p>
            <a:pPr algn="l" rtl="0"/>
            <a:r>
              <a:rPr lang="es" b="0" i="0" u="none" baseline="0"/>
              <a:t>CERT Anexo sobre peligros: Tsunami</a:t>
            </a:r>
          </a:p>
        </p:txBody>
      </p:sp>
      <p:sp>
        <p:nvSpPr>
          <p:cNvPr id="8" name="Text Placeholder 7">
            <a:extLst>
              <a:ext uri="{FF2B5EF4-FFF2-40B4-BE49-F238E27FC236}">
                <a16:creationId xmlns:a16="http://schemas.microsoft.com/office/drawing/2014/main" id="{E22DF2B4-3887-47A9-A51E-1FA312513EA0}"/>
              </a:ext>
            </a:extLst>
          </p:cNvPr>
          <p:cNvSpPr>
            <a:spLocks noGrp="1"/>
          </p:cNvSpPr>
          <p:nvPr>
            <p:ph type="body" sz="quarter" idx="11"/>
          </p:nvPr>
        </p:nvSpPr>
        <p:spPr/>
        <p:txBody>
          <a:bodyPr/>
          <a:lstStyle/>
          <a:p>
            <a:pPr algn="r" rtl="0"/>
            <a:r>
              <a:rPr lang="es" b="0" i="0" u="none" baseline="0"/>
              <a:t>TS-14</a:t>
            </a:r>
          </a:p>
        </p:txBody>
      </p:sp>
    </p:spTree>
    <p:extLst>
      <p:ext uri="{BB962C8B-B14F-4D97-AF65-F5344CB8AC3E}">
        <p14:creationId xmlns:p14="http://schemas.microsoft.com/office/powerpoint/2010/main" val="2017213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9E8336-158E-4CD2-B9BD-EC1E8A0C8F70}"/>
              </a:ext>
            </a:extLst>
          </p:cNvPr>
          <p:cNvSpPr>
            <a:spLocks noGrp="1"/>
          </p:cNvSpPr>
          <p:nvPr>
            <p:ph type="body" sz="quarter" idx="11"/>
          </p:nvPr>
        </p:nvSpPr>
        <p:spPr/>
        <p:txBody>
          <a:bodyPr/>
          <a:lstStyle/>
          <a:p>
            <a:pPr rtl="0"/>
            <a:r>
              <a:rPr lang="es" b="1" i="0" u="none" baseline="0" dirty="0">
                <a:solidFill>
                  <a:schemeClr val="bg2">
                    <a:lumMod val="25000"/>
                  </a:schemeClr>
                </a:solidFill>
              </a:rPr>
              <a:t>Volcán</a:t>
            </a:r>
          </a:p>
        </p:txBody>
      </p:sp>
      <p:sp>
        <p:nvSpPr>
          <p:cNvPr id="4" name="Title 3"/>
          <p:cNvSpPr>
            <a:spLocks noGrp="1"/>
          </p:cNvSpPr>
          <p:nvPr>
            <p:ph type="title" idx="4294967295"/>
          </p:nvPr>
        </p:nvSpPr>
        <p:spPr>
          <a:xfrm>
            <a:off x="10727" y="1580055"/>
            <a:ext cx="9144000" cy="89714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40374231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DF2F1-2D4F-4D62-98BD-14746BEC6EE0}"/>
              </a:ext>
            </a:extLst>
          </p:cNvPr>
          <p:cNvSpPr>
            <a:spLocks noGrp="1"/>
          </p:cNvSpPr>
          <p:nvPr>
            <p:ph idx="1"/>
          </p:nvPr>
        </p:nvSpPr>
        <p:spPr/>
        <p:txBody>
          <a:bodyPr/>
          <a:lstStyle/>
          <a:p>
            <a:pPr algn="l" rtl="0"/>
            <a:r>
              <a:rPr lang="es" b="0" i="0" u="none" baseline="0" dirty="0">
                <a:latin typeface="+mn-lt"/>
              </a:rPr>
              <a:t>Los volcanes producen una gran variedad de peligros, que incluyen cenizas, lahares, gases tóxicos e inundaciones repentinas de agua caliente y escombros, que pueden matar a las personas y destruir propiedades  </a:t>
            </a:r>
          </a:p>
          <a:p>
            <a:pPr algn="l" rtl="0"/>
            <a:r>
              <a:rPr lang="es" b="0" i="0" u="none" baseline="0" dirty="0">
                <a:latin typeface="+mn-lt"/>
              </a:rPr>
              <a:t>Grandes erupciones explosivas pueden poner en peligro a las personas y propiedades a cientos de millas de distancia e incluso pueden afectar el clima mundial  </a:t>
            </a:r>
          </a:p>
        </p:txBody>
      </p:sp>
      <p:sp>
        <p:nvSpPr>
          <p:cNvPr id="3" name="Title 2">
            <a:extLst>
              <a:ext uri="{FF2B5EF4-FFF2-40B4-BE49-F238E27FC236}">
                <a16:creationId xmlns:a16="http://schemas.microsoft.com/office/drawing/2014/main" id="{236A77E9-EF07-4CBF-AE3B-12E2628DE193}"/>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734D5409-0115-4435-AFC7-20DFADAE64E8}"/>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5993E30A-B30E-4D91-A377-718B8408DC9B}"/>
              </a:ext>
            </a:extLst>
          </p:cNvPr>
          <p:cNvSpPr>
            <a:spLocks noGrp="1"/>
          </p:cNvSpPr>
          <p:nvPr>
            <p:ph type="body" sz="quarter" idx="11"/>
          </p:nvPr>
        </p:nvSpPr>
        <p:spPr/>
        <p:txBody>
          <a:bodyPr/>
          <a:lstStyle/>
          <a:p>
            <a:pPr algn="r" rtl="0"/>
            <a:r>
              <a:rPr lang="es" b="0" i="0" u="none" baseline="0"/>
              <a:t>VO-1</a:t>
            </a:r>
          </a:p>
        </p:txBody>
      </p:sp>
      <p:sp>
        <p:nvSpPr>
          <p:cNvPr id="6" name="Content Placeholder 5">
            <a:extLst>
              <a:ext uri="{FF2B5EF4-FFF2-40B4-BE49-F238E27FC236}">
                <a16:creationId xmlns:a16="http://schemas.microsoft.com/office/drawing/2014/main" id="{3DEB57AE-9F2B-4A08-87A3-6C62F9A9646B}"/>
              </a:ext>
            </a:extLst>
          </p:cNvPr>
          <p:cNvSpPr>
            <a:spLocks noGrp="1"/>
          </p:cNvSpPr>
          <p:nvPr>
            <p:ph sz="quarter" idx="12"/>
          </p:nvPr>
        </p:nvSpPr>
        <p:spPr/>
        <p:txBody>
          <a:bodyPr/>
          <a:lstStyle/>
          <a:p>
            <a:pPr rtl="0"/>
            <a:r>
              <a:rPr lang="es" b="0" i="0" u="none" baseline="0"/>
              <a:t>PM VO-1</a:t>
            </a:r>
          </a:p>
        </p:txBody>
      </p:sp>
    </p:spTree>
    <p:extLst>
      <p:ext uri="{BB962C8B-B14F-4D97-AF65-F5344CB8AC3E}">
        <p14:creationId xmlns:p14="http://schemas.microsoft.com/office/powerpoint/2010/main" val="5693628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DF2F1-2D4F-4D62-98BD-14746BEC6EE0}"/>
              </a:ext>
            </a:extLst>
          </p:cNvPr>
          <p:cNvSpPr>
            <a:spLocks noGrp="1"/>
          </p:cNvSpPr>
          <p:nvPr>
            <p:ph idx="1"/>
          </p:nvPr>
        </p:nvSpPr>
        <p:spPr/>
        <p:txBody>
          <a:bodyPr/>
          <a:lstStyle/>
          <a:p>
            <a:pPr algn="l" rtl="0"/>
            <a:r>
              <a:rPr lang="es" b="0" i="0" u="none" baseline="0" dirty="0">
                <a:latin typeface="+mn-lt"/>
              </a:rPr>
              <a:t>Estados Unidos tiene el tercer volcán más activo que cualquier país del mundo, solo detrás de Japón e Indonesia  </a:t>
            </a:r>
          </a:p>
          <a:p>
            <a:pPr lvl="1" algn="l" rtl="0">
              <a:buFont typeface="Arial" panose="020B0604020202020204" pitchFamily="34" charset="0"/>
              <a:buChar char="•"/>
            </a:pPr>
            <a:r>
              <a:rPr lang="es" b="0" i="0" u="none" baseline="0" dirty="0">
                <a:latin typeface="+mn-lt"/>
              </a:rPr>
              <a:t>Los Estados Unidos y sus territorios contienen 169 volcanes geológicamente activos, de los cuales 54 volcanes representan una amenaza muy alta o alta para la seguridad pública  </a:t>
            </a:r>
          </a:p>
          <a:p>
            <a:pPr lvl="1" algn="l" rtl="0">
              <a:buFont typeface="Arial" panose="020B0604020202020204" pitchFamily="34" charset="0"/>
              <a:buChar char="•"/>
            </a:pPr>
            <a:r>
              <a:rPr lang="es" b="0" i="0" u="none" baseline="0" dirty="0">
                <a:latin typeface="+mn-lt"/>
              </a:rPr>
              <a:t>Desde 1980, se han producido al menos cinco erupciones en los Estados Unidos cada año </a:t>
            </a:r>
          </a:p>
        </p:txBody>
      </p:sp>
      <p:sp>
        <p:nvSpPr>
          <p:cNvPr id="3" name="Title 2">
            <a:extLst>
              <a:ext uri="{FF2B5EF4-FFF2-40B4-BE49-F238E27FC236}">
                <a16:creationId xmlns:a16="http://schemas.microsoft.com/office/drawing/2014/main" id="{236A77E9-EF07-4CBF-AE3B-12E2628DE193}"/>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734D5409-0115-4435-AFC7-20DFADAE64E8}"/>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5993E30A-B30E-4D91-A377-718B8408DC9B}"/>
              </a:ext>
            </a:extLst>
          </p:cNvPr>
          <p:cNvSpPr>
            <a:spLocks noGrp="1"/>
          </p:cNvSpPr>
          <p:nvPr>
            <p:ph type="body" sz="quarter" idx="11"/>
          </p:nvPr>
        </p:nvSpPr>
        <p:spPr/>
        <p:txBody>
          <a:bodyPr/>
          <a:lstStyle/>
          <a:p>
            <a:pPr algn="r" rtl="0"/>
            <a:r>
              <a:rPr lang="es" b="0" i="0" u="none" baseline="0"/>
              <a:t>VO-2</a:t>
            </a:r>
          </a:p>
        </p:txBody>
      </p:sp>
      <p:sp>
        <p:nvSpPr>
          <p:cNvPr id="6" name="Content Placeholder 5">
            <a:extLst>
              <a:ext uri="{FF2B5EF4-FFF2-40B4-BE49-F238E27FC236}">
                <a16:creationId xmlns:a16="http://schemas.microsoft.com/office/drawing/2014/main" id="{3DEB57AE-9F2B-4A08-87A3-6C62F9A9646B}"/>
              </a:ext>
            </a:extLst>
          </p:cNvPr>
          <p:cNvSpPr>
            <a:spLocks noGrp="1"/>
          </p:cNvSpPr>
          <p:nvPr>
            <p:ph sz="quarter" idx="12"/>
          </p:nvPr>
        </p:nvSpPr>
        <p:spPr/>
        <p:txBody>
          <a:bodyPr/>
          <a:lstStyle/>
          <a:p>
            <a:pPr rtl="0"/>
            <a:r>
              <a:rPr lang="es" b="0" i="0" u="none" baseline="0"/>
              <a:t>PM VO-1</a:t>
            </a:r>
          </a:p>
        </p:txBody>
      </p:sp>
    </p:spTree>
    <p:extLst>
      <p:ext uri="{BB962C8B-B14F-4D97-AF65-F5344CB8AC3E}">
        <p14:creationId xmlns:p14="http://schemas.microsoft.com/office/powerpoint/2010/main" val="29580903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D7D8E2-B8A0-4700-85A9-3CD3DB7B944E}"/>
              </a:ext>
            </a:extLst>
          </p:cNvPr>
          <p:cNvSpPr>
            <a:spLocks noGrp="1"/>
          </p:cNvSpPr>
          <p:nvPr>
            <p:ph idx="1"/>
          </p:nvPr>
        </p:nvSpPr>
        <p:spPr/>
        <p:txBody>
          <a:bodyPr>
            <a:normAutofit/>
          </a:bodyPr>
          <a:lstStyle/>
          <a:p>
            <a:pPr algn="l" rtl="0"/>
            <a:r>
              <a:rPr lang="es" sz="2600" b="1" i="0" u="none" baseline="0" dirty="0">
                <a:latin typeface="+mn-lt"/>
              </a:rPr>
              <a:t>Los volcanes cubiertos de nieve</a:t>
            </a:r>
            <a:r>
              <a:rPr lang="es" sz="2600" b="0" i="0" u="none" baseline="0" dirty="0">
                <a:latin typeface="+mn-lt"/>
              </a:rPr>
              <a:t> (se encuentran en Alaska y el noroeste del Pacífico) conllevan peligros sustanciales de lahares  </a:t>
            </a:r>
          </a:p>
          <a:p>
            <a:pPr algn="l" rtl="0"/>
            <a:r>
              <a:rPr lang="es" sz="2600" b="1" i="0" u="none" baseline="0" dirty="0">
                <a:latin typeface="+mn-lt"/>
              </a:rPr>
              <a:t>Los volcanes explosivos</a:t>
            </a:r>
            <a:r>
              <a:rPr lang="es" sz="2600" b="0" i="0" u="none" baseline="0" dirty="0">
                <a:latin typeface="+mn-lt"/>
              </a:rPr>
              <a:t> (se encuentran en Alaska y el oeste de los Estados Unidos) conllevan el riesgo de cenizas volcánicas que pueden afectar las áreas cercanas y cientos de miles de millas de la fumarola volcánica  </a:t>
            </a:r>
          </a:p>
          <a:p>
            <a:pPr algn="l" rtl="0"/>
            <a:r>
              <a:rPr lang="es" sz="2600" b="1" i="0" u="none" baseline="0" dirty="0">
                <a:latin typeface="+mn-lt"/>
              </a:rPr>
              <a:t>Los volcanes débilmente explosivos</a:t>
            </a:r>
            <a:r>
              <a:rPr lang="es" sz="2600" b="0" i="0" u="none" baseline="0" dirty="0">
                <a:latin typeface="+mn-lt"/>
              </a:rPr>
              <a:t> (se encuentran en Hawái) suelen erupcionar suavemente con flujos de lava fluidos y un mayor riesgo de humo volcánico </a:t>
            </a:r>
          </a:p>
        </p:txBody>
      </p:sp>
      <p:sp>
        <p:nvSpPr>
          <p:cNvPr id="3" name="Title 2">
            <a:extLst>
              <a:ext uri="{FF2B5EF4-FFF2-40B4-BE49-F238E27FC236}">
                <a16:creationId xmlns:a16="http://schemas.microsoft.com/office/drawing/2014/main" id="{42ED65DA-D891-4263-9DC3-9105CBEE9D72}"/>
              </a:ext>
            </a:extLst>
          </p:cNvPr>
          <p:cNvSpPr>
            <a:spLocks noGrp="1"/>
          </p:cNvSpPr>
          <p:nvPr>
            <p:ph type="title"/>
          </p:nvPr>
        </p:nvSpPr>
        <p:spPr/>
        <p:txBody>
          <a:bodyPr/>
          <a:lstStyle/>
          <a:p>
            <a:pPr algn="l" rtl="0"/>
            <a:r>
              <a:rPr lang="es" b="1" i="1" u="none" baseline="0"/>
              <a:t>Tipos de volcanes</a:t>
            </a:r>
          </a:p>
        </p:txBody>
      </p:sp>
      <p:sp>
        <p:nvSpPr>
          <p:cNvPr id="4" name="Text Placeholder 3">
            <a:extLst>
              <a:ext uri="{FF2B5EF4-FFF2-40B4-BE49-F238E27FC236}">
                <a16:creationId xmlns:a16="http://schemas.microsoft.com/office/drawing/2014/main" id="{EE3660D7-9219-4206-9730-A1425D7CB630}"/>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4BCBB2F9-9B37-4A19-915D-502FFDF5A7F8}"/>
              </a:ext>
            </a:extLst>
          </p:cNvPr>
          <p:cNvSpPr>
            <a:spLocks noGrp="1"/>
          </p:cNvSpPr>
          <p:nvPr>
            <p:ph type="body" sz="quarter" idx="11"/>
          </p:nvPr>
        </p:nvSpPr>
        <p:spPr/>
        <p:txBody>
          <a:bodyPr/>
          <a:lstStyle/>
          <a:p>
            <a:pPr algn="r" rtl="0"/>
            <a:r>
              <a:rPr lang="es" b="0" i="0" u="none" baseline="0"/>
              <a:t>VO-3</a:t>
            </a:r>
          </a:p>
        </p:txBody>
      </p:sp>
      <p:sp>
        <p:nvSpPr>
          <p:cNvPr id="6" name="Content Placeholder 5">
            <a:extLst>
              <a:ext uri="{FF2B5EF4-FFF2-40B4-BE49-F238E27FC236}">
                <a16:creationId xmlns:a16="http://schemas.microsoft.com/office/drawing/2014/main" id="{680AC618-6170-4AFD-ADD2-DD782E2C16C5}"/>
              </a:ext>
            </a:extLst>
          </p:cNvPr>
          <p:cNvSpPr>
            <a:spLocks noGrp="1"/>
          </p:cNvSpPr>
          <p:nvPr>
            <p:ph sz="quarter" idx="12"/>
          </p:nvPr>
        </p:nvSpPr>
        <p:spPr/>
        <p:txBody>
          <a:bodyPr/>
          <a:lstStyle/>
          <a:p>
            <a:pPr rtl="0"/>
            <a:r>
              <a:rPr lang="es" b="0" i="0" u="none" baseline="0"/>
              <a:t>PM VO-1</a:t>
            </a:r>
          </a:p>
        </p:txBody>
      </p:sp>
    </p:spTree>
    <p:extLst>
      <p:ext uri="{BB962C8B-B14F-4D97-AF65-F5344CB8AC3E}">
        <p14:creationId xmlns:p14="http://schemas.microsoft.com/office/powerpoint/2010/main" val="137643370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2DF8C-38A6-4E35-95AD-2871738274FA}"/>
              </a:ext>
            </a:extLst>
          </p:cNvPr>
          <p:cNvSpPr>
            <a:spLocks noGrp="1"/>
          </p:cNvSpPr>
          <p:nvPr>
            <p:ph idx="1"/>
          </p:nvPr>
        </p:nvSpPr>
        <p:spPr/>
        <p:txBody>
          <a:bodyPr/>
          <a:lstStyle/>
          <a:p>
            <a:pPr algn="l" rtl="0"/>
            <a:r>
              <a:rPr lang="es" b="0" i="0" u="none" baseline="0" dirty="0">
                <a:latin typeface="+mn-lt"/>
              </a:rPr>
              <a:t>Muertes </a:t>
            </a:r>
          </a:p>
          <a:p>
            <a:pPr lvl="1" algn="l" rtl="0"/>
            <a:r>
              <a:rPr lang="es" b="0" i="0" u="none" baseline="0" dirty="0">
                <a:latin typeface="+mn-lt"/>
              </a:rPr>
              <a:t>Típicamente causadas por asfixia por las cenizas, lesiones térmicas y traumas  </a:t>
            </a:r>
          </a:p>
          <a:p>
            <a:pPr lvl="1" algn="l" rtl="0"/>
            <a:r>
              <a:rPr lang="es" b="0" i="0" u="none" baseline="0" dirty="0">
                <a:latin typeface="+mn-lt"/>
              </a:rPr>
              <a:t>Los flujos piroclásticos han representado la mayor parte de la mortalidad en eventos volcánicos  </a:t>
            </a:r>
          </a:p>
          <a:p>
            <a:pPr algn="l" rtl="0"/>
            <a:r>
              <a:rPr lang="es" b="0" i="0" u="none" baseline="0" dirty="0">
                <a:latin typeface="+mn-lt"/>
              </a:rPr>
              <a:t>Interrupciones </a:t>
            </a:r>
          </a:p>
          <a:p>
            <a:pPr lvl="1" algn="l" rtl="0"/>
            <a:r>
              <a:rPr lang="es" b="0" i="0" u="none" baseline="0" dirty="0">
                <a:latin typeface="+mn-lt"/>
              </a:rPr>
              <a:t>Interrumpe el transporte, energía y otros servicios </a:t>
            </a:r>
          </a:p>
          <a:p>
            <a:pPr lvl="1" algn="l" rtl="0"/>
            <a:r>
              <a:rPr lang="es" b="0" i="0" u="none" baseline="0" dirty="0">
                <a:latin typeface="+mn-lt"/>
              </a:rPr>
              <a:t>Genera pérdidas económicas por daños a estructuras y carreteras </a:t>
            </a:r>
          </a:p>
        </p:txBody>
      </p:sp>
      <p:sp>
        <p:nvSpPr>
          <p:cNvPr id="3" name="Title 2">
            <a:extLst>
              <a:ext uri="{FF2B5EF4-FFF2-40B4-BE49-F238E27FC236}">
                <a16:creationId xmlns:a16="http://schemas.microsoft.com/office/drawing/2014/main" id="{BE04DF08-A7A6-4E5F-95FC-243E70B63C7C}"/>
              </a:ext>
            </a:extLst>
          </p:cNvPr>
          <p:cNvSpPr>
            <a:spLocks noGrp="1"/>
          </p:cNvSpPr>
          <p:nvPr>
            <p:ph type="title"/>
          </p:nvPr>
        </p:nvSpPr>
        <p:spPr/>
        <p:txBody>
          <a:bodyPr>
            <a:normAutofit fontScale="90000"/>
          </a:bodyPr>
          <a:lstStyle/>
          <a:p>
            <a:pPr algn="l" rtl="0"/>
            <a:r>
              <a:rPr lang="es" b="1" i="1" u="none" baseline="0"/>
              <a:t>Impactos de los volcanes</a:t>
            </a:r>
          </a:p>
        </p:txBody>
      </p:sp>
      <p:sp>
        <p:nvSpPr>
          <p:cNvPr id="4" name="Text Placeholder 3">
            <a:extLst>
              <a:ext uri="{FF2B5EF4-FFF2-40B4-BE49-F238E27FC236}">
                <a16:creationId xmlns:a16="http://schemas.microsoft.com/office/drawing/2014/main" id="{DE774D8F-F5E9-4952-A891-04F5C90AF133}"/>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8F3CE0BD-D700-443E-BC24-F574D6FFDCE3}"/>
              </a:ext>
            </a:extLst>
          </p:cNvPr>
          <p:cNvSpPr>
            <a:spLocks noGrp="1"/>
          </p:cNvSpPr>
          <p:nvPr>
            <p:ph type="body" sz="quarter" idx="11"/>
          </p:nvPr>
        </p:nvSpPr>
        <p:spPr/>
        <p:txBody>
          <a:bodyPr/>
          <a:lstStyle/>
          <a:p>
            <a:pPr algn="r" rtl="0"/>
            <a:r>
              <a:rPr lang="es" b="0" i="0" u="none" baseline="0"/>
              <a:t>VO-4</a:t>
            </a:r>
          </a:p>
        </p:txBody>
      </p:sp>
      <p:sp>
        <p:nvSpPr>
          <p:cNvPr id="6" name="Content Placeholder 5">
            <a:extLst>
              <a:ext uri="{FF2B5EF4-FFF2-40B4-BE49-F238E27FC236}">
                <a16:creationId xmlns:a16="http://schemas.microsoft.com/office/drawing/2014/main" id="{0369B740-2673-4CC2-91BC-8AA4CAE587F9}"/>
              </a:ext>
            </a:extLst>
          </p:cNvPr>
          <p:cNvSpPr>
            <a:spLocks noGrp="1"/>
          </p:cNvSpPr>
          <p:nvPr>
            <p:ph sz="quarter" idx="12"/>
          </p:nvPr>
        </p:nvSpPr>
        <p:spPr/>
        <p:txBody>
          <a:bodyPr/>
          <a:lstStyle/>
          <a:p>
            <a:pPr rtl="0"/>
            <a:r>
              <a:rPr lang="es" b="0" i="0" u="none" baseline="0"/>
              <a:t>PM VO-1</a:t>
            </a:r>
          </a:p>
        </p:txBody>
      </p:sp>
    </p:spTree>
    <p:extLst>
      <p:ext uri="{BB962C8B-B14F-4D97-AF65-F5344CB8AC3E}">
        <p14:creationId xmlns:p14="http://schemas.microsoft.com/office/powerpoint/2010/main" val="8130667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CF5589-67AB-443E-A22C-9614147AC80C}"/>
              </a:ext>
            </a:extLst>
          </p:cNvPr>
          <p:cNvSpPr>
            <a:spLocks noGrp="1"/>
          </p:cNvSpPr>
          <p:nvPr>
            <p:ph idx="1"/>
          </p:nvPr>
        </p:nvSpPr>
        <p:spPr/>
        <p:txBody>
          <a:bodyPr/>
          <a:lstStyle/>
          <a:p>
            <a:pPr algn="l" rtl="0"/>
            <a:r>
              <a:rPr lang="es" b="0" i="0" u="none" baseline="0" dirty="0">
                <a:latin typeface="+mn-lt"/>
              </a:rPr>
              <a:t>Erupciones </a:t>
            </a:r>
          </a:p>
          <a:p>
            <a:pPr algn="l" rtl="0"/>
            <a:r>
              <a:rPr lang="es" b="0" i="0" u="none" baseline="0" dirty="0">
                <a:latin typeface="+mn-lt"/>
              </a:rPr>
              <a:t>Lava </a:t>
            </a:r>
          </a:p>
          <a:p>
            <a:pPr algn="l" rtl="0"/>
            <a:r>
              <a:rPr lang="es" b="0" i="0" u="none" baseline="0" dirty="0">
                <a:latin typeface="+mn-lt"/>
              </a:rPr>
              <a:t>Flujos piroclásticos </a:t>
            </a:r>
          </a:p>
          <a:p>
            <a:pPr algn="l" rtl="0"/>
            <a:r>
              <a:rPr lang="es" b="0" i="0" u="none" baseline="0" dirty="0">
                <a:latin typeface="+mn-lt"/>
              </a:rPr>
              <a:t>Lahar (flujo de lodo volcánico) </a:t>
            </a:r>
          </a:p>
          <a:p>
            <a:pPr algn="l" rtl="0"/>
            <a:r>
              <a:rPr lang="es" b="0" i="0" u="none" baseline="0" dirty="0">
                <a:latin typeface="+mn-lt"/>
              </a:rPr>
              <a:t>Gases volcánicos </a:t>
            </a:r>
          </a:p>
          <a:p>
            <a:pPr algn="l" rtl="0"/>
            <a:r>
              <a:rPr lang="es" b="0" i="0" u="none" baseline="0" dirty="0">
                <a:latin typeface="+mn-lt"/>
              </a:rPr>
              <a:t>Tefra/ceniza </a:t>
            </a:r>
          </a:p>
          <a:p>
            <a:pPr algn="l" rtl="0"/>
            <a:r>
              <a:rPr lang="es" b="0" i="0" u="none" baseline="0" dirty="0">
                <a:latin typeface="+mn-lt"/>
              </a:rPr>
              <a:t>Deslizamientos de tierra </a:t>
            </a:r>
          </a:p>
          <a:p>
            <a:pPr algn="l" rtl="0"/>
            <a:r>
              <a:rPr lang="es" b="0" i="0" u="none" baseline="0" dirty="0">
                <a:latin typeface="+mn-lt"/>
              </a:rPr>
              <a:t>Humo volcánico (vog)</a:t>
            </a:r>
          </a:p>
        </p:txBody>
      </p:sp>
      <p:sp>
        <p:nvSpPr>
          <p:cNvPr id="3" name="Title 2">
            <a:extLst>
              <a:ext uri="{FF2B5EF4-FFF2-40B4-BE49-F238E27FC236}">
                <a16:creationId xmlns:a16="http://schemas.microsoft.com/office/drawing/2014/main" id="{9C529C79-1A99-46E1-B4DF-3BA17B7FC9E8}"/>
              </a:ext>
            </a:extLst>
          </p:cNvPr>
          <p:cNvSpPr>
            <a:spLocks noGrp="1"/>
          </p:cNvSpPr>
          <p:nvPr>
            <p:ph type="title"/>
          </p:nvPr>
        </p:nvSpPr>
        <p:spPr/>
        <p:txBody>
          <a:bodyPr/>
          <a:lstStyle/>
          <a:p>
            <a:pPr algn="l" rtl="0"/>
            <a:r>
              <a:rPr lang="es" b="1" i="1" u="none" baseline="0"/>
              <a:t>Peligros volcánicos</a:t>
            </a:r>
          </a:p>
        </p:txBody>
      </p:sp>
      <p:sp>
        <p:nvSpPr>
          <p:cNvPr id="4" name="Text Placeholder 3">
            <a:extLst>
              <a:ext uri="{FF2B5EF4-FFF2-40B4-BE49-F238E27FC236}">
                <a16:creationId xmlns:a16="http://schemas.microsoft.com/office/drawing/2014/main" id="{D4AF8F73-A818-4475-9456-99475A2A39D4}"/>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B2462239-8877-4CCE-B47B-FCF15FF7B78A}"/>
              </a:ext>
            </a:extLst>
          </p:cNvPr>
          <p:cNvSpPr>
            <a:spLocks noGrp="1"/>
          </p:cNvSpPr>
          <p:nvPr>
            <p:ph type="body" sz="quarter" idx="11"/>
          </p:nvPr>
        </p:nvSpPr>
        <p:spPr/>
        <p:txBody>
          <a:bodyPr/>
          <a:lstStyle/>
          <a:p>
            <a:pPr algn="r" rtl="0"/>
            <a:r>
              <a:rPr lang="es" b="0" i="0" u="none" baseline="0"/>
              <a:t>VO-5</a:t>
            </a:r>
          </a:p>
        </p:txBody>
      </p:sp>
      <p:sp>
        <p:nvSpPr>
          <p:cNvPr id="6" name="Content Placeholder 5">
            <a:extLst>
              <a:ext uri="{FF2B5EF4-FFF2-40B4-BE49-F238E27FC236}">
                <a16:creationId xmlns:a16="http://schemas.microsoft.com/office/drawing/2014/main" id="{1879D38A-8FB8-4627-BC07-BC602236A4EA}"/>
              </a:ext>
            </a:extLst>
          </p:cNvPr>
          <p:cNvSpPr>
            <a:spLocks noGrp="1"/>
          </p:cNvSpPr>
          <p:nvPr>
            <p:ph sz="quarter" idx="12"/>
          </p:nvPr>
        </p:nvSpPr>
        <p:spPr/>
        <p:txBody>
          <a:bodyPr/>
          <a:lstStyle/>
          <a:p>
            <a:pPr rtl="0"/>
            <a:r>
              <a:rPr lang="es" b="0" i="0" u="none" baseline="0"/>
              <a:t>PM VO-1</a:t>
            </a:r>
          </a:p>
        </p:txBody>
      </p:sp>
    </p:spTree>
    <p:extLst>
      <p:ext uri="{BB962C8B-B14F-4D97-AF65-F5344CB8AC3E}">
        <p14:creationId xmlns:p14="http://schemas.microsoft.com/office/powerpoint/2010/main" val="14692605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7F6F4B-D365-4937-83BA-FAA70F405F5E}"/>
              </a:ext>
            </a:extLst>
          </p:cNvPr>
          <p:cNvSpPr>
            <a:spLocks noGrp="1"/>
          </p:cNvSpPr>
          <p:nvPr>
            <p:ph idx="1"/>
          </p:nvPr>
        </p:nvSpPr>
        <p:spPr/>
        <p:txBody>
          <a:bodyPr/>
          <a:lstStyle/>
          <a:p>
            <a:pPr algn="l" rtl="0"/>
            <a:r>
              <a:rPr lang="es" b="0" i="0" u="none" baseline="0" dirty="0">
                <a:latin typeface="+mn-lt"/>
              </a:rPr>
              <a:t>Las erupciones pueden ser relativamente silenciosas, produciendo flujos de lava que se arrastran por la tierra  </a:t>
            </a:r>
          </a:p>
          <a:p>
            <a:pPr algn="l" rtl="0"/>
            <a:r>
              <a:rPr lang="es" b="0" i="0" u="none" baseline="0" dirty="0">
                <a:latin typeface="+mn-lt"/>
              </a:rPr>
              <a:t>Las erupciones explosivas pueden disparar columnas de gases y fragmentos de roca a decenas de millas en la atmósfera, esparciendo cenizas por cientos de millas en la dirección del viento </a:t>
            </a:r>
          </a:p>
        </p:txBody>
      </p:sp>
      <p:sp>
        <p:nvSpPr>
          <p:cNvPr id="3" name="Title 2">
            <a:extLst>
              <a:ext uri="{FF2B5EF4-FFF2-40B4-BE49-F238E27FC236}">
                <a16:creationId xmlns:a16="http://schemas.microsoft.com/office/drawing/2014/main" id="{FCEB8FB4-74B4-4CD6-B937-A93BA4E9D3DD}"/>
              </a:ext>
            </a:extLst>
          </p:cNvPr>
          <p:cNvSpPr>
            <a:spLocks noGrp="1"/>
          </p:cNvSpPr>
          <p:nvPr>
            <p:ph type="title"/>
          </p:nvPr>
        </p:nvSpPr>
        <p:spPr/>
        <p:txBody>
          <a:bodyPr/>
          <a:lstStyle/>
          <a:p>
            <a:pPr algn="l" rtl="0"/>
            <a:r>
              <a:rPr lang="es" b="1" i="1" u="none" baseline="0"/>
              <a:t>Erupciones</a:t>
            </a:r>
          </a:p>
        </p:txBody>
      </p:sp>
      <p:sp>
        <p:nvSpPr>
          <p:cNvPr id="4" name="Text Placeholder 3">
            <a:extLst>
              <a:ext uri="{FF2B5EF4-FFF2-40B4-BE49-F238E27FC236}">
                <a16:creationId xmlns:a16="http://schemas.microsoft.com/office/drawing/2014/main" id="{806851AA-EDF8-4F07-A8AC-43FFCABB025B}"/>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E7AD957B-EBB3-448D-BD25-6317E9D80C7D}"/>
              </a:ext>
            </a:extLst>
          </p:cNvPr>
          <p:cNvSpPr>
            <a:spLocks noGrp="1"/>
          </p:cNvSpPr>
          <p:nvPr>
            <p:ph type="body" sz="quarter" idx="11"/>
          </p:nvPr>
        </p:nvSpPr>
        <p:spPr/>
        <p:txBody>
          <a:bodyPr/>
          <a:lstStyle/>
          <a:p>
            <a:pPr algn="r" rtl="0"/>
            <a:r>
              <a:rPr lang="es" b="0" i="0" u="none" baseline="0"/>
              <a:t>VO-6</a:t>
            </a:r>
          </a:p>
        </p:txBody>
      </p:sp>
      <p:sp>
        <p:nvSpPr>
          <p:cNvPr id="6" name="Content Placeholder 5">
            <a:extLst>
              <a:ext uri="{FF2B5EF4-FFF2-40B4-BE49-F238E27FC236}">
                <a16:creationId xmlns:a16="http://schemas.microsoft.com/office/drawing/2014/main" id="{2EDCBBF7-7799-4A4D-BAE6-EA474BEC7BBF}"/>
              </a:ext>
            </a:extLst>
          </p:cNvPr>
          <p:cNvSpPr>
            <a:spLocks noGrp="1"/>
          </p:cNvSpPr>
          <p:nvPr>
            <p:ph sz="quarter" idx="12"/>
          </p:nvPr>
        </p:nvSpPr>
        <p:spPr/>
        <p:txBody>
          <a:bodyPr/>
          <a:lstStyle/>
          <a:p>
            <a:pPr rtl="0"/>
            <a:r>
              <a:rPr lang="es" b="0" i="0" u="none" baseline="0"/>
              <a:t>PM VO-2</a:t>
            </a:r>
          </a:p>
        </p:txBody>
      </p:sp>
    </p:spTree>
    <p:extLst>
      <p:ext uri="{BB962C8B-B14F-4D97-AF65-F5344CB8AC3E}">
        <p14:creationId xmlns:p14="http://schemas.microsoft.com/office/powerpoint/2010/main" val="393212293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9BCC9-478D-4D3C-8C94-FE3B5B49C59E}"/>
              </a:ext>
            </a:extLst>
          </p:cNvPr>
          <p:cNvSpPr>
            <a:spLocks noGrp="1"/>
          </p:cNvSpPr>
          <p:nvPr>
            <p:ph idx="1"/>
          </p:nvPr>
        </p:nvSpPr>
        <p:spPr/>
        <p:txBody>
          <a:bodyPr>
            <a:normAutofit/>
          </a:bodyPr>
          <a:lstStyle/>
          <a:p>
            <a:pPr algn="l" rtl="0"/>
            <a:r>
              <a:rPr lang="es" sz="2600" b="0" i="0" u="none" baseline="0" dirty="0">
                <a:latin typeface="+mn-lt"/>
              </a:rPr>
              <a:t>Los flujos de lava son corrientes de roca fundida que salen de una fumarola silenciosa o explosivamente como fuentes de lava  </a:t>
            </a:r>
          </a:p>
          <a:p>
            <a:pPr algn="l" rtl="0"/>
            <a:r>
              <a:rPr lang="es" sz="2600" b="0" i="0" u="none" baseline="0" dirty="0">
                <a:latin typeface="+mn-lt"/>
              </a:rPr>
              <a:t>Debido a su intenso calor, los flujos de lava también son un gran peligro de incendio  </a:t>
            </a:r>
          </a:p>
          <a:p>
            <a:pPr algn="l" rtl="0"/>
            <a:r>
              <a:rPr lang="es" sz="2600" b="0" i="0" u="none" baseline="0" dirty="0">
                <a:latin typeface="+mn-lt"/>
              </a:rPr>
              <a:t>Los flujos de lava destruyen todo a su paso; no intente soslayarlas  </a:t>
            </a:r>
          </a:p>
          <a:p>
            <a:pPr algn="l" rtl="0"/>
            <a:r>
              <a:rPr lang="es" sz="2600" b="0" i="0" u="none" baseline="0" dirty="0">
                <a:latin typeface="+mn-lt"/>
              </a:rPr>
              <a:t>La mayoría de los flujos de lava se mueven lo suficientemente lento como para que las personas puedan quitarse del paso, pero algunos pueden viajar tan rápido como 40 millas por hora </a:t>
            </a:r>
          </a:p>
        </p:txBody>
      </p:sp>
      <p:sp>
        <p:nvSpPr>
          <p:cNvPr id="3" name="Title 2">
            <a:extLst>
              <a:ext uri="{FF2B5EF4-FFF2-40B4-BE49-F238E27FC236}">
                <a16:creationId xmlns:a16="http://schemas.microsoft.com/office/drawing/2014/main" id="{3C9F7167-9BBA-4AB6-B912-4894C145D3A8}"/>
              </a:ext>
            </a:extLst>
          </p:cNvPr>
          <p:cNvSpPr>
            <a:spLocks noGrp="1"/>
          </p:cNvSpPr>
          <p:nvPr>
            <p:ph type="title"/>
          </p:nvPr>
        </p:nvSpPr>
        <p:spPr/>
        <p:txBody>
          <a:bodyPr/>
          <a:lstStyle/>
          <a:p>
            <a:pPr algn="l" rtl="0"/>
            <a:r>
              <a:rPr lang="es" b="1" i="1" u="none" baseline="0"/>
              <a:t>Lava</a:t>
            </a:r>
          </a:p>
        </p:txBody>
      </p:sp>
      <p:sp>
        <p:nvSpPr>
          <p:cNvPr id="4" name="Text Placeholder 3">
            <a:extLst>
              <a:ext uri="{FF2B5EF4-FFF2-40B4-BE49-F238E27FC236}">
                <a16:creationId xmlns:a16="http://schemas.microsoft.com/office/drawing/2014/main" id="{FB0A1526-1171-4E81-BA14-E813469BE226}"/>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70D00031-7777-471A-9641-1F8126FC4B54}"/>
              </a:ext>
            </a:extLst>
          </p:cNvPr>
          <p:cNvSpPr>
            <a:spLocks noGrp="1"/>
          </p:cNvSpPr>
          <p:nvPr>
            <p:ph type="body" sz="quarter" idx="11"/>
          </p:nvPr>
        </p:nvSpPr>
        <p:spPr/>
        <p:txBody>
          <a:bodyPr/>
          <a:lstStyle/>
          <a:p>
            <a:pPr algn="r" rtl="0"/>
            <a:r>
              <a:rPr lang="es" b="0" i="0" u="none" baseline="0"/>
              <a:t>VO-7</a:t>
            </a:r>
          </a:p>
        </p:txBody>
      </p:sp>
      <p:sp>
        <p:nvSpPr>
          <p:cNvPr id="6" name="Content Placeholder 5">
            <a:extLst>
              <a:ext uri="{FF2B5EF4-FFF2-40B4-BE49-F238E27FC236}">
                <a16:creationId xmlns:a16="http://schemas.microsoft.com/office/drawing/2014/main" id="{FE1BE645-6957-45BF-BBAB-DDCDD5BA608C}"/>
              </a:ext>
            </a:extLst>
          </p:cNvPr>
          <p:cNvSpPr>
            <a:spLocks noGrp="1"/>
          </p:cNvSpPr>
          <p:nvPr>
            <p:ph sz="quarter" idx="12"/>
          </p:nvPr>
        </p:nvSpPr>
        <p:spPr/>
        <p:txBody>
          <a:bodyPr/>
          <a:lstStyle/>
          <a:p>
            <a:pPr rtl="0"/>
            <a:r>
              <a:rPr lang="es" b="0" i="0" u="none" baseline="0" dirty="0"/>
              <a:t>PM VO-2</a:t>
            </a:r>
          </a:p>
        </p:txBody>
      </p:sp>
    </p:spTree>
    <p:extLst>
      <p:ext uri="{BB962C8B-B14F-4D97-AF65-F5344CB8AC3E}">
        <p14:creationId xmlns:p14="http://schemas.microsoft.com/office/powerpoint/2010/main" val="17353269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A325-9A7D-4576-ACB1-0C4E318FE952}"/>
              </a:ext>
            </a:extLst>
          </p:cNvPr>
          <p:cNvSpPr>
            <a:spLocks noGrp="1"/>
          </p:cNvSpPr>
          <p:nvPr>
            <p:ph idx="1"/>
          </p:nvPr>
        </p:nvSpPr>
        <p:spPr/>
        <p:txBody>
          <a:bodyPr/>
          <a:lstStyle/>
          <a:p>
            <a:pPr algn="l" rtl="0"/>
            <a:r>
              <a:rPr lang="es" b="0" i="0" u="none" baseline="0" dirty="0">
                <a:latin typeface="+mn-lt"/>
              </a:rPr>
              <a:t>Contiene una mezcla de alta densidad de bloques de lava caliente, piedra pómez, ceniza y gas volcánico  </a:t>
            </a:r>
          </a:p>
          <a:p>
            <a:pPr algn="l" rtl="0"/>
            <a:r>
              <a:rPr lang="es" b="0" i="0" u="none" baseline="0" dirty="0">
                <a:latin typeface="+mn-lt"/>
              </a:rPr>
              <a:t>Se mueve a velocidades muy altas en pendientes volcánicas, por lo general siguiendo valles y viajando a velocidades superiores a 50 mph  </a:t>
            </a:r>
          </a:p>
          <a:p>
            <a:pPr algn="l" rtl="0"/>
            <a:r>
              <a:rPr lang="es" b="0" i="0" u="none" baseline="0" dirty="0">
                <a:latin typeface="+mn-lt"/>
              </a:rPr>
              <a:t>Destruye casi todos los objetos y estructuras en su paso. Las temperaturas extremas de las rocas y el gas dentro de los flujos piroclásticos — generalmente entre 390° - 1300° F— pueden prender incendios y derretir la nieve y el hielo </a:t>
            </a:r>
          </a:p>
        </p:txBody>
      </p:sp>
      <p:sp>
        <p:nvSpPr>
          <p:cNvPr id="3" name="Title 2">
            <a:extLst>
              <a:ext uri="{FF2B5EF4-FFF2-40B4-BE49-F238E27FC236}">
                <a16:creationId xmlns:a16="http://schemas.microsoft.com/office/drawing/2014/main" id="{18467B10-5842-4B3F-930E-C28CBC828D8F}"/>
              </a:ext>
            </a:extLst>
          </p:cNvPr>
          <p:cNvSpPr>
            <a:spLocks noGrp="1"/>
          </p:cNvSpPr>
          <p:nvPr>
            <p:ph type="title"/>
          </p:nvPr>
        </p:nvSpPr>
        <p:spPr/>
        <p:txBody>
          <a:bodyPr/>
          <a:lstStyle/>
          <a:p>
            <a:pPr algn="l" rtl="0"/>
            <a:r>
              <a:rPr lang="es" b="1" i="1" u="none" baseline="0"/>
              <a:t>Flujos piroclásticos</a:t>
            </a:r>
          </a:p>
        </p:txBody>
      </p:sp>
      <p:sp>
        <p:nvSpPr>
          <p:cNvPr id="4" name="Text Placeholder 3">
            <a:extLst>
              <a:ext uri="{FF2B5EF4-FFF2-40B4-BE49-F238E27FC236}">
                <a16:creationId xmlns:a16="http://schemas.microsoft.com/office/drawing/2014/main" id="{8BDD4EF4-5D49-4722-9765-E182B524A56C}"/>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FFE1585A-C751-4361-ADA5-FA3BF6D65205}"/>
              </a:ext>
            </a:extLst>
          </p:cNvPr>
          <p:cNvSpPr>
            <a:spLocks noGrp="1"/>
          </p:cNvSpPr>
          <p:nvPr>
            <p:ph type="body" sz="quarter" idx="11"/>
          </p:nvPr>
        </p:nvSpPr>
        <p:spPr/>
        <p:txBody>
          <a:bodyPr/>
          <a:lstStyle/>
          <a:p>
            <a:pPr algn="r" rtl="0"/>
            <a:r>
              <a:rPr lang="es" b="0" i="0" u="none" baseline="0"/>
              <a:t>VO-8</a:t>
            </a:r>
          </a:p>
        </p:txBody>
      </p:sp>
      <p:sp>
        <p:nvSpPr>
          <p:cNvPr id="6" name="Content Placeholder 5">
            <a:extLst>
              <a:ext uri="{FF2B5EF4-FFF2-40B4-BE49-F238E27FC236}">
                <a16:creationId xmlns:a16="http://schemas.microsoft.com/office/drawing/2014/main" id="{31F769B7-0DC4-4F3D-A993-ED220971D533}"/>
              </a:ext>
            </a:extLst>
          </p:cNvPr>
          <p:cNvSpPr>
            <a:spLocks noGrp="1"/>
          </p:cNvSpPr>
          <p:nvPr>
            <p:ph sz="quarter" idx="12"/>
          </p:nvPr>
        </p:nvSpPr>
        <p:spPr/>
        <p:txBody>
          <a:bodyPr/>
          <a:lstStyle/>
          <a:p>
            <a:pPr rtl="0"/>
            <a:r>
              <a:rPr lang="es" b="0" i="0" u="none" baseline="0"/>
              <a:t>PM VO-2</a:t>
            </a:r>
          </a:p>
        </p:txBody>
      </p:sp>
    </p:spTree>
    <p:extLst>
      <p:ext uri="{BB962C8B-B14F-4D97-AF65-F5344CB8AC3E}">
        <p14:creationId xmlns:p14="http://schemas.microsoft.com/office/powerpoint/2010/main" val="6032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3DD3DC-534F-4DED-8ED2-96590E95A862}"/>
              </a:ext>
            </a:extLst>
          </p:cNvPr>
          <p:cNvSpPr>
            <a:spLocks noGrp="1"/>
          </p:cNvSpPr>
          <p:nvPr>
            <p:ph type="body" sz="quarter" idx="11"/>
          </p:nvPr>
        </p:nvSpPr>
        <p:spPr>
          <a:xfrm>
            <a:off x="0" y="2028625"/>
            <a:ext cx="9144000" cy="725488"/>
          </a:xfrm>
        </p:spPr>
        <p:txBody>
          <a:bodyPr>
            <a:noAutofit/>
          </a:bodyPr>
          <a:lstStyle/>
          <a:p>
            <a:endParaRPr lang="es" sz="3200" b="0" dirty="0"/>
          </a:p>
          <a:p>
            <a:pPr rtl="0"/>
            <a:r>
              <a:rPr lang="es" sz="3200" b="1" i="0" u="none" baseline="0" dirty="0">
                <a:solidFill>
                  <a:schemeClr val="bg2">
                    <a:lumMod val="25000"/>
                  </a:schemeClr>
                </a:solidFill>
              </a:rPr>
              <a:t>Avalancha</a:t>
            </a:r>
          </a:p>
        </p:txBody>
      </p:sp>
      <p:sp>
        <p:nvSpPr>
          <p:cNvPr id="4" name="Title 3"/>
          <p:cNvSpPr>
            <a:spLocks noGrp="1"/>
          </p:cNvSpPr>
          <p:nvPr>
            <p:ph type="title" idx="4294967295"/>
          </p:nvPr>
        </p:nvSpPr>
        <p:spPr>
          <a:xfrm>
            <a:off x="0" y="1462604"/>
            <a:ext cx="9144000" cy="917575"/>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76135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60463-1A2E-4ED4-B5F3-B17FFFD88B88}"/>
              </a:ext>
            </a:extLst>
          </p:cNvPr>
          <p:cNvSpPr>
            <a:spLocks noGrp="1"/>
          </p:cNvSpPr>
          <p:nvPr>
            <p:ph idx="1"/>
          </p:nvPr>
        </p:nvSpPr>
        <p:spPr/>
        <p:txBody>
          <a:bodyPr/>
          <a:lstStyle/>
          <a:p>
            <a:pPr algn="l" rtl="0"/>
            <a:r>
              <a:rPr lang="es" b="0" i="0" u="none" baseline="0" dirty="0">
                <a:latin typeface="+mn-lt"/>
              </a:rPr>
              <a:t>Muertes </a:t>
            </a:r>
          </a:p>
          <a:p>
            <a:pPr lvl="1" algn="l" rtl="0">
              <a:buFont typeface="Arial" panose="020B0604020202020204" pitchFamily="34" charset="0"/>
              <a:buChar char="•"/>
            </a:pPr>
            <a:r>
              <a:rPr lang="es" b="0" i="0" u="none" baseline="0" dirty="0">
                <a:latin typeface="+mn-lt"/>
              </a:rPr>
              <a:t>La severidad de los temblores durante un terremoto puede hacer que las estructuras naturales y artificiales y los contenidos dentro de éstas fallen o se caigan y lesionen o maten a las personas </a:t>
            </a:r>
          </a:p>
          <a:p>
            <a:pPr algn="l" rtl="0"/>
            <a:r>
              <a:rPr lang="es" b="0" i="0" u="none" baseline="0" dirty="0">
                <a:latin typeface="+mn-lt"/>
              </a:rPr>
              <a:t>Interrupciones </a:t>
            </a:r>
          </a:p>
          <a:p>
            <a:pPr lvl="1" algn="l" rtl="0">
              <a:buFont typeface="Arial" panose="020B0604020202020204" pitchFamily="34" charset="0"/>
              <a:buChar char="•"/>
            </a:pPr>
            <a:r>
              <a:rPr lang="es" b="0" i="0" u="none" baseline="0" dirty="0">
                <a:latin typeface="+mn-lt"/>
              </a:rPr>
              <a:t>Interrumpe el transporte, la energía y la vida diaria debido al colapso de edificios, daños a los servicios públicos y carreteras </a:t>
            </a:r>
          </a:p>
          <a:p>
            <a:pPr lvl="1" algn="l" rtl="0">
              <a:buFont typeface="Arial" panose="020B0604020202020204" pitchFamily="34" charset="0"/>
              <a:buChar char="•"/>
            </a:pPr>
            <a:r>
              <a:rPr lang="es" b="0" i="0" u="none" baseline="0" dirty="0">
                <a:latin typeface="+mn-lt"/>
              </a:rPr>
              <a:t>Genera pérdidas económicas por daños a estructuras y carreteras </a:t>
            </a:r>
          </a:p>
        </p:txBody>
      </p:sp>
      <p:sp>
        <p:nvSpPr>
          <p:cNvPr id="3" name="Title 2">
            <a:extLst>
              <a:ext uri="{FF2B5EF4-FFF2-40B4-BE49-F238E27FC236}">
                <a16:creationId xmlns:a16="http://schemas.microsoft.com/office/drawing/2014/main" id="{5110222B-E69B-4051-A672-CE24DB86DD47}"/>
              </a:ext>
            </a:extLst>
          </p:cNvPr>
          <p:cNvSpPr>
            <a:spLocks noGrp="1"/>
          </p:cNvSpPr>
          <p:nvPr>
            <p:ph type="title"/>
          </p:nvPr>
        </p:nvSpPr>
        <p:spPr/>
        <p:txBody>
          <a:bodyPr>
            <a:normAutofit fontScale="90000"/>
          </a:bodyPr>
          <a:lstStyle/>
          <a:p>
            <a:pPr algn="l" rtl="0"/>
            <a:r>
              <a:rPr lang="es" b="1" i="1" u="none" baseline="0"/>
              <a:t>Impactos de los terremotos</a:t>
            </a:r>
          </a:p>
        </p:txBody>
      </p:sp>
      <p:sp>
        <p:nvSpPr>
          <p:cNvPr id="4" name="Text Placeholder 3">
            <a:extLst>
              <a:ext uri="{FF2B5EF4-FFF2-40B4-BE49-F238E27FC236}">
                <a16:creationId xmlns:a16="http://schemas.microsoft.com/office/drawing/2014/main" id="{684C07A5-6CFD-46D9-841E-E3102BFDBFFB}"/>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24AC18B8-22FF-4C98-B3A2-F1195BAB45D5}"/>
              </a:ext>
            </a:extLst>
          </p:cNvPr>
          <p:cNvSpPr>
            <a:spLocks noGrp="1"/>
          </p:cNvSpPr>
          <p:nvPr>
            <p:ph type="body" sz="quarter" idx="11"/>
          </p:nvPr>
        </p:nvSpPr>
        <p:spPr/>
        <p:txBody>
          <a:bodyPr/>
          <a:lstStyle/>
          <a:p>
            <a:pPr algn="r" rtl="0"/>
            <a:r>
              <a:rPr lang="es" b="0" i="0" u="none" baseline="0"/>
              <a:t>EQ-2</a:t>
            </a:r>
          </a:p>
        </p:txBody>
      </p:sp>
      <p:sp>
        <p:nvSpPr>
          <p:cNvPr id="6" name="Content Placeholder 5">
            <a:extLst>
              <a:ext uri="{FF2B5EF4-FFF2-40B4-BE49-F238E27FC236}">
                <a16:creationId xmlns:a16="http://schemas.microsoft.com/office/drawing/2014/main" id="{3B941C18-BFBF-46F2-B9A1-708CE690CE28}"/>
              </a:ext>
            </a:extLst>
          </p:cNvPr>
          <p:cNvSpPr>
            <a:spLocks noGrp="1"/>
          </p:cNvSpPr>
          <p:nvPr>
            <p:ph sz="quarter" idx="12"/>
          </p:nvPr>
        </p:nvSpPr>
        <p:spPr/>
        <p:txBody>
          <a:bodyPr/>
          <a:lstStyle/>
          <a:p>
            <a:pPr rtl="0"/>
            <a:r>
              <a:rPr lang="es" b="0" i="0" u="none" baseline="0"/>
              <a:t>PM EQ-1</a:t>
            </a:r>
          </a:p>
        </p:txBody>
      </p:sp>
    </p:spTree>
    <p:extLst>
      <p:ext uri="{BB962C8B-B14F-4D97-AF65-F5344CB8AC3E}">
        <p14:creationId xmlns:p14="http://schemas.microsoft.com/office/powerpoint/2010/main" val="9817636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9E568-8FC8-4EAC-B16B-97164BEF5EC1}"/>
              </a:ext>
            </a:extLst>
          </p:cNvPr>
          <p:cNvSpPr>
            <a:spLocks noGrp="1"/>
          </p:cNvSpPr>
          <p:nvPr>
            <p:ph idx="1"/>
          </p:nvPr>
        </p:nvSpPr>
        <p:spPr/>
        <p:txBody>
          <a:bodyPr/>
          <a:lstStyle/>
          <a:p>
            <a:pPr algn="l" rtl="0"/>
            <a:r>
              <a:rPr lang="es" b="0" i="0" u="none" baseline="0" dirty="0">
                <a:latin typeface="+mn-lt"/>
              </a:rPr>
              <a:t>Los lahares son flujos de lodo o de escombros compuestos principalmente de materiales volcánicos en las laderas de un volcán  </a:t>
            </a:r>
          </a:p>
          <a:p>
            <a:pPr algn="l" rtl="0"/>
            <a:r>
              <a:rPr lang="es" b="0" i="0" u="none" baseline="0" dirty="0">
                <a:latin typeface="+mn-lt"/>
              </a:rPr>
              <a:t>Históricamente, los lahares han sido uno de los peligros más mortales de los volcanes  </a:t>
            </a:r>
          </a:p>
          <a:p>
            <a:pPr algn="l" rtl="0"/>
            <a:r>
              <a:rPr lang="es" b="0" i="0" u="none" baseline="0" dirty="0">
                <a:latin typeface="+mn-lt"/>
              </a:rPr>
              <a:t>Puede avanzar por los valles y cauces de corrientes a velocidades de 20 a 40 mph y puede viajar más de 50 millas </a:t>
            </a:r>
          </a:p>
        </p:txBody>
      </p:sp>
      <p:sp>
        <p:nvSpPr>
          <p:cNvPr id="3" name="Title 2">
            <a:extLst>
              <a:ext uri="{FF2B5EF4-FFF2-40B4-BE49-F238E27FC236}">
                <a16:creationId xmlns:a16="http://schemas.microsoft.com/office/drawing/2014/main" id="{77947EA8-6AC5-4514-82F7-C4BA3F7E6F8E}"/>
              </a:ext>
            </a:extLst>
          </p:cNvPr>
          <p:cNvSpPr>
            <a:spLocks noGrp="1"/>
          </p:cNvSpPr>
          <p:nvPr>
            <p:ph type="title"/>
          </p:nvPr>
        </p:nvSpPr>
        <p:spPr/>
        <p:txBody>
          <a:bodyPr/>
          <a:lstStyle/>
          <a:p>
            <a:pPr algn="l" rtl="0"/>
            <a:r>
              <a:rPr lang="es" b="1" i="1" u="none" baseline="0"/>
              <a:t>Lahar</a:t>
            </a:r>
          </a:p>
        </p:txBody>
      </p:sp>
      <p:sp>
        <p:nvSpPr>
          <p:cNvPr id="4" name="Text Placeholder 3">
            <a:extLst>
              <a:ext uri="{FF2B5EF4-FFF2-40B4-BE49-F238E27FC236}">
                <a16:creationId xmlns:a16="http://schemas.microsoft.com/office/drawing/2014/main" id="{4F7417F0-816E-4F0B-8A85-C5565A0C0DE5}"/>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41695C3C-3421-495E-B962-BD04CC3CCE40}"/>
              </a:ext>
            </a:extLst>
          </p:cNvPr>
          <p:cNvSpPr>
            <a:spLocks noGrp="1"/>
          </p:cNvSpPr>
          <p:nvPr>
            <p:ph type="body" sz="quarter" idx="11"/>
          </p:nvPr>
        </p:nvSpPr>
        <p:spPr/>
        <p:txBody>
          <a:bodyPr/>
          <a:lstStyle/>
          <a:p>
            <a:pPr algn="r" rtl="0"/>
            <a:r>
              <a:rPr lang="es" b="0" i="0" u="none" baseline="0"/>
              <a:t>VO-9</a:t>
            </a:r>
          </a:p>
        </p:txBody>
      </p:sp>
      <p:sp>
        <p:nvSpPr>
          <p:cNvPr id="6" name="Content Placeholder 5">
            <a:extLst>
              <a:ext uri="{FF2B5EF4-FFF2-40B4-BE49-F238E27FC236}">
                <a16:creationId xmlns:a16="http://schemas.microsoft.com/office/drawing/2014/main" id="{7E01E6DE-9254-49E0-8795-3D20A3C3C922}"/>
              </a:ext>
            </a:extLst>
          </p:cNvPr>
          <p:cNvSpPr>
            <a:spLocks noGrp="1"/>
          </p:cNvSpPr>
          <p:nvPr>
            <p:ph sz="quarter" idx="12"/>
          </p:nvPr>
        </p:nvSpPr>
        <p:spPr/>
        <p:txBody>
          <a:bodyPr/>
          <a:lstStyle/>
          <a:p>
            <a:pPr rtl="0"/>
            <a:r>
              <a:rPr lang="es" b="0" i="0" u="none" baseline="0"/>
              <a:t>PM VO-3</a:t>
            </a:r>
          </a:p>
        </p:txBody>
      </p:sp>
    </p:spTree>
    <p:extLst>
      <p:ext uri="{BB962C8B-B14F-4D97-AF65-F5344CB8AC3E}">
        <p14:creationId xmlns:p14="http://schemas.microsoft.com/office/powerpoint/2010/main" val="27932218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BF0C9-E7B3-4620-8BFF-13D28850C1CB}"/>
              </a:ext>
            </a:extLst>
          </p:cNvPr>
          <p:cNvSpPr>
            <a:spLocks noGrp="1"/>
          </p:cNvSpPr>
          <p:nvPr>
            <p:ph idx="1"/>
          </p:nvPr>
        </p:nvSpPr>
        <p:spPr>
          <a:xfrm>
            <a:off x="315142" y="1521229"/>
            <a:ext cx="4374304" cy="4781145"/>
          </a:xfrm>
        </p:spPr>
        <p:txBody>
          <a:bodyPr/>
          <a:lstStyle/>
          <a:p>
            <a:pPr algn="l" rtl="0"/>
            <a:r>
              <a:rPr lang="es" b="0" i="0" u="none" baseline="0" dirty="0">
                <a:latin typeface="+mn-lt"/>
              </a:rPr>
              <a:t>Un volcán puede liberar gases durante una erupción pero también pueden liberarse en cualquier momento de grietas en el suelo que permiten que los gases alcancen la superficie a través de fumarolas o pequeñas aberturas </a:t>
            </a:r>
          </a:p>
        </p:txBody>
      </p:sp>
      <p:sp>
        <p:nvSpPr>
          <p:cNvPr id="3" name="Title 2">
            <a:extLst>
              <a:ext uri="{FF2B5EF4-FFF2-40B4-BE49-F238E27FC236}">
                <a16:creationId xmlns:a16="http://schemas.microsoft.com/office/drawing/2014/main" id="{D5846979-F335-475E-B3BD-5BD48ABF2A19}"/>
              </a:ext>
            </a:extLst>
          </p:cNvPr>
          <p:cNvSpPr>
            <a:spLocks noGrp="1"/>
          </p:cNvSpPr>
          <p:nvPr>
            <p:ph type="title"/>
          </p:nvPr>
        </p:nvSpPr>
        <p:spPr/>
        <p:txBody>
          <a:bodyPr/>
          <a:lstStyle/>
          <a:p>
            <a:pPr algn="l" rtl="0"/>
            <a:r>
              <a:rPr lang="es" b="1" i="1" u="none" baseline="0"/>
              <a:t>Gases volcánicos</a:t>
            </a:r>
          </a:p>
        </p:txBody>
      </p:sp>
      <p:sp>
        <p:nvSpPr>
          <p:cNvPr id="4" name="Text Placeholder 3">
            <a:extLst>
              <a:ext uri="{FF2B5EF4-FFF2-40B4-BE49-F238E27FC236}">
                <a16:creationId xmlns:a16="http://schemas.microsoft.com/office/drawing/2014/main" id="{210738BE-971A-4AAC-BD69-3E957FF71D4D}"/>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DFC1B028-2E9E-4406-B223-2E39C8FE9CF6}"/>
              </a:ext>
            </a:extLst>
          </p:cNvPr>
          <p:cNvSpPr>
            <a:spLocks noGrp="1"/>
          </p:cNvSpPr>
          <p:nvPr>
            <p:ph type="body" sz="quarter" idx="11"/>
          </p:nvPr>
        </p:nvSpPr>
        <p:spPr/>
        <p:txBody>
          <a:bodyPr/>
          <a:lstStyle/>
          <a:p>
            <a:pPr algn="r" rtl="0"/>
            <a:r>
              <a:rPr lang="es" b="0" i="0" u="none" baseline="0"/>
              <a:t>VO-10</a:t>
            </a:r>
          </a:p>
        </p:txBody>
      </p:sp>
      <p:sp>
        <p:nvSpPr>
          <p:cNvPr id="6" name="Content Placeholder 5">
            <a:extLst>
              <a:ext uri="{FF2B5EF4-FFF2-40B4-BE49-F238E27FC236}">
                <a16:creationId xmlns:a16="http://schemas.microsoft.com/office/drawing/2014/main" id="{BA9CD12B-E554-4C94-92AF-ECDEADDE7B69}"/>
              </a:ext>
            </a:extLst>
          </p:cNvPr>
          <p:cNvSpPr>
            <a:spLocks noGrp="1"/>
          </p:cNvSpPr>
          <p:nvPr>
            <p:ph sz="quarter" idx="12"/>
          </p:nvPr>
        </p:nvSpPr>
        <p:spPr/>
        <p:txBody>
          <a:bodyPr/>
          <a:lstStyle/>
          <a:p>
            <a:pPr rtl="0"/>
            <a:r>
              <a:rPr lang="es" b="0" i="0" u="none" baseline="0"/>
              <a:t>PM VO-3</a:t>
            </a:r>
          </a:p>
        </p:txBody>
      </p:sp>
      <p:pic>
        <p:nvPicPr>
          <p:cNvPr id="7" name="Picture 6" descr="Gases volcánicos La imagen muestra un área volcánica expuesta por gases y fumarolas. ">
            <a:extLst>
              <a:ext uri="{FF2B5EF4-FFF2-40B4-BE49-F238E27FC236}">
                <a16:creationId xmlns:a16="http://schemas.microsoft.com/office/drawing/2014/main" id="{65981106-FA8C-4467-88A0-C027D9392D57}"/>
              </a:ext>
            </a:extLst>
          </p:cNvPr>
          <p:cNvPicPr>
            <a:picLocks noChangeAspect="1"/>
          </p:cNvPicPr>
          <p:nvPr/>
        </p:nvPicPr>
        <p:blipFill>
          <a:blip r:embed="rId2"/>
          <a:stretch>
            <a:fillRect/>
          </a:stretch>
        </p:blipFill>
        <p:spPr>
          <a:xfrm>
            <a:off x="4681580" y="2631827"/>
            <a:ext cx="3618649" cy="2431536"/>
          </a:xfrm>
          <a:prstGeom prst="rect">
            <a:avLst/>
          </a:prstGeom>
        </p:spPr>
      </p:pic>
    </p:spTree>
    <p:extLst>
      <p:ext uri="{BB962C8B-B14F-4D97-AF65-F5344CB8AC3E}">
        <p14:creationId xmlns:p14="http://schemas.microsoft.com/office/powerpoint/2010/main" val="342701748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3406C-6640-4821-8BCA-258FDBFAA230}"/>
              </a:ext>
            </a:extLst>
          </p:cNvPr>
          <p:cNvSpPr>
            <a:spLocks noGrp="1"/>
          </p:cNvSpPr>
          <p:nvPr>
            <p:ph idx="1"/>
          </p:nvPr>
        </p:nvSpPr>
        <p:spPr/>
        <p:txBody>
          <a:bodyPr/>
          <a:lstStyle/>
          <a:p>
            <a:pPr algn="l" rtl="0"/>
            <a:r>
              <a:rPr lang="es" b="0" i="0" u="none" baseline="0" dirty="0">
                <a:latin typeface="+mn-lt"/>
              </a:rPr>
              <a:t>Tefra Fragmentos de magma y roca que erupcionan a la atmósfera  </a:t>
            </a:r>
          </a:p>
          <a:p>
            <a:pPr algn="l" rtl="0"/>
            <a:r>
              <a:rPr lang="es" b="0" i="0" u="none" baseline="0" dirty="0">
                <a:latin typeface="+mn-lt"/>
              </a:rPr>
              <a:t>Ceniza volcánica: Piezas más finas de tefra menores de 1/12 pulgada  </a:t>
            </a:r>
          </a:p>
          <a:p>
            <a:pPr algn="l" rtl="0"/>
            <a:r>
              <a:rPr lang="es" b="0" i="0" u="none" baseline="0" dirty="0">
                <a:latin typeface="+mn-lt"/>
              </a:rPr>
              <a:t>La ceniza volcánica puede afectar a personas y equipos a cientos de millas de distancia del cono del volcán, mientras que la tefra cae al suelo sobre o cerca del volcán </a:t>
            </a:r>
          </a:p>
        </p:txBody>
      </p:sp>
      <p:sp>
        <p:nvSpPr>
          <p:cNvPr id="3" name="Title 2">
            <a:extLst>
              <a:ext uri="{FF2B5EF4-FFF2-40B4-BE49-F238E27FC236}">
                <a16:creationId xmlns:a16="http://schemas.microsoft.com/office/drawing/2014/main" id="{ED8933CF-BA6C-4664-8899-51049BAE995B}"/>
              </a:ext>
            </a:extLst>
          </p:cNvPr>
          <p:cNvSpPr>
            <a:spLocks noGrp="1"/>
          </p:cNvSpPr>
          <p:nvPr>
            <p:ph type="title"/>
          </p:nvPr>
        </p:nvSpPr>
        <p:spPr/>
        <p:txBody>
          <a:bodyPr/>
          <a:lstStyle/>
          <a:p>
            <a:pPr algn="l" rtl="0"/>
            <a:r>
              <a:rPr lang="es" b="1" i="1" u="none" baseline="0"/>
              <a:t>Ceniza volcánica/tefra</a:t>
            </a:r>
          </a:p>
        </p:txBody>
      </p:sp>
      <p:sp>
        <p:nvSpPr>
          <p:cNvPr id="4" name="Text Placeholder 3">
            <a:extLst>
              <a:ext uri="{FF2B5EF4-FFF2-40B4-BE49-F238E27FC236}">
                <a16:creationId xmlns:a16="http://schemas.microsoft.com/office/drawing/2014/main" id="{037CFA55-8B73-4694-9490-516A543CBFB8}"/>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CAFC59D0-46AF-409B-853D-3B77570B43FF}"/>
              </a:ext>
            </a:extLst>
          </p:cNvPr>
          <p:cNvSpPr>
            <a:spLocks noGrp="1"/>
          </p:cNvSpPr>
          <p:nvPr>
            <p:ph type="body" sz="quarter" idx="11"/>
          </p:nvPr>
        </p:nvSpPr>
        <p:spPr/>
        <p:txBody>
          <a:bodyPr/>
          <a:lstStyle/>
          <a:p>
            <a:pPr algn="r" rtl="0"/>
            <a:r>
              <a:rPr lang="es" b="0" i="0" u="none" baseline="0"/>
              <a:t>VO-11</a:t>
            </a:r>
          </a:p>
        </p:txBody>
      </p:sp>
      <p:sp>
        <p:nvSpPr>
          <p:cNvPr id="6" name="Content Placeholder 5">
            <a:extLst>
              <a:ext uri="{FF2B5EF4-FFF2-40B4-BE49-F238E27FC236}">
                <a16:creationId xmlns:a16="http://schemas.microsoft.com/office/drawing/2014/main" id="{397E2B01-1C49-4DBF-AF23-8331D4F80AA6}"/>
              </a:ext>
            </a:extLst>
          </p:cNvPr>
          <p:cNvSpPr>
            <a:spLocks noGrp="1"/>
          </p:cNvSpPr>
          <p:nvPr>
            <p:ph sz="quarter" idx="12"/>
          </p:nvPr>
        </p:nvSpPr>
        <p:spPr/>
        <p:txBody>
          <a:bodyPr/>
          <a:lstStyle/>
          <a:p>
            <a:pPr rtl="0"/>
            <a:r>
              <a:rPr lang="es" b="0" i="0" u="none" baseline="0"/>
              <a:t>PM VO-3</a:t>
            </a:r>
          </a:p>
        </p:txBody>
      </p:sp>
    </p:spTree>
    <p:extLst>
      <p:ext uri="{BB962C8B-B14F-4D97-AF65-F5344CB8AC3E}">
        <p14:creationId xmlns:p14="http://schemas.microsoft.com/office/powerpoint/2010/main" val="5805993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DE2D-B752-4B0A-82FC-8FA9E37AF92A}"/>
              </a:ext>
            </a:extLst>
          </p:cNvPr>
          <p:cNvSpPr>
            <a:spLocks noGrp="1"/>
          </p:cNvSpPr>
          <p:nvPr>
            <p:ph idx="1"/>
          </p:nvPr>
        </p:nvSpPr>
        <p:spPr/>
        <p:txBody>
          <a:bodyPr/>
          <a:lstStyle/>
          <a:p>
            <a:pPr algn="l" rtl="0"/>
            <a:r>
              <a:rPr lang="es" b="0" i="0" u="none" baseline="0" dirty="0">
                <a:latin typeface="+mn-lt"/>
              </a:rPr>
              <a:t>La ceniza volcánica puede: </a:t>
            </a:r>
          </a:p>
          <a:p>
            <a:pPr lvl="1" algn="l" rtl="0">
              <a:buFont typeface="Arial" panose="020B0604020202020204" pitchFamily="34" charset="0"/>
              <a:buChar char="•"/>
            </a:pPr>
            <a:r>
              <a:rPr lang="es" b="0" i="0" u="none" baseline="0" dirty="0">
                <a:latin typeface="+mn-lt"/>
              </a:rPr>
              <a:t>Causar problemas respiratorios severos</a:t>
            </a:r>
          </a:p>
          <a:p>
            <a:pPr lvl="1" algn="l" rtl="0">
              <a:buFont typeface="Arial" panose="020B0604020202020204" pitchFamily="34" charset="0"/>
              <a:buChar char="•"/>
            </a:pPr>
            <a:r>
              <a:rPr lang="es" b="0" i="0" u="none" baseline="0" dirty="0">
                <a:latin typeface="+mn-lt"/>
              </a:rPr>
              <a:t>Disminuir la visibilidad</a:t>
            </a:r>
          </a:p>
          <a:p>
            <a:pPr lvl="1" algn="l" rtl="0">
              <a:buFont typeface="Arial" panose="020B0604020202020204" pitchFamily="34" charset="0"/>
              <a:buChar char="•"/>
            </a:pPr>
            <a:r>
              <a:rPr lang="es" b="0" i="0" u="none" baseline="0" dirty="0">
                <a:latin typeface="+mn-lt"/>
              </a:rPr>
              <a:t>Contaminar los suministros de agua</a:t>
            </a:r>
          </a:p>
          <a:p>
            <a:pPr lvl="1" algn="l" rtl="0">
              <a:buFont typeface="Arial" panose="020B0604020202020204" pitchFamily="34" charset="0"/>
              <a:buChar char="•"/>
            </a:pPr>
            <a:r>
              <a:rPr lang="es" b="0" i="0" u="none" baseline="0" dirty="0">
                <a:latin typeface="+mn-lt"/>
              </a:rPr>
              <a:t>Causar tormentas eléctricas</a:t>
            </a:r>
          </a:p>
          <a:p>
            <a:pPr lvl="1" algn="l" rtl="0">
              <a:buFont typeface="Arial" panose="020B0604020202020204" pitchFamily="34" charset="0"/>
              <a:buChar char="•"/>
            </a:pPr>
            <a:r>
              <a:rPr lang="es" b="0" i="0" u="none" baseline="0" dirty="0">
                <a:latin typeface="+mn-lt"/>
              </a:rPr>
              <a:t>Interrumpir el funcionamiento de toda la maquinaria y causar fallas de motores, lo cual es particularmente problemático para las aeronaves</a:t>
            </a:r>
          </a:p>
          <a:p>
            <a:pPr lvl="1" algn="l" rtl="0">
              <a:buFont typeface="Arial" panose="020B0604020202020204" pitchFamily="34" charset="0"/>
              <a:buChar char="•"/>
            </a:pPr>
            <a:r>
              <a:rPr lang="es" b="0" i="0" u="none" baseline="0" dirty="0">
                <a:latin typeface="+mn-lt"/>
              </a:rPr>
              <a:t>Colapsar techos </a:t>
            </a:r>
          </a:p>
        </p:txBody>
      </p:sp>
      <p:sp>
        <p:nvSpPr>
          <p:cNvPr id="3" name="Title 2">
            <a:extLst>
              <a:ext uri="{FF2B5EF4-FFF2-40B4-BE49-F238E27FC236}">
                <a16:creationId xmlns:a16="http://schemas.microsoft.com/office/drawing/2014/main" id="{A86A4AAD-B4EC-4F53-A599-164B9C930E4F}"/>
              </a:ext>
            </a:extLst>
          </p:cNvPr>
          <p:cNvSpPr>
            <a:spLocks noGrp="1"/>
          </p:cNvSpPr>
          <p:nvPr>
            <p:ph type="title"/>
          </p:nvPr>
        </p:nvSpPr>
        <p:spPr/>
        <p:txBody>
          <a:bodyPr/>
          <a:lstStyle/>
          <a:p>
            <a:pPr algn="l" rtl="0"/>
            <a:r>
              <a:rPr lang="es" b="1" i="1" u="none" baseline="0"/>
              <a:t>Ceniza volcánica/tefra</a:t>
            </a:r>
          </a:p>
        </p:txBody>
      </p:sp>
      <p:sp>
        <p:nvSpPr>
          <p:cNvPr id="4" name="Text Placeholder 3">
            <a:extLst>
              <a:ext uri="{FF2B5EF4-FFF2-40B4-BE49-F238E27FC236}">
                <a16:creationId xmlns:a16="http://schemas.microsoft.com/office/drawing/2014/main" id="{B57DB611-C829-4D39-98C9-6C50218FEC2E}"/>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7E16BF3A-AF14-4702-924E-6242C4B0E475}"/>
              </a:ext>
            </a:extLst>
          </p:cNvPr>
          <p:cNvSpPr>
            <a:spLocks noGrp="1"/>
          </p:cNvSpPr>
          <p:nvPr>
            <p:ph type="body" sz="quarter" idx="11"/>
          </p:nvPr>
        </p:nvSpPr>
        <p:spPr/>
        <p:txBody>
          <a:bodyPr/>
          <a:lstStyle/>
          <a:p>
            <a:pPr algn="r" rtl="0"/>
            <a:r>
              <a:rPr lang="es" b="0" i="0" u="none" baseline="0"/>
              <a:t>VO-12</a:t>
            </a:r>
          </a:p>
        </p:txBody>
      </p:sp>
      <p:sp>
        <p:nvSpPr>
          <p:cNvPr id="6" name="Content Placeholder 5">
            <a:extLst>
              <a:ext uri="{FF2B5EF4-FFF2-40B4-BE49-F238E27FC236}">
                <a16:creationId xmlns:a16="http://schemas.microsoft.com/office/drawing/2014/main" id="{FFAD097E-11E1-4838-86E4-347ECA86EC49}"/>
              </a:ext>
            </a:extLst>
          </p:cNvPr>
          <p:cNvSpPr>
            <a:spLocks noGrp="1"/>
          </p:cNvSpPr>
          <p:nvPr>
            <p:ph sz="quarter" idx="12"/>
          </p:nvPr>
        </p:nvSpPr>
        <p:spPr/>
        <p:txBody>
          <a:bodyPr/>
          <a:lstStyle/>
          <a:p>
            <a:pPr rtl="0"/>
            <a:r>
              <a:rPr lang="es" b="0" i="0" u="none" baseline="0"/>
              <a:t>PM VO-3</a:t>
            </a:r>
          </a:p>
        </p:txBody>
      </p:sp>
    </p:spTree>
    <p:extLst>
      <p:ext uri="{BB962C8B-B14F-4D97-AF65-F5344CB8AC3E}">
        <p14:creationId xmlns:p14="http://schemas.microsoft.com/office/powerpoint/2010/main" val="224277888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1D578-101E-4782-A9DD-C8B738B41398}"/>
              </a:ext>
            </a:extLst>
          </p:cNvPr>
          <p:cNvSpPr>
            <a:spLocks noGrp="1"/>
          </p:cNvSpPr>
          <p:nvPr>
            <p:ph idx="1"/>
          </p:nvPr>
        </p:nvSpPr>
        <p:spPr/>
        <p:txBody>
          <a:bodyPr/>
          <a:lstStyle/>
          <a:p>
            <a:pPr algn="l" rtl="0"/>
            <a:r>
              <a:rPr lang="es" b="0" i="0" u="none" baseline="0" dirty="0">
                <a:latin typeface="+mn-lt"/>
              </a:rPr>
              <a:t>Rango de tamaño desde pequeños movimientos de escombros sueltos en la superficie de un volcán hasta colapsos masivos de toda la cima o laderas de un volcán </a:t>
            </a:r>
          </a:p>
          <a:p>
            <a:pPr algn="l" rtl="0"/>
            <a:r>
              <a:rPr lang="es" b="0" i="0" u="none" baseline="0" dirty="0">
                <a:latin typeface="+mn-lt"/>
              </a:rPr>
              <a:t>Las erupciones, las fuertes lluvias o los grandes terremotos pueden causar deslizamientos de tierra en las laderas de los volcanes que pueden desencadenar que se liberen y rueden rocas volcánicas cuesta abajo </a:t>
            </a:r>
          </a:p>
        </p:txBody>
      </p:sp>
      <p:sp>
        <p:nvSpPr>
          <p:cNvPr id="3" name="Title 2">
            <a:extLst>
              <a:ext uri="{FF2B5EF4-FFF2-40B4-BE49-F238E27FC236}">
                <a16:creationId xmlns:a16="http://schemas.microsoft.com/office/drawing/2014/main" id="{0E05505C-6940-4859-8218-D39D9117BC78}"/>
              </a:ext>
            </a:extLst>
          </p:cNvPr>
          <p:cNvSpPr>
            <a:spLocks noGrp="1"/>
          </p:cNvSpPr>
          <p:nvPr>
            <p:ph type="title"/>
          </p:nvPr>
        </p:nvSpPr>
        <p:spPr/>
        <p:txBody>
          <a:bodyPr>
            <a:normAutofit fontScale="90000"/>
          </a:bodyPr>
          <a:lstStyle/>
          <a:p>
            <a:pPr algn="l" rtl="0"/>
            <a:r>
              <a:rPr lang="es" b="1" i="1" u="none" baseline="0"/>
              <a:t>Deslizamientos de tierra</a:t>
            </a:r>
          </a:p>
        </p:txBody>
      </p:sp>
      <p:sp>
        <p:nvSpPr>
          <p:cNvPr id="4" name="Text Placeholder 3">
            <a:extLst>
              <a:ext uri="{FF2B5EF4-FFF2-40B4-BE49-F238E27FC236}">
                <a16:creationId xmlns:a16="http://schemas.microsoft.com/office/drawing/2014/main" id="{86C9EF09-5F18-40CA-8989-123206904475}"/>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9C644B89-513A-471B-A68A-9386E1E755FB}"/>
              </a:ext>
            </a:extLst>
          </p:cNvPr>
          <p:cNvSpPr>
            <a:spLocks noGrp="1"/>
          </p:cNvSpPr>
          <p:nvPr>
            <p:ph type="body" sz="quarter" idx="11"/>
          </p:nvPr>
        </p:nvSpPr>
        <p:spPr/>
        <p:txBody>
          <a:bodyPr/>
          <a:lstStyle/>
          <a:p>
            <a:pPr algn="r" rtl="0"/>
            <a:r>
              <a:rPr lang="es" b="0" i="0" u="none" baseline="0"/>
              <a:t>VO-13</a:t>
            </a:r>
          </a:p>
        </p:txBody>
      </p:sp>
      <p:sp>
        <p:nvSpPr>
          <p:cNvPr id="6" name="Content Placeholder 5">
            <a:extLst>
              <a:ext uri="{FF2B5EF4-FFF2-40B4-BE49-F238E27FC236}">
                <a16:creationId xmlns:a16="http://schemas.microsoft.com/office/drawing/2014/main" id="{004C827D-A179-4A84-BE94-F471CB1CA7B0}"/>
              </a:ext>
            </a:extLst>
          </p:cNvPr>
          <p:cNvSpPr>
            <a:spLocks noGrp="1"/>
          </p:cNvSpPr>
          <p:nvPr>
            <p:ph sz="quarter" idx="12"/>
          </p:nvPr>
        </p:nvSpPr>
        <p:spPr/>
        <p:txBody>
          <a:bodyPr/>
          <a:lstStyle/>
          <a:p>
            <a:pPr rtl="0"/>
            <a:r>
              <a:rPr lang="es" b="0" i="0" u="none" baseline="0"/>
              <a:t>PM VO-3</a:t>
            </a:r>
          </a:p>
        </p:txBody>
      </p:sp>
    </p:spTree>
    <p:extLst>
      <p:ext uri="{BB962C8B-B14F-4D97-AF65-F5344CB8AC3E}">
        <p14:creationId xmlns:p14="http://schemas.microsoft.com/office/powerpoint/2010/main" val="22690040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26682D-83C7-4715-A6DA-1541AB2DE63B}"/>
              </a:ext>
            </a:extLst>
          </p:cNvPr>
          <p:cNvSpPr>
            <a:spLocks noGrp="1"/>
          </p:cNvSpPr>
          <p:nvPr>
            <p:ph idx="1"/>
          </p:nvPr>
        </p:nvSpPr>
        <p:spPr/>
        <p:txBody>
          <a:bodyPr/>
          <a:lstStyle/>
          <a:p>
            <a:pPr algn="l" rtl="0"/>
            <a:r>
              <a:rPr lang="es" b="0" i="0" u="none" baseline="0" dirty="0">
                <a:latin typeface="+mn-lt"/>
              </a:rPr>
              <a:t>Una forma de contaminación del aire creada cuando el dióxido de azufre y otros gases volcánicos se combinan e interactúan químicamente en la atmósfera con el oxígeno, humedad, polvo y luz solar  </a:t>
            </a:r>
          </a:p>
          <a:p>
            <a:pPr algn="l" rtl="0"/>
            <a:r>
              <a:rPr lang="es" b="0" i="0" u="none" baseline="0" dirty="0">
                <a:latin typeface="+mn-lt"/>
              </a:rPr>
              <a:t>El dióxido de azufre es un gas venenoso que irrita la piel y los tejidos y membranas mucosas de los ojos, la nariz y la garganta </a:t>
            </a:r>
          </a:p>
          <a:p>
            <a:pPr lvl="1" algn="l" rtl="0">
              <a:buFont typeface="Arial" panose="020B0604020202020204" pitchFamily="34" charset="0"/>
              <a:buChar char="•"/>
            </a:pPr>
            <a:r>
              <a:rPr lang="es" b="0" i="0" u="none" baseline="0" dirty="0">
                <a:latin typeface="+mn-lt"/>
              </a:rPr>
              <a:t>Puede producir dificultad respiratoria en algunos individuos </a:t>
            </a:r>
          </a:p>
        </p:txBody>
      </p:sp>
      <p:sp>
        <p:nvSpPr>
          <p:cNvPr id="3" name="Title 2">
            <a:extLst>
              <a:ext uri="{FF2B5EF4-FFF2-40B4-BE49-F238E27FC236}">
                <a16:creationId xmlns:a16="http://schemas.microsoft.com/office/drawing/2014/main" id="{58703893-BCC8-408F-BD9C-B67C225B1AB7}"/>
              </a:ext>
            </a:extLst>
          </p:cNvPr>
          <p:cNvSpPr>
            <a:spLocks noGrp="1"/>
          </p:cNvSpPr>
          <p:nvPr>
            <p:ph type="title"/>
          </p:nvPr>
        </p:nvSpPr>
        <p:spPr/>
        <p:txBody>
          <a:bodyPr/>
          <a:lstStyle/>
          <a:p>
            <a:pPr algn="l" rtl="0"/>
            <a:r>
              <a:rPr lang="es" b="1" i="1" u="none" baseline="0"/>
              <a:t>Humo volcánico (Vog)</a:t>
            </a:r>
          </a:p>
        </p:txBody>
      </p:sp>
      <p:sp>
        <p:nvSpPr>
          <p:cNvPr id="4" name="Text Placeholder 3">
            <a:extLst>
              <a:ext uri="{FF2B5EF4-FFF2-40B4-BE49-F238E27FC236}">
                <a16:creationId xmlns:a16="http://schemas.microsoft.com/office/drawing/2014/main" id="{C67A99DD-D508-4B20-85CF-CCA2DE06BA6D}"/>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7BD148B5-15E7-4EA0-8394-9F33091298CF}"/>
              </a:ext>
            </a:extLst>
          </p:cNvPr>
          <p:cNvSpPr>
            <a:spLocks noGrp="1"/>
          </p:cNvSpPr>
          <p:nvPr>
            <p:ph type="body" sz="quarter" idx="11"/>
          </p:nvPr>
        </p:nvSpPr>
        <p:spPr/>
        <p:txBody>
          <a:bodyPr/>
          <a:lstStyle/>
          <a:p>
            <a:pPr algn="r" rtl="0"/>
            <a:r>
              <a:rPr lang="es" b="0" i="0" u="none" baseline="0"/>
              <a:t>VO-14</a:t>
            </a:r>
          </a:p>
        </p:txBody>
      </p:sp>
      <p:sp>
        <p:nvSpPr>
          <p:cNvPr id="6" name="Content Placeholder 5">
            <a:extLst>
              <a:ext uri="{FF2B5EF4-FFF2-40B4-BE49-F238E27FC236}">
                <a16:creationId xmlns:a16="http://schemas.microsoft.com/office/drawing/2014/main" id="{8EE875FA-AE73-4A4A-8E42-9099587A3C89}"/>
              </a:ext>
            </a:extLst>
          </p:cNvPr>
          <p:cNvSpPr>
            <a:spLocks noGrp="1"/>
          </p:cNvSpPr>
          <p:nvPr>
            <p:ph sz="quarter" idx="12"/>
          </p:nvPr>
        </p:nvSpPr>
        <p:spPr/>
        <p:txBody>
          <a:bodyPr/>
          <a:lstStyle/>
          <a:p>
            <a:pPr rtl="0"/>
            <a:r>
              <a:rPr lang="es" b="0" i="0" u="none" baseline="0"/>
              <a:t>PM VO-4</a:t>
            </a:r>
          </a:p>
        </p:txBody>
      </p:sp>
    </p:spTree>
    <p:extLst>
      <p:ext uri="{BB962C8B-B14F-4D97-AF65-F5344CB8AC3E}">
        <p14:creationId xmlns:p14="http://schemas.microsoft.com/office/powerpoint/2010/main" val="36867438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80B45-16AF-40A1-90D1-21AE3CD8BF88}"/>
              </a:ext>
            </a:extLst>
          </p:cNvPr>
          <p:cNvSpPr>
            <a:spLocks noGrp="1"/>
          </p:cNvSpPr>
          <p:nvPr>
            <p:ph idx="1"/>
          </p:nvPr>
        </p:nvSpPr>
        <p:spPr/>
        <p:txBody>
          <a:bodyPr/>
          <a:lstStyle/>
          <a:p>
            <a:pPr algn="l" rtl="0"/>
            <a:r>
              <a:rPr lang="es" b="0" i="0" u="none" baseline="0" dirty="0">
                <a:latin typeface="+mn-lt"/>
              </a:rPr>
              <a:t>Las erupciones volcánicas pueden ir acompañadas de otros peligros naturales </a:t>
            </a:r>
          </a:p>
          <a:p>
            <a:pPr lvl="1" algn="l" rtl="0">
              <a:buFont typeface="Arial" panose="020B0604020202020204" pitchFamily="34" charset="0"/>
              <a:buChar char="•"/>
            </a:pPr>
            <a:r>
              <a:rPr lang="es" b="0" i="0" u="none" baseline="0" dirty="0">
                <a:latin typeface="+mn-lt"/>
              </a:rPr>
              <a:t>Inundaciones repentinas</a:t>
            </a:r>
          </a:p>
          <a:p>
            <a:pPr lvl="1" algn="l" rtl="0">
              <a:buFont typeface="Arial" panose="020B0604020202020204" pitchFamily="34" charset="0"/>
              <a:buChar char="•"/>
            </a:pPr>
            <a:r>
              <a:rPr lang="es" b="0" i="0" u="none" baseline="0" dirty="0">
                <a:latin typeface="+mn-lt"/>
              </a:rPr>
              <a:t>Incendios forestales </a:t>
            </a:r>
          </a:p>
          <a:p>
            <a:pPr lvl="1" algn="l" rtl="0">
              <a:buFont typeface="Arial" panose="020B0604020202020204" pitchFamily="34" charset="0"/>
              <a:buChar char="•"/>
            </a:pPr>
            <a:r>
              <a:rPr lang="es" b="0" i="0" u="none" baseline="0" dirty="0">
                <a:latin typeface="+mn-lt"/>
              </a:rPr>
              <a:t>Tsunamis (bajo condiciones especiales)</a:t>
            </a:r>
          </a:p>
          <a:p>
            <a:pPr lvl="1" algn="l" rtl="0">
              <a:buFont typeface="Arial" panose="020B0604020202020204" pitchFamily="34" charset="0"/>
              <a:buChar char="•"/>
            </a:pPr>
            <a:r>
              <a:rPr lang="es" b="0" i="0" u="none" baseline="0" dirty="0">
                <a:latin typeface="+mn-lt"/>
              </a:rPr>
              <a:t>Temblores </a:t>
            </a:r>
          </a:p>
        </p:txBody>
      </p:sp>
      <p:sp>
        <p:nvSpPr>
          <p:cNvPr id="3" name="Title 2">
            <a:extLst>
              <a:ext uri="{FF2B5EF4-FFF2-40B4-BE49-F238E27FC236}">
                <a16:creationId xmlns:a16="http://schemas.microsoft.com/office/drawing/2014/main" id="{769857FE-215F-44F4-988B-E913A7E77BB6}"/>
              </a:ext>
            </a:extLst>
          </p:cNvPr>
          <p:cNvSpPr>
            <a:spLocks noGrp="1"/>
          </p:cNvSpPr>
          <p:nvPr>
            <p:ph type="title"/>
          </p:nvPr>
        </p:nvSpPr>
        <p:spPr/>
        <p:txBody>
          <a:bodyPr>
            <a:normAutofit/>
          </a:bodyPr>
          <a:lstStyle/>
          <a:p>
            <a:pPr algn="l" rtl="0"/>
            <a:r>
              <a:rPr lang="es" b="1" i="1" u="none" baseline="0"/>
              <a:t>Peligros asociados</a:t>
            </a:r>
          </a:p>
        </p:txBody>
      </p:sp>
      <p:sp>
        <p:nvSpPr>
          <p:cNvPr id="4" name="Text Placeholder 3">
            <a:extLst>
              <a:ext uri="{FF2B5EF4-FFF2-40B4-BE49-F238E27FC236}">
                <a16:creationId xmlns:a16="http://schemas.microsoft.com/office/drawing/2014/main" id="{A8E49D77-7F0A-4B2F-9218-9ACB5045964D}"/>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20EEFE62-03B8-4404-86E6-E50421706865}"/>
              </a:ext>
            </a:extLst>
          </p:cNvPr>
          <p:cNvSpPr>
            <a:spLocks noGrp="1"/>
          </p:cNvSpPr>
          <p:nvPr>
            <p:ph type="body" sz="quarter" idx="11"/>
          </p:nvPr>
        </p:nvSpPr>
        <p:spPr/>
        <p:txBody>
          <a:bodyPr/>
          <a:lstStyle/>
          <a:p>
            <a:pPr algn="r" rtl="0"/>
            <a:r>
              <a:rPr lang="es" b="0" i="0" u="none" baseline="0"/>
              <a:t>VO-15</a:t>
            </a:r>
          </a:p>
        </p:txBody>
      </p:sp>
      <p:sp>
        <p:nvSpPr>
          <p:cNvPr id="6" name="Content Placeholder 5">
            <a:extLst>
              <a:ext uri="{FF2B5EF4-FFF2-40B4-BE49-F238E27FC236}">
                <a16:creationId xmlns:a16="http://schemas.microsoft.com/office/drawing/2014/main" id="{99C20CD1-DB68-4C5B-BCC9-952DE09131CD}"/>
              </a:ext>
            </a:extLst>
          </p:cNvPr>
          <p:cNvSpPr>
            <a:spLocks noGrp="1"/>
          </p:cNvSpPr>
          <p:nvPr>
            <p:ph sz="quarter" idx="12"/>
          </p:nvPr>
        </p:nvSpPr>
        <p:spPr/>
        <p:txBody>
          <a:bodyPr/>
          <a:lstStyle/>
          <a:p>
            <a:pPr rtl="0"/>
            <a:r>
              <a:rPr lang="es" b="0" i="0" u="none" baseline="0"/>
              <a:t>PM VO-4</a:t>
            </a:r>
          </a:p>
        </p:txBody>
      </p:sp>
    </p:spTree>
    <p:extLst>
      <p:ext uri="{BB962C8B-B14F-4D97-AF65-F5344CB8AC3E}">
        <p14:creationId xmlns:p14="http://schemas.microsoft.com/office/powerpoint/2010/main" val="421398817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B6A5E-8B29-4C28-BF64-41C33111C2FF}"/>
              </a:ext>
            </a:extLst>
          </p:cNvPr>
          <p:cNvSpPr>
            <a:spLocks noGrp="1"/>
          </p:cNvSpPr>
          <p:nvPr>
            <p:ph idx="1"/>
          </p:nvPr>
        </p:nvSpPr>
        <p:spPr/>
        <p:txBody>
          <a:bodyPr/>
          <a:lstStyle/>
          <a:p>
            <a:pPr algn="l" rtl="0"/>
            <a:r>
              <a:rPr lang="es" b="0" i="0" u="none" baseline="0" dirty="0">
                <a:latin typeface="+mn-lt"/>
              </a:rPr>
              <a:t>Entienda el riesgo  </a:t>
            </a:r>
          </a:p>
          <a:p>
            <a:pPr algn="l" rtl="0"/>
            <a:r>
              <a:rPr lang="es" b="0" i="0" u="none" baseline="0" dirty="0">
                <a:latin typeface="+mn-lt"/>
              </a:rPr>
              <a:t>Hable con su agente de seguros  </a:t>
            </a:r>
          </a:p>
          <a:p>
            <a:pPr algn="l" rtl="0"/>
            <a:r>
              <a:rPr lang="es" b="0" i="0" u="none" baseline="0" dirty="0">
                <a:latin typeface="+mn-lt"/>
              </a:rPr>
              <a:t>Prepare un juego de suministros para desastres </a:t>
            </a:r>
          </a:p>
          <a:p>
            <a:pPr algn="l" rtl="0"/>
            <a:r>
              <a:rPr lang="es" b="0" i="0" u="none" baseline="0" dirty="0">
                <a:latin typeface="+mn-lt"/>
              </a:rPr>
              <a:t>Desarrolle un plan de comunicación </a:t>
            </a:r>
          </a:p>
          <a:p>
            <a:pPr algn="l" rtl="0"/>
            <a:r>
              <a:rPr lang="es" b="0" i="0" u="none" baseline="0" dirty="0">
                <a:latin typeface="+mn-lt"/>
              </a:rPr>
              <a:t>Desarrolle un plan de evacuación </a:t>
            </a:r>
          </a:p>
          <a:p>
            <a:pPr algn="l" rtl="0"/>
            <a:r>
              <a:rPr lang="es" b="0" i="0" u="none" baseline="0" dirty="0">
                <a:latin typeface="+mn-lt"/>
              </a:rPr>
              <a:t>Desarrolle un plan de refugio en el sitio </a:t>
            </a:r>
          </a:p>
        </p:txBody>
      </p:sp>
      <p:sp>
        <p:nvSpPr>
          <p:cNvPr id="3" name="Title 2">
            <a:extLst>
              <a:ext uri="{FF2B5EF4-FFF2-40B4-BE49-F238E27FC236}">
                <a16:creationId xmlns:a16="http://schemas.microsoft.com/office/drawing/2014/main" id="{C0C4FCA3-5668-4061-9027-8A1429ABA744}"/>
              </a:ext>
            </a:extLst>
          </p:cNvPr>
          <p:cNvSpPr>
            <a:spLocks noGrp="1"/>
          </p:cNvSpPr>
          <p:nvPr>
            <p:ph type="title"/>
          </p:nvPr>
        </p:nvSpPr>
        <p:spPr/>
        <p:txBody>
          <a:bodyPr>
            <a:normAutofit fontScale="90000"/>
          </a:bodyPr>
          <a:lstStyle/>
          <a:p>
            <a:pPr algn="l" rtl="0"/>
            <a:r>
              <a:rPr lang="es" b="1" i="1" u="none" baseline="0"/>
              <a:t>Preparación contra erupciones volcánicas</a:t>
            </a:r>
          </a:p>
        </p:txBody>
      </p:sp>
      <p:sp>
        <p:nvSpPr>
          <p:cNvPr id="4" name="Text Placeholder 3">
            <a:extLst>
              <a:ext uri="{FF2B5EF4-FFF2-40B4-BE49-F238E27FC236}">
                <a16:creationId xmlns:a16="http://schemas.microsoft.com/office/drawing/2014/main" id="{F07C89E0-D344-4ED3-AE5E-AC02F6CBBA3F}"/>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B4E5C790-8F95-4256-98B4-E484510A82D6}"/>
              </a:ext>
            </a:extLst>
          </p:cNvPr>
          <p:cNvSpPr>
            <a:spLocks noGrp="1"/>
          </p:cNvSpPr>
          <p:nvPr>
            <p:ph type="body" sz="quarter" idx="11"/>
          </p:nvPr>
        </p:nvSpPr>
        <p:spPr/>
        <p:txBody>
          <a:bodyPr/>
          <a:lstStyle/>
          <a:p>
            <a:pPr algn="r" rtl="0"/>
            <a:r>
              <a:rPr lang="es" b="0" i="0" u="none" baseline="0"/>
              <a:t>VO-16</a:t>
            </a:r>
          </a:p>
        </p:txBody>
      </p:sp>
      <p:sp>
        <p:nvSpPr>
          <p:cNvPr id="6" name="Content Placeholder 5">
            <a:extLst>
              <a:ext uri="{FF2B5EF4-FFF2-40B4-BE49-F238E27FC236}">
                <a16:creationId xmlns:a16="http://schemas.microsoft.com/office/drawing/2014/main" id="{1D5BA1AF-B3CC-4CDE-878B-87D6D9E083C7}"/>
              </a:ext>
            </a:extLst>
          </p:cNvPr>
          <p:cNvSpPr>
            <a:spLocks noGrp="1"/>
          </p:cNvSpPr>
          <p:nvPr>
            <p:ph sz="quarter" idx="12"/>
          </p:nvPr>
        </p:nvSpPr>
        <p:spPr/>
        <p:txBody>
          <a:bodyPr/>
          <a:lstStyle/>
          <a:p>
            <a:pPr rtl="0"/>
            <a:r>
              <a:rPr lang="es" b="0" i="0" u="none" baseline="0"/>
              <a:t>PM VO-4</a:t>
            </a:r>
          </a:p>
        </p:txBody>
      </p:sp>
    </p:spTree>
    <p:extLst>
      <p:ext uri="{BB962C8B-B14F-4D97-AF65-F5344CB8AC3E}">
        <p14:creationId xmlns:p14="http://schemas.microsoft.com/office/powerpoint/2010/main" val="209818024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64F47-D1EF-427A-917C-68B02E5120A6}"/>
              </a:ext>
            </a:extLst>
          </p:cNvPr>
          <p:cNvSpPr>
            <a:spLocks noGrp="1"/>
          </p:cNvSpPr>
          <p:nvPr>
            <p:ph idx="1"/>
          </p:nvPr>
        </p:nvSpPr>
        <p:spPr/>
        <p:txBody>
          <a:bodyPr/>
          <a:lstStyle/>
          <a:p>
            <a:pPr algn="l" rtl="0"/>
            <a:r>
              <a:rPr lang="es" b="0" i="0" u="none" baseline="0" dirty="0">
                <a:latin typeface="+mn-lt"/>
              </a:rPr>
              <a:t>Conozca los sistemas de alerta de erupción volcánica de su comunidad y los planes de evacuación de emergencia  </a:t>
            </a:r>
          </a:p>
          <a:p>
            <a:pPr algn="l" rtl="0"/>
            <a:r>
              <a:rPr lang="es" b="0" i="0" u="none" baseline="0" dirty="0">
                <a:latin typeface="+mn-lt"/>
              </a:rPr>
              <a:t>Diferentes comunidades tienen diferentes formas de proporcionar advertencias y diferentes respuestas  </a:t>
            </a:r>
          </a:p>
          <a:p>
            <a:pPr lvl="1" algn="l" rtl="0">
              <a:buFont typeface="Arial" panose="020B0604020202020204" pitchFamily="34" charset="0"/>
              <a:buChar char="•"/>
            </a:pPr>
            <a:r>
              <a:rPr lang="es" b="0" i="0" u="none" baseline="0" dirty="0">
                <a:latin typeface="+mn-lt"/>
              </a:rPr>
              <a:t>Muchas comunidades tienen sirenas y otras tecnologías de advertencia, como colores de activación en línea (verde, amarillo, naranja, rojo), para advertir al público de una posible erupción </a:t>
            </a:r>
          </a:p>
        </p:txBody>
      </p:sp>
      <p:sp>
        <p:nvSpPr>
          <p:cNvPr id="3" name="Title 2">
            <a:extLst>
              <a:ext uri="{FF2B5EF4-FFF2-40B4-BE49-F238E27FC236}">
                <a16:creationId xmlns:a16="http://schemas.microsoft.com/office/drawing/2014/main" id="{DBB2E36F-3E95-4745-A9B8-BD0B8B26CC30}"/>
              </a:ext>
            </a:extLst>
          </p:cNvPr>
          <p:cNvSpPr>
            <a:spLocks noGrp="1"/>
          </p:cNvSpPr>
          <p:nvPr>
            <p:ph type="title"/>
          </p:nvPr>
        </p:nvSpPr>
        <p:spPr/>
        <p:txBody>
          <a:bodyPr/>
          <a:lstStyle/>
          <a:p>
            <a:pPr algn="l" rtl="0"/>
            <a:r>
              <a:rPr lang="es" b="1" i="1" u="none" baseline="0"/>
              <a:t>Alertas y advertencias</a:t>
            </a:r>
          </a:p>
        </p:txBody>
      </p:sp>
      <p:sp>
        <p:nvSpPr>
          <p:cNvPr id="4" name="Text Placeholder 3">
            <a:extLst>
              <a:ext uri="{FF2B5EF4-FFF2-40B4-BE49-F238E27FC236}">
                <a16:creationId xmlns:a16="http://schemas.microsoft.com/office/drawing/2014/main" id="{3E6BCE2D-85BC-45F6-BE63-403490B40C7D}"/>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A0E5C7B6-565D-4A8A-817E-9C84A99C2BE0}"/>
              </a:ext>
            </a:extLst>
          </p:cNvPr>
          <p:cNvSpPr>
            <a:spLocks noGrp="1"/>
          </p:cNvSpPr>
          <p:nvPr>
            <p:ph type="body" sz="quarter" idx="11"/>
          </p:nvPr>
        </p:nvSpPr>
        <p:spPr/>
        <p:txBody>
          <a:bodyPr/>
          <a:lstStyle/>
          <a:p>
            <a:pPr algn="r" rtl="0"/>
            <a:r>
              <a:rPr lang="es" b="0" i="0" u="none" baseline="0"/>
              <a:t>VO-17</a:t>
            </a:r>
          </a:p>
        </p:txBody>
      </p:sp>
      <p:sp>
        <p:nvSpPr>
          <p:cNvPr id="6" name="Content Placeholder 5">
            <a:extLst>
              <a:ext uri="{FF2B5EF4-FFF2-40B4-BE49-F238E27FC236}">
                <a16:creationId xmlns:a16="http://schemas.microsoft.com/office/drawing/2014/main" id="{16DD4814-EE08-457F-8F65-9638F1666618}"/>
              </a:ext>
            </a:extLst>
          </p:cNvPr>
          <p:cNvSpPr>
            <a:spLocks noGrp="1"/>
          </p:cNvSpPr>
          <p:nvPr>
            <p:ph sz="quarter" idx="12"/>
          </p:nvPr>
        </p:nvSpPr>
        <p:spPr/>
        <p:txBody>
          <a:bodyPr/>
          <a:lstStyle/>
          <a:p>
            <a:pPr rtl="0"/>
            <a:r>
              <a:rPr lang="es" b="0" i="0" u="none" baseline="0"/>
              <a:t>PM VO-4</a:t>
            </a:r>
          </a:p>
        </p:txBody>
      </p:sp>
    </p:spTree>
    <p:extLst>
      <p:ext uri="{BB962C8B-B14F-4D97-AF65-F5344CB8AC3E}">
        <p14:creationId xmlns:p14="http://schemas.microsoft.com/office/powerpoint/2010/main" val="296966728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7F7B7-87A7-4D3B-846C-17798DE3AEFF}"/>
              </a:ext>
            </a:extLst>
          </p:cNvPr>
          <p:cNvSpPr>
            <a:spLocks noGrp="1"/>
          </p:cNvSpPr>
          <p:nvPr>
            <p:ph idx="1"/>
          </p:nvPr>
        </p:nvSpPr>
        <p:spPr/>
        <p:txBody>
          <a:bodyPr/>
          <a:lstStyle/>
          <a:p>
            <a:pPr algn="l" rtl="0"/>
            <a:r>
              <a:rPr lang="es" b="0" i="0" u="none" baseline="0" dirty="0">
                <a:latin typeface="+mn-lt"/>
              </a:rPr>
              <a:t>El Programa de Riesgos de Volcanes del Servicio Geológico de los Estados Unidos (USGS) ha adoptado un sistema de notificación de alerta en todo el país para caracterizar el nivel de perturbación y actividad eruptiva en los volcanes  </a:t>
            </a:r>
          </a:p>
          <a:p>
            <a:pPr algn="l" rtl="0"/>
            <a:r>
              <a:rPr lang="es" b="0" i="0" u="none" baseline="0" dirty="0">
                <a:latin typeface="+mn-lt"/>
              </a:rPr>
              <a:t>El Servicio de Notificación de Volcanes (VNS) del USGS es un servicio gratuito que envía correos electrónicos de notificación sobre la actividad volcánica en los Estados Unidos </a:t>
            </a:r>
          </a:p>
        </p:txBody>
      </p:sp>
      <p:sp>
        <p:nvSpPr>
          <p:cNvPr id="3" name="Title 2">
            <a:extLst>
              <a:ext uri="{FF2B5EF4-FFF2-40B4-BE49-F238E27FC236}">
                <a16:creationId xmlns:a16="http://schemas.microsoft.com/office/drawing/2014/main" id="{00143045-E74F-4E12-8BBF-268C4C5BD257}"/>
              </a:ext>
            </a:extLst>
          </p:cNvPr>
          <p:cNvSpPr>
            <a:spLocks noGrp="1"/>
          </p:cNvSpPr>
          <p:nvPr>
            <p:ph type="title"/>
          </p:nvPr>
        </p:nvSpPr>
        <p:spPr/>
        <p:txBody>
          <a:bodyPr/>
          <a:lstStyle/>
          <a:p>
            <a:pPr algn="l" rtl="0"/>
            <a:r>
              <a:rPr lang="es" b="1" i="1" u="none" baseline="0"/>
              <a:t>Alertas y advertencias</a:t>
            </a:r>
          </a:p>
        </p:txBody>
      </p:sp>
      <p:sp>
        <p:nvSpPr>
          <p:cNvPr id="4" name="Text Placeholder 3">
            <a:extLst>
              <a:ext uri="{FF2B5EF4-FFF2-40B4-BE49-F238E27FC236}">
                <a16:creationId xmlns:a16="http://schemas.microsoft.com/office/drawing/2014/main" id="{9493998A-BAF6-48BA-A0B7-6865A36FEBFD}"/>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F048C3B4-B5B5-48D0-BB2C-91BCACCFA6AB}"/>
              </a:ext>
            </a:extLst>
          </p:cNvPr>
          <p:cNvSpPr>
            <a:spLocks noGrp="1"/>
          </p:cNvSpPr>
          <p:nvPr>
            <p:ph type="body" sz="quarter" idx="11"/>
          </p:nvPr>
        </p:nvSpPr>
        <p:spPr/>
        <p:txBody>
          <a:bodyPr/>
          <a:lstStyle/>
          <a:p>
            <a:pPr algn="r" rtl="0"/>
            <a:r>
              <a:rPr lang="es" b="0" i="0" u="none" baseline="0"/>
              <a:t>VO-18</a:t>
            </a:r>
          </a:p>
        </p:txBody>
      </p:sp>
      <p:sp>
        <p:nvSpPr>
          <p:cNvPr id="6" name="Content Placeholder 5">
            <a:extLst>
              <a:ext uri="{FF2B5EF4-FFF2-40B4-BE49-F238E27FC236}">
                <a16:creationId xmlns:a16="http://schemas.microsoft.com/office/drawing/2014/main" id="{2E5F3D7B-B772-4679-93FB-7F5BAF7DBE6A}"/>
              </a:ext>
            </a:extLst>
          </p:cNvPr>
          <p:cNvSpPr>
            <a:spLocks noGrp="1"/>
          </p:cNvSpPr>
          <p:nvPr>
            <p:ph sz="quarter" idx="12"/>
          </p:nvPr>
        </p:nvSpPr>
        <p:spPr/>
        <p:txBody>
          <a:bodyPr/>
          <a:lstStyle/>
          <a:p>
            <a:pPr rtl="0"/>
            <a:r>
              <a:rPr lang="es" b="0" i="0" u="none" baseline="0"/>
              <a:t>PM VO-4</a:t>
            </a:r>
          </a:p>
        </p:txBody>
      </p:sp>
    </p:spTree>
    <p:extLst>
      <p:ext uri="{BB962C8B-B14F-4D97-AF65-F5344CB8AC3E}">
        <p14:creationId xmlns:p14="http://schemas.microsoft.com/office/powerpoint/2010/main" val="343183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1E782-B1BD-4E23-942A-40E989102D82}"/>
              </a:ext>
            </a:extLst>
          </p:cNvPr>
          <p:cNvSpPr>
            <a:spLocks noGrp="1"/>
          </p:cNvSpPr>
          <p:nvPr>
            <p:ph idx="1"/>
          </p:nvPr>
        </p:nvSpPr>
        <p:spPr/>
        <p:txBody>
          <a:bodyPr/>
          <a:lstStyle/>
          <a:p>
            <a:pPr algn="l" rtl="0"/>
            <a:r>
              <a:rPr lang="es" b="0" i="0" u="none" baseline="0" dirty="0">
                <a:latin typeface="+mn-lt"/>
              </a:rPr>
              <a:t>Los terremotos pueden provocar otros peligros</a:t>
            </a:r>
          </a:p>
          <a:p>
            <a:pPr lvl="1" algn="l" rtl="0">
              <a:buFont typeface="Arial" panose="020B0604020202020204" pitchFamily="34" charset="0"/>
              <a:buChar char="•"/>
            </a:pPr>
            <a:r>
              <a:rPr lang="es" sz="2300" b="0" i="0" u="none" baseline="0" dirty="0">
                <a:latin typeface="+mn-lt"/>
              </a:rPr>
              <a:t>Avalanchas </a:t>
            </a:r>
          </a:p>
          <a:p>
            <a:pPr lvl="1" algn="l" rtl="0">
              <a:buFont typeface="Arial" panose="020B0604020202020204" pitchFamily="34" charset="0"/>
              <a:buChar char="•"/>
            </a:pPr>
            <a:r>
              <a:rPr lang="es" sz="2300" b="0" i="0" u="none" baseline="0" dirty="0">
                <a:latin typeface="+mn-lt"/>
              </a:rPr>
              <a:t>Incendios</a:t>
            </a:r>
          </a:p>
          <a:p>
            <a:pPr lvl="1" algn="l" rtl="0">
              <a:buFont typeface="Arial" panose="020B0604020202020204" pitchFamily="34" charset="0"/>
              <a:buChar char="•"/>
            </a:pPr>
            <a:r>
              <a:rPr lang="es" sz="2300" b="0" i="0" u="none" baseline="0" dirty="0">
                <a:latin typeface="+mn-lt"/>
              </a:rPr>
              <a:t>Inundaciones</a:t>
            </a:r>
          </a:p>
          <a:p>
            <a:pPr lvl="1" algn="l" rtl="0">
              <a:buFont typeface="Arial" panose="020B0604020202020204" pitchFamily="34" charset="0"/>
              <a:buChar char="•"/>
            </a:pPr>
            <a:r>
              <a:rPr lang="es" sz="2300" b="0" i="0" u="none" baseline="0" dirty="0">
                <a:latin typeface="+mn-lt"/>
              </a:rPr>
              <a:t>Deslizamientos de tierra</a:t>
            </a:r>
          </a:p>
          <a:p>
            <a:pPr lvl="1" algn="l" rtl="0">
              <a:buFont typeface="Arial" panose="020B0604020202020204" pitchFamily="34" charset="0"/>
              <a:buChar char="•"/>
            </a:pPr>
            <a:r>
              <a:rPr lang="es" sz="2300" b="0" i="0" u="none" baseline="0" dirty="0">
                <a:latin typeface="+mn-lt"/>
              </a:rPr>
              <a:t>Tsunamis</a:t>
            </a:r>
          </a:p>
        </p:txBody>
      </p:sp>
      <p:sp>
        <p:nvSpPr>
          <p:cNvPr id="3" name="Title 2">
            <a:extLst>
              <a:ext uri="{FF2B5EF4-FFF2-40B4-BE49-F238E27FC236}">
                <a16:creationId xmlns:a16="http://schemas.microsoft.com/office/drawing/2014/main" id="{D5EE4FC8-6712-47A7-B7BB-0F8C6B3D5DC8}"/>
              </a:ext>
            </a:extLst>
          </p:cNvPr>
          <p:cNvSpPr>
            <a:spLocks noGrp="1"/>
          </p:cNvSpPr>
          <p:nvPr>
            <p:ph type="title"/>
          </p:nvPr>
        </p:nvSpPr>
        <p:spPr/>
        <p:txBody>
          <a:bodyPr>
            <a:normAutofit/>
          </a:bodyPr>
          <a:lstStyle/>
          <a:p>
            <a:pPr algn="l" rtl="0"/>
            <a:r>
              <a:rPr lang="es" b="1" i="1" u="none" baseline="0" dirty="0"/>
              <a:t>Peligros asociados</a:t>
            </a:r>
          </a:p>
        </p:txBody>
      </p:sp>
      <p:sp>
        <p:nvSpPr>
          <p:cNvPr id="4" name="Text Placeholder 3">
            <a:extLst>
              <a:ext uri="{FF2B5EF4-FFF2-40B4-BE49-F238E27FC236}">
                <a16:creationId xmlns:a16="http://schemas.microsoft.com/office/drawing/2014/main" id="{A2B14C37-F18F-4EE3-BB27-4750E4D0ABE4}"/>
              </a:ext>
            </a:extLst>
          </p:cNvPr>
          <p:cNvSpPr>
            <a:spLocks noGrp="1"/>
          </p:cNvSpPr>
          <p:nvPr>
            <p:ph type="body" sz="quarter" idx="10"/>
          </p:nvPr>
        </p:nvSpPr>
        <p:spPr/>
        <p:txBody>
          <a:bodyPr/>
          <a:lstStyle/>
          <a:p>
            <a:pPr algn="l" rtl="0"/>
            <a:r>
              <a:rPr lang="es" b="0" i="0" u="none" baseline="0" dirty="0"/>
              <a:t>CERT Anexo sobre peligros: Terremoto</a:t>
            </a:r>
          </a:p>
        </p:txBody>
      </p:sp>
      <p:sp>
        <p:nvSpPr>
          <p:cNvPr id="5" name="Text Placeholder 4">
            <a:extLst>
              <a:ext uri="{FF2B5EF4-FFF2-40B4-BE49-F238E27FC236}">
                <a16:creationId xmlns:a16="http://schemas.microsoft.com/office/drawing/2014/main" id="{EBEB42EB-9668-474D-8825-3E0D50AE0EE6}"/>
              </a:ext>
            </a:extLst>
          </p:cNvPr>
          <p:cNvSpPr>
            <a:spLocks noGrp="1"/>
          </p:cNvSpPr>
          <p:nvPr>
            <p:ph type="body" sz="quarter" idx="11"/>
          </p:nvPr>
        </p:nvSpPr>
        <p:spPr/>
        <p:txBody>
          <a:bodyPr/>
          <a:lstStyle/>
          <a:p>
            <a:pPr algn="r" rtl="0"/>
            <a:r>
              <a:rPr lang="es" b="0" i="0" u="none" baseline="0" dirty="0"/>
              <a:t>EQ-3</a:t>
            </a:r>
          </a:p>
        </p:txBody>
      </p:sp>
      <p:sp>
        <p:nvSpPr>
          <p:cNvPr id="6" name="Content Placeholder 5">
            <a:extLst>
              <a:ext uri="{FF2B5EF4-FFF2-40B4-BE49-F238E27FC236}">
                <a16:creationId xmlns:a16="http://schemas.microsoft.com/office/drawing/2014/main" id="{DB0D4627-DC00-4AFE-A04A-BE27050E6F0D}"/>
              </a:ext>
            </a:extLst>
          </p:cNvPr>
          <p:cNvSpPr>
            <a:spLocks noGrp="1"/>
          </p:cNvSpPr>
          <p:nvPr>
            <p:ph sz="quarter" idx="12"/>
          </p:nvPr>
        </p:nvSpPr>
        <p:spPr>
          <a:xfrm>
            <a:off x="7528373" y="5899444"/>
            <a:ext cx="1283061" cy="355600"/>
          </a:xfrm>
          <a:ln>
            <a:solidFill>
              <a:schemeClr val="tx1"/>
            </a:solidFill>
          </a:ln>
        </p:spPr>
        <p:txBody>
          <a:bodyPr/>
          <a:lstStyle/>
          <a:p>
            <a:pPr rtl="0"/>
            <a:r>
              <a:rPr lang="es" b="0" i="0" u="none" baseline="0" dirty="0"/>
              <a:t>PM EQ-1</a:t>
            </a:r>
          </a:p>
        </p:txBody>
      </p:sp>
      <p:pic>
        <p:nvPicPr>
          <p:cNvPr id="7" name="Picture 6" descr="Peligros asociados. Imagen de escombros en un área urbana debido a un terremoto">
            <a:extLst>
              <a:ext uri="{FF2B5EF4-FFF2-40B4-BE49-F238E27FC236}">
                <a16:creationId xmlns:a16="http://schemas.microsoft.com/office/drawing/2014/main" id="{65A8B731-8E1C-4353-A633-6BA353B5BE13}"/>
              </a:ext>
            </a:extLst>
          </p:cNvPr>
          <p:cNvPicPr>
            <a:picLocks noChangeAspect="1"/>
          </p:cNvPicPr>
          <p:nvPr/>
        </p:nvPicPr>
        <p:blipFill>
          <a:blip r:embed="rId2"/>
          <a:stretch>
            <a:fillRect/>
          </a:stretch>
        </p:blipFill>
        <p:spPr>
          <a:xfrm>
            <a:off x="4401352" y="2612801"/>
            <a:ext cx="3968820" cy="2723970"/>
          </a:xfrm>
          <a:prstGeom prst="rect">
            <a:avLst/>
          </a:prstGeom>
        </p:spPr>
      </p:pic>
    </p:spTree>
    <p:extLst>
      <p:ext uri="{BB962C8B-B14F-4D97-AF65-F5344CB8AC3E}">
        <p14:creationId xmlns:p14="http://schemas.microsoft.com/office/powerpoint/2010/main" val="95670796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7C4DE-4487-4388-855F-089025448311}"/>
              </a:ext>
            </a:extLst>
          </p:cNvPr>
          <p:cNvSpPr>
            <a:spLocks noGrp="1"/>
          </p:cNvSpPr>
          <p:nvPr>
            <p:ph idx="1"/>
          </p:nvPr>
        </p:nvSpPr>
        <p:spPr/>
        <p:txBody>
          <a:bodyPr/>
          <a:lstStyle/>
          <a:p>
            <a:pPr algn="l" rtl="0"/>
            <a:r>
              <a:rPr lang="es" b="0" i="0" u="none" baseline="0" dirty="0">
                <a:latin typeface="+mn-lt"/>
              </a:rPr>
              <a:t>Monitoree los sistemas de notificación de alertas </a:t>
            </a:r>
          </a:p>
          <a:p>
            <a:pPr algn="l" rtl="0"/>
            <a:r>
              <a:rPr lang="es" b="0" i="0" u="none" baseline="0" dirty="0">
                <a:latin typeface="+mn-lt"/>
              </a:rPr>
              <a:t>Siga las órdenes de evacuación </a:t>
            </a:r>
          </a:p>
          <a:p>
            <a:pPr algn="l" rtl="0"/>
            <a:r>
              <a:rPr lang="es" b="0" i="0" u="none" baseline="0" dirty="0">
                <a:latin typeface="+mn-lt"/>
              </a:rPr>
              <a:t>Evite las áreas en la dirección del viento y los valles de los ríos que se encuentran aguas abajo del volcán  </a:t>
            </a:r>
          </a:p>
          <a:p>
            <a:pPr algn="l" rtl="0"/>
            <a:r>
              <a:rPr lang="es" b="0" i="0" u="none" baseline="0" dirty="0">
                <a:latin typeface="+mn-lt"/>
              </a:rPr>
              <a:t>Refúgiese en un edificio, si corresponde.  </a:t>
            </a:r>
          </a:p>
          <a:p>
            <a:pPr algn="l" rtl="0"/>
            <a:r>
              <a:rPr lang="es" b="0" i="0" u="none" baseline="0" dirty="0">
                <a:latin typeface="+mn-lt"/>
              </a:rPr>
              <a:t>Si está afuera, protéjase de la caída de cenizas </a:t>
            </a:r>
          </a:p>
          <a:p>
            <a:pPr algn="l" rtl="0"/>
            <a:r>
              <a:rPr lang="es" b="0" i="0" u="none" baseline="0" dirty="0">
                <a:latin typeface="+mn-lt"/>
              </a:rPr>
              <a:t>Esté preparado para los riesgos asociados </a:t>
            </a:r>
          </a:p>
          <a:p>
            <a:pPr algn="l" rtl="0"/>
            <a:r>
              <a:rPr lang="es" b="0" i="0" u="none" baseline="0" dirty="0">
                <a:latin typeface="+mn-lt"/>
              </a:rPr>
              <a:t>Conducir cuando hay cenizas es peligroso  </a:t>
            </a:r>
          </a:p>
          <a:p>
            <a:pPr lvl="1" algn="l" rtl="0">
              <a:buFont typeface="Arial" panose="020B0604020202020204" pitchFamily="34" charset="0"/>
              <a:buChar char="•"/>
            </a:pPr>
            <a:r>
              <a:rPr lang="es" b="0" i="0" u="none" baseline="0" dirty="0">
                <a:latin typeface="+mn-lt"/>
              </a:rPr>
              <a:t>Evite conducir si está cayendo mucha ceniza </a:t>
            </a:r>
          </a:p>
        </p:txBody>
      </p:sp>
      <p:sp>
        <p:nvSpPr>
          <p:cNvPr id="3" name="Title 2">
            <a:extLst>
              <a:ext uri="{FF2B5EF4-FFF2-40B4-BE49-F238E27FC236}">
                <a16:creationId xmlns:a16="http://schemas.microsoft.com/office/drawing/2014/main" id="{EE56B143-3079-456A-8F03-A85C93499E5E}"/>
              </a:ext>
            </a:extLst>
          </p:cNvPr>
          <p:cNvSpPr>
            <a:spLocks noGrp="1"/>
          </p:cNvSpPr>
          <p:nvPr>
            <p:ph type="title"/>
          </p:nvPr>
        </p:nvSpPr>
        <p:spPr/>
        <p:txBody>
          <a:bodyPr>
            <a:normAutofit fontScale="90000"/>
          </a:bodyPr>
          <a:lstStyle/>
          <a:p>
            <a:pPr algn="l" rtl="0"/>
            <a:r>
              <a:rPr lang="es" b="1" i="1" u="none" baseline="0"/>
              <a:t>Durante una erupción volcánica</a:t>
            </a:r>
          </a:p>
        </p:txBody>
      </p:sp>
      <p:sp>
        <p:nvSpPr>
          <p:cNvPr id="4" name="Text Placeholder 3">
            <a:extLst>
              <a:ext uri="{FF2B5EF4-FFF2-40B4-BE49-F238E27FC236}">
                <a16:creationId xmlns:a16="http://schemas.microsoft.com/office/drawing/2014/main" id="{4949EE35-E03A-4EAC-A6AD-4CC57FE01C1E}"/>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8EB598AE-49D8-4B7A-93F0-1B7D0B6A5F44}"/>
              </a:ext>
            </a:extLst>
          </p:cNvPr>
          <p:cNvSpPr>
            <a:spLocks noGrp="1"/>
          </p:cNvSpPr>
          <p:nvPr>
            <p:ph type="body" sz="quarter" idx="11"/>
          </p:nvPr>
        </p:nvSpPr>
        <p:spPr/>
        <p:txBody>
          <a:bodyPr/>
          <a:lstStyle/>
          <a:p>
            <a:pPr algn="r" rtl="0"/>
            <a:r>
              <a:rPr lang="es" b="0" i="0" u="none" baseline="0"/>
              <a:t>VO-19</a:t>
            </a:r>
          </a:p>
        </p:txBody>
      </p:sp>
      <p:sp>
        <p:nvSpPr>
          <p:cNvPr id="6" name="Content Placeholder 5">
            <a:extLst>
              <a:ext uri="{FF2B5EF4-FFF2-40B4-BE49-F238E27FC236}">
                <a16:creationId xmlns:a16="http://schemas.microsoft.com/office/drawing/2014/main" id="{9BE6A989-A8FA-469E-9F5C-F9D6ABBA7B9B}"/>
              </a:ext>
            </a:extLst>
          </p:cNvPr>
          <p:cNvSpPr>
            <a:spLocks noGrp="1"/>
          </p:cNvSpPr>
          <p:nvPr>
            <p:ph sz="quarter" idx="12"/>
          </p:nvPr>
        </p:nvSpPr>
        <p:spPr/>
        <p:txBody>
          <a:bodyPr/>
          <a:lstStyle/>
          <a:p>
            <a:pPr rtl="0"/>
            <a:r>
              <a:rPr lang="es" b="0" i="0" u="none" baseline="0"/>
              <a:t>PM VO-5</a:t>
            </a:r>
          </a:p>
        </p:txBody>
      </p:sp>
    </p:spTree>
    <p:extLst>
      <p:ext uri="{BB962C8B-B14F-4D97-AF65-F5344CB8AC3E}">
        <p14:creationId xmlns:p14="http://schemas.microsoft.com/office/powerpoint/2010/main" val="14906600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450DE5-91CE-487C-9732-A6693FB451FE}"/>
              </a:ext>
            </a:extLst>
          </p:cNvPr>
          <p:cNvSpPr>
            <a:spLocks noGrp="1"/>
          </p:cNvSpPr>
          <p:nvPr>
            <p:ph idx="1"/>
          </p:nvPr>
        </p:nvSpPr>
        <p:spPr>
          <a:xfrm>
            <a:off x="315142" y="1521229"/>
            <a:ext cx="8512974" cy="4781145"/>
          </a:xfrm>
        </p:spPr>
        <p:txBody>
          <a:bodyPr>
            <a:normAutofit lnSpcReduction="10000"/>
          </a:bodyPr>
          <a:lstStyle/>
          <a:p>
            <a:pPr algn="l" rtl="0"/>
            <a:r>
              <a:rPr lang="es" sz="2600" b="0" i="0" u="none" baseline="0" dirty="0">
                <a:latin typeface="+mn-lt"/>
              </a:rPr>
              <a:t>El flujo de lava en la superficie se enfría más rápido que la lava atrapada dentro de la corteza  NUNCA suba sobre una corteza de lava hasta que las autoridades apropiadas lo consideren seguro  </a:t>
            </a:r>
          </a:p>
          <a:p>
            <a:pPr algn="l" rtl="0"/>
            <a:r>
              <a:rPr lang="es" sz="2600" b="0" i="0" u="none" baseline="0" dirty="0">
                <a:latin typeface="+mn-lt"/>
              </a:rPr>
              <a:t>Manténgase alejado de las áreas de caída de ceniza volcánica  </a:t>
            </a:r>
          </a:p>
          <a:p>
            <a:pPr algn="l" rtl="0"/>
            <a:r>
              <a:rPr lang="es" sz="2600" b="0" i="0" u="none" baseline="0" dirty="0">
                <a:latin typeface="+mn-lt"/>
              </a:rPr>
              <a:t>Si tiene una enfermedad respiratoria, evite el contacto con cualquier cantidad de ceniza  </a:t>
            </a:r>
          </a:p>
          <a:p>
            <a:pPr algn="l" rtl="0"/>
            <a:r>
              <a:rPr lang="es" sz="2600" b="0" i="0" u="none" baseline="0" dirty="0">
                <a:latin typeface="+mn-lt"/>
              </a:rPr>
              <a:t>Evite conducir si está cayendo mucha ceniza  </a:t>
            </a:r>
          </a:p>
          <a:p>
            <a:pPr algn="l" rtl="0"/>
            <a:r>
              <a:rPr lang="es" sz="2600" b="0" i="0" u="none" baseline="0" dirty="0">
                <a:latin typeface="+mn-lt"/>
              </a:rPr>
              <a:t>No suba al techo para eliminar las cenizas a menos que amenace con colapsar </a:t>
            </a:r>
          </a:p>
          <a:p>
            <a:pPr lvl="1" algn="l" rtl="0">
              <a:buFont typeface="Arial" panose="020B0604020202020204" pitchFamily="34" charset="0"/>
              <a:buChar char="•"/>
            </a:pPr>
            <a:r>
              <a:rPr lang="es" b="0" i="0" u="none" baseline="0" dirty="0">
                <a:latin typeface="+mn-lt"/>
              </a:rPr>
              <a:t> Incluso entonces, tenga mucho cuidado </a:t>
            </a:r>
          </a:p>
        </p:txBody>
      </p:sp>
      <p:sp>
        <p:nvSpPr>
          <p:cNvPr id="3" name="Title 2">
            <a:extLst>
              <a:ext uri="{FF2B5EF4-FFF2-40B4-BE49-F238E27FC236}">
                <a16:creationId xmlns:a16="http://schemas.microsoft.com/office/drawing/2014/main" id="{893B9EC8-0DCF-4CA0-8752-6B5D26DD44D3}"/>
              </a:ext>
            </a:extLst>
          </p:cNvPr>
          <p:cNvSpPr>
            <a:spLocks noGrp="1"/>
          </p:cNvSpPr>
          <p:nvPr>
            <p:ph type="title"/>
          </p:nvPr>
        </p:nvSpPr>
        <p:spPr/>
        <p:txBody>
          <a:bodyPr>
            <a:normAutofit fontScale="90000"/>
          </a:bodyPr>
          <a:lstStyle/>
          <a:p>
            <a:pPr algn="l" rtl="0"/>
            <a:r>
              <a:rPr lang="es" b="1" i="1" u="none" baseline="0"/>
              <a:t>Después de una erupción volcánica</a:t>
            </a:r>
          </a:p>
        </p:txBody>
      </p:sp>
      <p:sp>
        <p:nvSpPr>
          <p:cNvPr id="4" name="Text Placeholder 3">
            <a:extLst>
              <a:ext uri="{FF2B5EF4-FFF2-40B4-BE49-F238E27FC236}">
                <a16:creationId xmlns:a16="http://schemas.microsoft.com/office/drawing/2014/main" id="{B6EBC0E1-9029-4BBF-98D5-0F83A4B71B33}"/>
              </a:ext>
            </a:extLst>
          </p:cNvPr>
          <p:cNvSpPr>
            <a:spLocks noGrp="1"/>
          </p:cNvSpPr>
          <p:nvPr>
            <p:ph type="body" sz="quarter" idx="10"/>
          </p:nvPr>
        </p:nvSpPr>
        <p:spPr/>
        <p:txBody>
          <a:bodyPr/>
          <a:lstStyle/>
          <a:p>
            <a:pPr algn="l" rtl="0"/>
            <a:r>
              <a:rPr lang="es" b="0" i="0" u="none" baseline="0"/>
              <a:t>CERT Anexo sobre peligros: Volcán</a:t>
            </a:r>
          </a:p>
        </p:txBody>
      </p:sp>
      <p:sp>
        <p:nvSpPr>
          <p:cNvPr id="5" name="Text Placeholder 4">
            <a:extLst>
              <a:ext uri="{FF2B5EF4-FFF2-40B4-BE49-F238E27FC236}">
                <a16:creationId xmlns:a16="http://schemas.microsoft.com/office/drawing/2014/main" id="{DE4E8F2A-6B3D-4490-9EAB-C469F569142C}"/>
              </a:ext>
            </a:extLst>
          </p:cNvPr>
          <p:cNvSpPr>
            <a:spLocks noGrp="1"/>
          </p:cNvSpPr>
          <p:nvPr>
            <p:ph type="body" sz="quarter" idx="11"/>
          </p:nvPr>
        </p:nvSpPr>
        <p:spPr/>
        <p:txBody>
          <a:bodyPr/>
          <a:lstStyle/>
          <a:p>
            <a:pPr algn="r" rtl="0"/>
            <a:r>
              <a:rPr lang="es" b="0" i="0" u="none" baseline="0"/>
              <a:t>VO-20</a:t>
            </a:r>
          </a:p>
        </p:txBody>
      </p:sp>
      <p:sp>
        <p:nvSpPr>
          <p:cNvPr id="6" name="Content Placeholder 5">
            <a:extLst>
              <a:ext uri="{FF2B5EF4-FFF2-40B4-BE49-F238E27FC236}">
                <a16:creationId xmlns:a16="http://schemas.microsoft.com/office/drawing/2014/main" id="{B7D3293A-A02C-4BE6-82D3-F6BACBC676E8}"/>
              </a:ext>
            </a:extLst>
          </p:cNvPr>
          <p:cNvSpPr>
            <a:spLocks noGrp="1"/>
          </p:cNvSpPr>
          <p:nvPr>
            <p:ph sz="quarter" idx="12"/>
          </p:nvPr>
        </p:nvSpPr>
        <p:spPr/>
        <p:txBody>
          <a:bodyPr/>
          <a:lstStyle/>
          <a:p>
            <a:pPr rtl="0"/>
            <a:r>
              <a:rPr lang="es" b="0" i="0" u="none" baseline="0"/>
              <a:t>PM VO-6</a:t>
            </a:r>
          </a:p>
        </p:txBody>
      </p:sp>
    </p:spTree>
    <p:extLst>
      <p:ext uri="{BB962C8B-B14F-4D97-AF65-F5344CB8AC3E}">
        <p14:creationId xmlns:p14="http://schemas.microsoft.com/office/powerpoint/2010/main" val="38406731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08A7E6-CE32-48DA-BDBF-07E81C570E14}"/>
              </a:ext>
            </a:extLst>
          </p:cNvPr>
          <p:cNvSpPr>
            <a:spLocks noGrp="1"/>
          </p:cNvSpPr>
          <p:nvPr>
            <p:ph idx="1"/>
          </p:nvPr>
        </p:nvSpPr>
        <p:spPr/>
        <p:txBody>
          <a:bodyPr anchor="ctr"/>
          <a:lstStyle/>
          <a:p>
            <a:pPr algn="ctr" rtl="0"/>
            <a:r>
              <a:rPr lang="es" b="0" i="0" u="none" baseline="0" dirty="0">
                <a:latin typeface="+mn-lt"/>
              </a:rPr>
              <a:t>¿Preguntas adicionales, comentarios o inquietudes sobre los volcanes?</a:t>
            </a:r>
          </a:p>
        </p:txBody>
      </p:sp>
      <p:sp>
        <p:nvSpPr>
          <p:cNvPr id="3" name="Title 2">
            <a:extLst>
              <a:ext uri="{FF2B5EF4-FFF2-40B4-BE49-F238E27FC236}">
                <a16:creationId xmlns:a16="http://schemas.microsoft.com/office/drawing/2014/main" id="{D6890455-E9B3-4908-9D3C-C32E773EE01B}"/>
              </a:ext>
            </a:extLst>
          </p:cNvPr>
          <p:cNvSpPr>
            <a:spLocks noGrp="1"/>
          </p:cNvSpPr>
          <p:nvPr>
            <p:ph type="title"/>
          </p:nvPr>
        </p:nvSpPr>
        <p:spPr/>
        <p:txBody>
          <a:bodyPr/>
          <a:lstStyle/>
          <a:p>
            <a:pPr algn="l" rtl="0"/>
            <a:r>
              <a:rPr lang="es" b="1" i="1" u="none" baseline="0"/>
              <a:t>¿Preguntas finales?</a:t>
            </a:r>
          </a:p>
        </p:txBody>
      </p:sp>
      <p:sp>
        <p:nvSpPr>
          <p:cNvPr id="8" name="Text Placeholder 7">
            <a:extLst>
              <a:ext uri="{FF2B5EF4-FFF2-40B4-BE49-F238E27FC236}">
                <a16:creationId xmlns:a16="http://schemas.microsoft.com/office/drawing/2014/main" id="{F33AA3D0-78A9-4381-825D-831267D6DBB7}"/>
              </a:ext>
            </a:extLst>
          </p:cNvPr>
          <p:cNvSpPr>
            <a:spLocks noGrp="1"/>
          </p:cNvSpPr>
          <p:nvPr>
            <p:ph type="body" sz="quarter" idx="10"/>
          </p:nvPr>
        </p:nvSpPr>
        <p:spPr/>
        <p:txBody>
          <a:bodyPr/>
          <a:lstStyle/>
          <a:p>
            <a:pPr algn="l" rtl="0"/>
            <a:r>
              <a:rPr lang="es" b="0" i="0" u="none" baseline="0"/>
              <a:t>CERT Anexo sobre peligros: Volcán</a:t>
            </a:r>
          </a:p>
        </p:txBody>
      </p:sp>
      <p:sp>
        <p:nvSpPr>
          <p:cNvPr id="9" name="Text Placeholder 8">
            <a:extLst>
              <a:ext uri="{FF2B5EF4-FFF2-40B4-BE49-F238E27FC236}">
                <a16:creationId xmlns:a16="http://schemas.microsoft.com/office/drawing/2014/main" id="{71644AAF-ECE3-4910-897E-4B84F6BB6FE9}"/>
              </a:ext>
            </a:extLst>
          </p:cNvPr>
          <p:cNvSpPr>
            <a:spLocks noGrp="1"/>
          </p:cNvSpPr>
          <p:nvPr>
            <p:ph type="body" sz="quarter" idx="11"/>
          </p:nvPr>
        </p:nvSpPr>
        <p:spPr/>
        <p:txBody>
          <a:bodyPr/>
          <a:lstStyle/>
          <a:p>
            <a:pPr algn="r" rtl="0"/>
            <a:r>
              <a:rPr lang="es" b="0" i="0" u="none" baseline="0"/>
              <a:t>VO-21</a:t>
            </a:r>
          </a:p>
        </p:txBody>
      </p:sp>
    </p:spTree>
    <p:extLst>
      <p:ext uri="{BB962C8B-B14F-4D97-AF65-F5344CB8AC3E}">
        <p14:creationId xmlns:p14="http://schemas.microsoft.com/office/powerpoint/2010/main" val="40148020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9E0F54-CA24-4BA4-BEC4-4BE05C917F17}"/>
              </a:ext>
            </a:extLst>
          </p:cNvPr>
          <p:cNvSpPr>
            <a:spLocks noGrp="1"/>
          </p:cNvSpPr>
          <p:nvPr>
            <p:ph type="body" sz="quarter" idx="11"/>
          </p:nvPr>
        </p:nvSpPr>
        <p:spPr/>
        <p:txBody>
          <a:bodyPr/>
          <a:lstStyle/>
          <a:p>
            <a:pPr rtl="0"/>
            <a:r>
              <a:rPr lang="es" b="1" i="0" u="none" baseline="0" dirty="0">
                <a:solidFill>
                  <a:schemeClr val="bg2">
                    <a:lumMod val="25000"/>
                  </a:schemeClr>
                </a:solidFill>
              </a:rPr>
              <a:t>Tormenta de invierno</a:t>
            </a:r>
          </a:p>
        </p:txBody>
      </p:sp>
      <p:sp>
        <p:nvSpPr>
          <p:cNvPr id="4" name="Title 3"/>
          <p:cNvSpPr>
            <a:spLocks noGrp="1"/>
          </p:cNvSpPr>
          <p:nvPr>
            <p:ph type="title" idx="4294967295"/>
          </p:nvPr>
        </p:nvSpPr>
        <p:spPr>
          <a:xfrm>
            <a:off x="21454" y="1580055"/>
            <a:ext cx="9133273" cy="870819"/>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23923200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7FAE7-73DC-4ABF-B607-5F58B613B340}"/>
              </a:ext>
            </a:extLst>
          </p:cNvPr>
          <p:cNvSpPr>
            <a:spLocks noGrp="1"/>
          </p:cNvSpPr>
          <p:nvPr>
            <p:ph idx="1"/>
          </p:nvPr>
        </p:nvSpPr>
        <p:spPr/>
        <p:txBody>
          <a:bodyPr>
            <a:normAutofit/>
          </a:bodyPr>
          <a:lstStyle/>
          <a:p>
            <a:pPr algn="l" rtl="0"/>
            <a:r>
              <a:rPr lang="es" sz="2600" b="0" i="0" u="none" baseline="0" dirty="0">
                <a:latin typeface="+mn-lt"/>
              </a:rPr>
              <a:t>Las tormentas de invierno y las temperaturas más frías de lo normal pueden ocurrir en todo el país  </a:t>
            </a:r>
          </a:p>
          <a:p>
            <a:pPr algn="l" rtl="0"/>
            <a:r>
              <a:rPr lang="es" sz="2600" b="0" i="0" u="none" baseline="0" dirty="0">
                <a:latin typeface="+mn-lt"/>
              </a:rPr>
              <a:t>El clima invernal puede inmovilizar una región entera </a:t>
            </a:r>
          </a:p>
          <a:p>
            <a:pPr lvl="1" algn="l" rtl="0">
              <a:buFont typeface="Arial" panose="020B0604020202020204" pitchFamily="34" charset="0"/>
              <a:buChar char="•"/>
            </a:pPr>
            <a:r>
              <a:rPr lang="es" sz="2200" b="0" i="0" u="none" baseline="0" dirty="0">
                <a:latin typeface="+mn-lt"/>
              </a:rPr>
              <a:t>El hielo y las fuertes nevadas pueden anular los servicios de calor, electricidad y comunicaciones durante días </a:t>
            </a:r>
          </a:p>
          <a:p>
            <a:pPr lvl="1" algn="l" rtl="0">
              <a:buFont typeface="Arial" panose="020B0604020202020204" pitchFamily="34" charset="0"/>
              <a:buChar char="•"/>
            </a:pPr>
            <a:r>
              <a:rPr lang="es" sz="2200" b="0" i="0" u="none" baseline="0" dirty="0">
                <a:latin typeface="+mn-lt"/>
              </a:rPr>
              <a:t>Conducir y caminar puede volverse extremadamente peligroso debido a las condiciones de hielo, acumulación de nieve, baja visibilidad o frío extremo  </a:t>
            </a:r>
          </a:p>
          <a:p>
            <a:pPr lvl="1" algn="l" rtl="0">
              <a:buFont typeface="Arial" panose="020B0604020202020204" pitchFamily="34" charset="0"/>
              <a:buChar char="•"/>
            </a:pPr>
            <a:r>
              <a:rPr lang="es" sz="2200" b="0" i="0" u="none" baseline="0" dirty="0">
                <a:latin typeface="+mn-lt"/>
              </a:rPr>
              <a:t>Las personas pueden necesitar quedarse en casa o en el trabajo sin servicios públicos u otros servicios, hasta que se pueda conducir de manera segura  </a:t>
            </a:r>
          </a:p>
          <a:p>
            <a:pPr lvl="1" algn="l" rtl="0">
              <a:buFont typeface="Arial" panose="020B0604020202020204" pitchFamily="34" charset="0"/>
              <a:buChar char="•"/>
            </a:pPr>
            <a:r>
              <a:rPr lang="es" sz="2200" b="0" i="0" u="none" baseline="0" dirty="0">
                <a:latin typeface="+mn-lt"/>
              </a:rPr>
              <a:t>Las tuberías de agua pueden romperse </a:t>
            </a:r>
          </a:p>
        </p:txBody>
      </p:sp>
      <p:sp>
        <p:nvSpPr>
          <p:cNvPr id="3" name="Title 2">
            <a:extLst>
              <a:ext uri="{FF2B5EF4-FFF2-40B4-BE49-F238E27FC236}">
                <a16:creationId xmlns:a16="http://schemas.microsoft.com/office/drawing/2014/main" id="{7A801A05-AAAA-4EAB-A105-2BDCDBAB4F81}"/>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35BF6DEA-5BAA-4BA6-AEF5-F8BD2D332C99}"/>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45A51E75-689B-442B-B0A0-10FC0DD290B7}"/>
              </a:ext>
            </a:extLst>
          </p:cNvPr>
          <p:cNvSpPr>
            <a:spLocks noGrp="1"/>
          </p:cNvSpPr>
          <p:nvPr>
            <p:ph type="body" sz="quarter" idx="11"/>
          </p:nvPr>
        </p:nvSpPr>
        <p:spPr/>
        <p:txBody>
          <a:bodyPr/>
          <a:lstStyle/>
          <a:p>
            <a:pPr algn="r" rtl="0"/>
            <a:r>
              <a:rPr lang="es" b="0" i="0" u="none" baseline="0"/>
              <a:t>WS-1</a:t>
            </a:r>
          </a:p>
        </p:txBody>
      </p:sp>
      <p:sp>
        <p:nvSpPr>
          <p:cNvPr id="6" name="Content Placeholder 5">
            <a:extLst>
              <a:ext uri="{FF2B5EF4-FFF2-40B4-BE49-F238E27FC236}">
                <a16:creationId xmlns:a16="http://schemas.microsoft.com/office/drawing/2014/main" id="{B1E23502-E6A4-49C4-A3FD-70BFDAC97CF9}"/>
              </a:ext>
            </a:extLst>
          </p:cNvPr>
          <p:cNvSpPr>
            <a:spLocks noGrp="1"/>
          </p:cNvSpPr>
          <p:nvPr>
            <p:ph sz="quarter" idx="12"/>
          </p:nvPr>
        </p:nvSpPr>
        <p:spPr/>
        <p:txBody>
          <a:bodyPr/>
          <a:lstStyle/>
          <a:p>
            <a:pPr rtl="0"/>
            <a:r>
              <a:rPr lang="es" b="0" i="0" u="none" baseline="0"/>
              <a:t>PM WS-1</a:t>
            </a:r>
          </a:p>
        </p:txBody>
      </p:sp>
    </p:spTree>
    <p:extLst>
      <p:ext uri="{BB962C8B-B14F-4D97-AF65-F5344CB8AC3E}">
        <p14:creationId xmlns:p14="http://schemas.microsoft.com/office/powerpoint/2010/main" val="26326371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7FAE7-73DC-4ABF-B607-5F58B613B340}"/>
              </a:ext>
            </a:extLst>
          </p:cNvPr>
          <p:cNvSpPr>
            <a:spLocks noGrp="1"/>
          </p:cNvSpPr>
          <p:nvPr>
            <p:ph idx="1"/>
          </p:nvPr>
        </p:nvSpPr>
        <p:spPr/>
        <p:txBody>
          <a:bodyPr/>
          <a:lstStyle/>
          <a:p>
            <a:pPr algn="l" rtl="0"/>
            <a:r>
              <a:rPr lang="es" b="0" i="0" u="none" baseline="0" dirty="0">
                <a:latin typeface="+mn-lt"/>
              </a:rPr>
              <a:t>Problemas de salud graves, como la hipotermia y la congelación, pueden se ocasionados por una exposición prolongada al frío  </a:t>
            </a:r>
          </a:p>
          <a:p>
            <a:pPr algn="l" rtl="0"/>
            <a:r>
              <a:rPr lang="es" b="0" i="0" u="none" baseline="0" dirty="0">
                <a:latin typeface="+mn-lt"/>
              </a:rPr>
              <a:t>Las tormentas de invierno son "asesinos engañosos" porque la mayoría de las muertes están relacionadas indirectamente con la tormenta, como las muertes causadas por envenenamiento por monóxido de carbono debido al uso de un generador dentro de una casa </a:t>
            </a:r>
          </a:p>
        </p:txBody>
      </p:sp>
      <p:sp>
        <p:nvSpPr>
          <p:cNvPr id="3" name="Title 2">
            <a:extLst>
              <a:ext uri="{FF2B5EF4-FFF2-40B4-BE49-F238E27FC236}">
                <a16:creationId xmlns:a16="http://schemas.microsoft.com/office/drawing/2014/main" id="{7A801A05-AAAA-4EAB-A105-2BDCDBAB4F81}"/>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35BF6DEA-5BAA-4BA6-AEF5-F8BD2D332C99}"/>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45A51E75-689B-442B-B0A0-10FC0DD290B7}"/>
              </a:ext>
            </a:extLst>
          </p:cNvPr>
          <p:cNvSpPr>
            <a:spLocks noGrp="1"/>
          </p:cNvSpPr>
          <p:nvPr>
            <p:ph type="body" sz="quarter" idx="11"/>
          </p:nvPr>
        </p:nvSpPr>
        <p:spPr/>
        <p:txBody>
          <a:bodyPr/>
          <a:lstStyle/>
          <a:p>
            <a:pPr algn="r" rtl="0"/>
            <a:r>
              <a:rPr lang="es" b="0" i="0" u="none" baseline="0"/>
              <a:t>WS-2</a:t>
            </a:r>
          </a:p>
        </p:txBody>
      </p:sp>
      <p:sp>
        <p:nvSpPr>
          <p:cNvPr id="6" name="Content Placeholder 5">
            <a:extLst>
              <a:ext uri="{FF2B5EF4-FFF2-40B4-BE49-F238E27FC236}">
                <a16:creationId xmlns:a16="http://schemas.microsoft.com/office/drawing/2014/main" id="{B1E23502-E6A4-49C4-A3FD-70BFDAC97CF9}"/>
              </a:ext>
            </a:extLst>
          </p:cNvPr>
          <p:cNvSpPr>
            <a:spLocks noGrp="1"/>
          </p:cNvSpPr>
          <p:nvPr>
            <p:ph sz="quarter" idx="12"/>
          </p:nvPr>
        </p:nvSpPr>
        <p:spPr/>
        <p:txBody>
          <a:bodyPr/>
          <a:lstStyle/>
          <a:p>
            <a:pPr rtl="0"/>
            <a:r>
              <a:rPr lang="es" b="0" i="0" u="none" baseline="0"/>
              <a:t>PM WS-1</a:t>
            </a:r>
          </a:p>
        </p:txBody>
      </p:sp>
    </p:spTree>
    <p:extLst>
      <p:ext uri="{BB962C8B-B14F-4D97-AF65-F5344CB8AC3E}">
        <p14:creationId xmlns:p14="http://schemas.microsoft.com/office/powerpoint/2010/main" val="31286863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C3BD9-89FA-4537-A849-9A47DA2AEA1E}"/>
              </a:ext>
            </a:extLst>
          </p:cNvPr>
          <p:cNvSpPr>
            <a:spLocks noGrp="1"/>
          </p:cNvSpPr>
          <p:nvPr>
            <p:ph idx="1"/>
          </p:nvPr>
        </p:nvSpPr>
        <p:spPr/>
        <p:txBody>
          <a:bodyPr/>
          <a:lstStyle/>
          <a:p>
            <a:pPr algn="l" rtl="0"/>
            <a:r>
              <a:rPr lang="es" b="0" i="0" u="none" baseline="0" dirty="0">
                <a:latin typeface="+mn-lt"/>
              </a:rPr>
              <a:t>Muertes </a:t>
            </a:r>
          </a:p>
          <a:p>
            <a:pPr lvl="1" algn="l" rtl="0">
              <a:buFont typeface="Arial" panose="020B0604020202020204" pitchFamily="34" charset="0"/>
              <a:buChar char="•"/>
            </a:pPr>
            <a:r>
              <a:rPr lang="es" b="0" i="0" u="none" baseline="0" dirty="0">
                <a:latin typeface="+mn-lt"/>
              </a:rPr>
              <a:t>Los riesgos para la vida humana incluyen accidentes automovilísticos, ataques cardíacos, hipotermia, quemadura por congelación, incendios en el hogar y envenenamiento por monóxido de carbono </a:t>
            </a:r>
          </a:p>
          <a:p>
            <a:pPr algn="l" rtl="0"/>
            <a:r>
              <a:rPr lang="es" b="0" i="0" u="none" baseline="0" dirty="0">
                <a:latin typeface="+mn-lt"/>
              </a:rPr>
              <a:t>Interrupciones</a:t>
            </a:r>
          </a:p>
          <a:p>
            <a:pPr lvl="1" algn="l" rtl="0">
              <a:buFont typeface="Arial" panose="020B0604020202020204" pitchFamily="34" charset="0"/>
              <a:buChar char="•"/>
            </a:pPr>
            <a:r>
              <a:rPr lang="es" b="0" i="0" u="none" baseline="0" dirty="0">
                <a:latin typeface="+mn-lt"/>
              </a:rPr>
              <a:t>Interrumpe servicios de energía, transporte, comunicación y servicios médicos de emergencia </a:t>
            </a:r>
          </a:p>
        </p:txBody>
      </p:sp>
      <p:sp>
        <p:nvSpPr>
          <p:cNvPr id="3" name="Title 2">
            <a:extLst>
              <a:ext uri="{FF2B5EF4-FFF2-40B4-BE49-F238E27FC236}">
                <a16:creationId xmlns:a16="http://schemas.microsoft.com/office/drawing/2014/main" id="{5E1FF348-FEFD-4AC3-AC0B-0EC878527625}"/>
              </a:ext>
            </a:extLst>
          </p:cNvPr>
          <p:cNvSpPr>
            <a:spLocks noGrp="1"/>
          </p:cNvSpPr>
          <p:nvPr>
            <p:ph type="title"/>
          </p:nvPr>
        </p:nvSpPr>
        <p:spPr/>
        <p:txBody>
          <a:bodyPr>
            <a:normAutofit fontScale="90000"/>
          </a:bodyPr>
          <a:lstStyle/>
          <a:p>
            <a:pPr algn="l" rtl="0"/>
            <a:r>
              <a:rPr lang="es" b="1" i="1" u="none" baseline="0"/>
              <a:t>Impactos de las tormentas de invierno</a:t>
            </a:r>
          </a:p>
        </p:txBody>
      </p:sp>
      <p:sp>
        <p:nvSpPr>
          <p:cNvPr id="4" name="Text Placeholder 3">
            <a:extLst>
              <a:ext uri="{FF2B5EF4-FFF2-40B4-BE49-F238E27FC236}">
                <a16:creationId xmlns:a16="http://schemas.microsoft.com/office/drawing/2014/main" id="{633AF697-61D2-45DB-A4D0-50288D98FF92}"/>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71CFD835-2D48-416B-A684-17BFA289F343}"/>
              </a:ext>
            </a:extLst>
          </p:cNvPr>
          <p:cNvSpPr>
            <a:spLocks noGrp="1"/>
          </p:cNvSpPr>
          <p:nvPr>
            <p:ph type="body" sz="quarter" idx="11"/>
          </p:nvPr>
        </p:nvSpPr>
        <p:spPr/>
        <p:txBody>
          <a:bodyPr/>
          <a:lstStyle/>
          <a:p>
            <a:pPr algn="r" rtl="0"/>
            <a:r>
              <a:rPr lang="es" b="0" i="0" u="none" baseline="0"/>
              <a:t>WS-3</a:t>
            </a:r>
          </a:p>
        </p:txBody>
      </p:sp>
      <p:sp>
        <p:nvSpPr>
          <p:cNvPr id="6" name="Content Placeholder 5">
            <a:extLst>
              <a:ext uri="{FF2B5EF4-FFF2-40B4-BE49-F238E27FC236}">
                <a16:creationId xmlns:a16="http://schemas.microsoft.com/office/drawing/2014/main" id="{78994687-7FEB-4153-B56F-CDB30C18650D}"/>
              </a:ext>
            </a:extLst>
          </p:cNvPr>
          <p:cNvSpPr>
            <a:spLocks noGrp="1"/>
          </p:cNvSpPr>
          <p:nvPr>
            <p:ph sz="quarter" idx="12"/>
          </p:nvPr>
        </p:nvSpPr>
        <p:spPr/>
        <p:txBody>
          <a:bodyPr/>
          <a:lstStyle/>
          <a:p>
            <a:pPr rtl="0"/>
            <a:r>
              <a:rPr lang="es" b="0" i="0" u="none" baseline="0"/>
              <a:t>PM WS-1</a:t>
            </a:r>
          </a:p>
        </p:txBody>
      </p:sp>
    </p:spTree>
    <p:extLst>
      <p:ext uri="{BB962C8B-B14F-4D97-AF65-F5344CB8AC3E}">
        <p14:creationId xmlns:p14="http://schemas.microsoft.com/office/powerpoint/2010/main" val="23170540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2E9C80-FBA4-45F0-869C-9440E0625AF1}"/>
              </a:ext>
            </a:extLst>
          </p:cNvPr>
          <p:cNvSpPr>
            <a:spLocks noGrp="1"/>
          </p:cNvSpPr>
          <p:nvPr>
            <p:ph idx="1"/>
          </p:nvPr>
        </p:nvSpPr>
        <p:spPr/>
        <p:txBody>
          <a:bodyPr/>
          <a:lstStyle/>
          <a:p>
            <a:pPr algn="l" rtl="0"/>
            <a:r>
              <a:rPr lang="es" b="0" i="0" u="none" baseline="0" dirty="0">
                <a:latin typeface="+mn-lt"/>
              </a:rPr>
              <a:t>Fuerte precipitación, incluyendo mucha nieve </a:t>
            </a:r>
          </a:p>
          <a:p>
            <a:pPr algn="l" rtl="0"/>
            <a:r>
              <a:rPr lang="es" b="0" i="0" u="none" baseline="0" dirty="0">
                <a:latin typeface="+mn-lt"/>
              </a:rPr>
              <a:t>La temperatura es lo suficientemente baja para que se formen precipitaciones en forma de aguanieve o nieve, o la lluvia se convierta en hielo</a:t>
            </a:r>
          </a:p>
          <a:p>
            <a:pPr algn="l" rtl="0"/>
            <a:r>
              <a:rPr lang="es" b="0" i="0" u="none" baseline="0" dirty="0">
                <a:latin typeface="+mn-lt"/>
              </a:rPr>
              <a:t>Inundaciones de invierno </a:t>
            </a:r>
          </a:p>
          <a:p>
            <a:pPr algn="l" rtl="0"/>
            <a:r>
              <a:rPr lang="es" b="0" i="0" u="none" baseline="0" dirty="0">
                <a:latin typeface="+mn-lt"/>
              </a:rPr>
              <a:t>Extremadamente frías</a:t>
            </a:r>
          </a:p>
        </p:txBody>
      </p:sp>
      <p:sp>
        <p:nvSpPr>
          <p:cNvPr id="3" name="Title 2">
            <a:extLst>
              <a:ext uri="{FF2B5EF4-FFF2-40B4-BE49-F238E27FC236}">
                <a16:creationId xmlns:a16="http://schemas.microsoft.com/office/drawing/2014/main" id="{AFB47B70-9C28-43C0-8CC0-498F1FF9C9D4}"/>
              </a:ext>
            </a:extLst>
          </p:cNvPr>
          <p:cNvSpPr>
            <a:spLocks noGrp="1"/>
          </p:cNvSpPr>
          <p:nvPr>
            <p:ph type="title"/>
          </p:nvPr>
        </p:nvSpPr>
        <p:spPr/>
        <p:txBody>
          <a:bodyPr>
            <a:normAutofit fontScale="90000"/>
          </a:bodyPr>
          <a:lstStyle/>
          <a:p>
            <a:pPr algn="l" rtl="0"/>
            <a:r>
              <a:rPr lang="es" b="1" i="1" u="none" baseline="0"/>
              <a:t>Elementos de las tormentas de invierno</a:t>
            </a:r>
          </a:p>
        </p:txBody>
      </p:sp>
      <p:sp>
        <p:nvSpPr>
          <p:cNvPr id="4" name="Text Placeholder 3">
            <a:extLst>
              <a:ext uri="{FF2B5EF4-FFF2-40B4-BE49-F238E27FC236}">
                <a16:creationId xmlns:a16="http://schemas.microsoft.com/office/drawing/2014/main" id="{33BCCBD3-508D-4286-829F-9DAB10DDA9BA}"/>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81418F6D-5443-40DD-B88E-6539D2D0451C}"/>
              </a:ext>
            </a:extLst>
          </p:cNvPr>
          <p:cNvSpPr>
            <a:spLocks noGrp="1"/>
          </p:cNvSpPr>
          <p:nvPr>
            <p:ph type="body" sz="quarter" idx="11"/>
          </p:nvPr>
        </p:nvSpPr>
        <p:spPr/>
        <p:txBody>
          <a:bodyPr/>
          <a:lstStyle/>
          <a:p>
            <a:pPr algn="r" rtl="0"/>
            <a:r>
              <a:rPr lang="es" b="0" i="0" u="none" baseline="0"/>
              <a:t>WS-4</a:t>
            </a:r>
          </a:p>
        </p:txBody>
      </p:sp>
      <p:sp>
        <p:nvSpPr>
          <p:cNvPr id="6" name="Content Placeholder 5">
            <a:extLst>
              <a:ext uri="{FF2B5EF4-FFF2-40B4-BE49-F238E27FC236}">
                <a16:creationId xmlns:a16="http://schemas.microsoft.com/office/drawing/2014/main" id="{B722E495-B62C-456E-809A-37CCB3D818FF}"/>
              </a:ext>
            </a:extLst>
          </p:cNvPr>
          <p:cNvSpPr>
            <a:spLocks noGrp="1"/>
          </p:cNvSpPr>
          <p:nvPr>
            <p:ph sz="quarter" idx="12"/>
          </p:nvPr>
        </p:nvSpPr>
        <p:spPr/>
        <p:txBody>
          <a:bodyPr/>
          <a:lstStyle/>
          <a:p>
            <a:pPr rtl="0"/>
            <a:r>
              <a:rPr lang="es" b="0" i="0" u="none" baseline="0"/>
              <a:t>PM WS-2</a:t>
            </a:r>
          </a:p>
        </p:txBody>
      </p:sp>
    </p:spTree>
    <p:extLst>
      <p:ext uri="{BB962C8B-B14F-4D97-AF65-F5344CB8AC3E}">
        <p14:creationId xmlns:p14="http://schemas.microsoft.com/office/powerpoint/2010/main" val="333262919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7B29B8-7115-41E2-991F-44326D9582DC}"/>
              </a:ext>
            </a:extLst>
          </p:cNvPr>
          <p:cNvSpPr>
            <a:spLocks noGrp="1"/>
          </p:cNvSpPr>
          <p:nvPr>
            <p:ph idx="1"/>
          </p:nvPr>
        </p:nvSpPr>
        <p:spPr/>
        <p:txBody>
          <a:bodyPr/>
          <a:lstStyle/>
          <a:p>
            <a:pPr algn="l" rtl="0"/>
            <a:r>
              <a:rPr lang="es" b="0" i="0" u="none" baseline="0" dirty="0">
                <a:latin typeface="+mn-lt"/>
              </a:rPr>
              <a:t>Hay cinco tipos de nieve</a:t>
            </a:r>
          </a:p>
          <a:p>
            <a:pPr lvl="1" algn="l" rtl="0">
              <a:buFont typeface="Arial" panose="020B0604020202020204" pitchFamily="34" charset="0"/>
              <a:buChar char="•"/>
            </a:pPr>
            <a:r>
              <a:rPr lang="es" sz="2200" b="0" i="0" u="none" baseline="0" dirty="0">
                <a:latin typeface="+mn-lt"/>
              </a:rPr>
              <a:t>Tempestad de nieve</a:t>
            </a:r>
          </a:p>
          <a:p>
            <a:pPr lvl="1" algn="l" rtl="0">
              <a:buFont typeface="Arial" panose="020B0604020202020204" pitchFamily="34" charset="0"/>
              <a:buChar char="•"/>
            </a:pPr>
            <a:r>
              <a:rPr lang="es" sz="2200" b="0" i="0" u="none" baseline="0" dirty="0">
                <a:latin typeface="+mn-lt"/>
              </a:rPr>
              <a:t>Nieve soplada</a:t>
            </a:r>
          </a:p>
          <a:p>
            <a:pPr lvl="1" algn="l" rtl="0">
              <a:buFont typeface="Arial" panose="020B0604020202020204" pitchFamily="34" charset="0"/>
              <a:buChar char="•"/>
            </a:pPr>
            <a:r>
              <a:rPr lang="es" sz="2200" b="0" i="0" u="none" baseline="0" dirty="0">
                <a:latin typeface="+mn-lt"/>
              </a:rPr>
              <a:t>Nevada intensa y breve</a:t>
            </a:r>
          </a:p>
          <a:p>
            <a:pPr lvl="1" algn="l" rtl="0">
              <a:buFont typeface="Arial" panose="020B0604020202020204" pitchFamily="34" charset="0"/>
              <a:buChar char="•"/>
            </a:pPr>
            <a:r>
              <a:rPr lang="es" sz="2200" b="0" i="0" u="none" baseline="0" dirty="0">
                <a:latin typeface="+mn-lt"/>
              </a:rPr>
              <a:t>Lluvia de nieve</a:t>
            </a:r>
          </a:p>
          <a:p>
            <a:pPr lvl="1" algn="l" rtl="0">
              <a:buFont typeface="Arial" panose="020B0604020202020204" pitchFamily="34" charset="0"/>
              <a:buChar char="•"/>
            </a:pPr>
            <a:r>
              <a:rPr lang="es" sz="2200" b="0" i="0" u="none" baseline="0" dirty="0">
                <a:latin typeface="+mn-lt"/>
              </a:rPr>
              <a:t>Nieve ligera</a:t>
            </a:r>
          </a:p>
          <a:p>
            <a:pPr algn="l" rtl="0"/>
            <a:r>
              <a:rPr lang="es" b="0" i="0" u="none" baseline="0" dirty="0">
                <a:latin typeface="+mn-lt"/>
              </a:rPr>
              <a:t>Hay tres tipos de hielo:</a:t>
            </a:r>
          </a:p>
          <a:p>
            <a:pPr lvl="1" algn="l" rtl="0">
              <a:buFont typeface="Arial" panose="020B0604020202020204" pitchFamily="34" charset="0"/>
              <a:buChar char="•"/>
            </a:pPr>
            <a:r>
              <a:rPr lang="es" sz="2200" b="0" i="0" u="none" baseline="0" dirty="0">
                <a:latin typeface="+mn-lt"/>
              </a:rPr>
              <a:t>Aguanieve</a:t>
            </a:r>
          </a:p>
          <a:p>
            <a:pPr lvl="1" algn="l" rtl="0">
              <a:buFont typeface="Arial" panose="020B0604020202020204" pitchFamily="34" charset="0"/>
              <a:buChar char="•"/>
            </a:pPr>
            <a:r>
              <a:rPr lang="es" sz="2200" b="0" i="0" u="none" baseline="0" dirty="0">
                <a:latin typeface="+mn-lt"/>
              </a:rPr>
              <a:t>Lluvia helada</a:t>
            </a:r>
          </a:p>
          <a:p>
            <a:pPr lvl="1" algn="l" rtl="0">
              <a:buFont typeface="Arial" panose="020B0604020202020204" pitchFamily="34" charset="0"/>
              <a:buChar char="•"/>
            </a:pPr>
            <a:r>
              <a:rPr lang="es" sz="2200" b="0" i="0" u="none" baseline="0" dirty="0">
                <a:latin typeface="+mn-lt"/>
              </a:rPr>
              <a:t>Tormenta de hielo</a:t>
            </a:r>
          </a:p>
        </p:txBody>
      </p:sp>
      <p:sp>
        <p:nvSpPr>
          <p:cNvPr id="3" name="Title 2">
            <a:extLst>
              <a:ext uri="{FF2B5EF4-FFF2-40B4-BE49-F238E27FC236}">
                <a16:creationId xmlns:a16="http://schemas.microsoft.com/office/drawing/2014/main" id="{8531F658-1E18-4856-99E2-D958EE61FB1B}"/>
              </a:ext>
            </a:extLst>
          </p:cNvPr>
          <p:cNvSpPr>
            <a:spLocks noGrp="1"/>
          </p:cNvSpPr>
          <p:nvPr>
            <p:ph type="title"/>
          </p:nvPr>
        </p:nvSpPr>
        <p:spPr/>
        <p:txBody>
          <a:bodyPr>
            <a:normAutofit/>
          </a:bodyPr>
          <a:lstStyle/>
          <a:p>
            <a:pPr algn="l" rtl="0"/>
            <a:r>
              <a:rPr lang="es" b="1" i="1" u="none" baseline="0"/>
              <a:t>Precipitación fuerte</a:t>
            </a:r>
          </a:p>
        </p:txBody>
      </p:sp>
      <p:sp>
        <p:nvSpPr>
          <p:cNvPr id="4" name="Text Placeholder 3">
            <a:extLst>
              <a:ext uri="{FF2B5EF4-FFF2-40B4-BE49-F238E27FC236}">
                <a16:creationId xmlns:a16="http://schemas.microsoft.com/office/drawing/2014/main" id="{94E54867-D46B-4DEA-B9F8-134ACBB1FC88}"/>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5FCB3201-3F67-4A90-9E19-8F93452DF180}"/>
              </a:ext>
            </a:extLst>
          </p:cNvPr>
          <p:cNvSpPr>
            <a:spLocks noGrp="1"/>
          </p:cNvSpPr>
          <p:nvPr>
            <p:ph type="body" sz="quarter" idx="11"/>
          </p:nvPr>
        </p:nvSpPr>
        <p:spPr/>
        <p:txBody>
          <a:bodyPr/>
          <a:lstStyle/>
          <a:p>
            <a:pPr algn="r" rtl="0"/>
            <a:r>
              <a:rPr lang="es" b="0" i="0" u="none" baseline="0"/>
              <a:t>WS-5</a:t>
            </a:r>
          </a:p>
        </p:txBody>
      </p:sp>
      <p:sp>
        <p:nvSpPr>
          <p:cNvPr id="6" name="Content Placeholder 5">
            <a:extLst>
              <a:ext uri="{FF2B5EF4-FFF2-40B4-BE49-F238E27FC236}">
                <a16:creationId xmlns:a16="http://schemas.microsoft.com/office/drawing/2014/main" id="{A285F40C-6DC5-4E68-A3E7-D5063AA3CFEA}"/>
              </a:ext>
            </a:extLst>
          </p:cNvPr>
          <p:cNvSpPr>
            <a:spLocks noGrp="1"/>
          </p:cNvSpPr>
          <p:nvPr>
            <p:ph sz="quarter" idx="12"/>
          </p:nvPr>
        </p:nvSpPr>
        <p:spPr/>
        <p:txBody>
          <a:bodyPr/>
          <a:lstStyle/>
          <a:p>
            <a:pPr rtl="0"/>
            <a:r>
              <a:rPr lang="es" b="0" i="0" u="none" baseline="0"/>
              <a:t>PM WS-2</a:t>
            </a:r>
          </a:p>
        </p:txBody>
      </p:sp>
    </p:spTree>
    <p:extLst>
      <p:ext uri="{BB962C8B-B14F-4D97-AF65-F5344CB8AC3E}">
        <p14:creationId xmlns:p14="http://schemas.microsoft.com/office/powerpoint/2010/main" val="203714532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20D0D6-74A9-416B-A9E2-3941297487A5}"/>
              </a:ext>
            </a:extLst>
          </p:cNvPr>
          <p:cNvSpPr>
            <a:spLocks noGrp="1"/>
          </p:cNvSpPr>
          <p:nvPr>
            <p:ph idx="1"/>
          </p:nvPr>
        </p:nvSpPr>
        <p:spPr/>
        <p:txBody>
          <a:bodyPr/>
          <a:lstStyle/>
          <a:p>
            <a:pPr algn="l" rtl="0"/>
            <a:r>
              <a:rPr lang="es" b="0" i="0" u="none" baseline="0" dirty="0">
                <a:latin typeface="+mn-lt"/>
              </a:rPr>
              <a:t>Hay tres tipos de inundaciones de invierno</a:t>
            </a:r>
          </a:p>
          <a:p>
            <a:pPr lvl="1" algn="l" rtl="0">
              <a:buFont typeface="Arial" panose="020B0604020202020204" pitchFamily="34" charset="0"/>
              <a:buChar char="•"/>
            </a:pPr>
            <a:r>
              <a:rPr lang="es" b="0" i="0" u="none" baseline="0" dirty="0">
                <a:latin typeface="+mn-lt"/>
              </a:rPr>
              <a:t>Inundaciones costeras</a:t>
            </a:r>
          </a:p>
          <a:p>
            <a:pPr lvl="1" algn="l" rtl="0">
              <a:buFont typeface="Arial" panose="020B0604020202020204" pitchFamily="34" charset="0"/>
              <a:buChar char="•"/>
            </a:pPr>
            <a:r>
              <a:rPr lang="es" b="0" i="0" u="none" baseline="0" dirty="0">
                <a:latin typeface="+mn-lt"/>
              </a:rPr>
              <a:t>Obstrucciones por hielo </a:t>
            </a:r>
          </a:p>
          <a:p>
            <a:pPr lvl="1" algn="l" rtl="0">
              <a:buFont typeface="Arial" panose="020B0604020202020204" pitchFamily="34" charset="0"/>
              <a:buChar char="•"/>
            </a:pPr>
            <a:r>
              <a:rPr lang="es" b="0" i="0" u="none" baseline="0" dirty="0">
                <a:latin typeface="+mn-lt"/>
              </a:rPr>
              <a:t>Deshielo</a:t>
            </a:r>
          </a:p>
        </p:txBody>
      </p:sp>
      <p:sp>
        <p:nvSpPr>
          <p:cNvPr id="3" name="Title 2">
            <a:extLst>
              <a:ext uri="{FF2B5EF4-FFF2-40B4-BE49-F238E27FC236}">
                <a16:creationId xmlns:a16="http://schemas.microsoft.com/office/drawing/2014/main" id="{28CAF0DE-C3A1-4E94-BC5E-79BF385C6F5C}"/>
              </a:ext>
            </a:extLst>
          </p:cNvPr>
          <p:cNvSpPr>
            <a:spLocks noGrp="1"/>
          </p:cNvSpPr>
          <p:nvPr>
            <p:ph type="title"/>
          </p:nvPr>
        </p:nvSpPr>
        <p:spPr/>
        <p:txBody>
          <a:bodyPr>
            <a:normAutofit/>
          </a:bodyPr>
          <a:lstStyle/>
          <a:p>
            <a:pPr algn="l" rtl="0"/>
            <a:r>
              <a:rPr lang="es" b="1" i="1" u="none" baseline="0"/>
              <a:t>Precipitación fuerte</a:t>
            </a:r>
          </a:p>
        </p:txBody>
      </p:sp>
      <p:sp>
        <p:nvSpPr>
          <p:cNvPr id="4" name="Text Placeholder 3">
            <a:extLst>
              <a:ext uri="{FF2B5EF4-FFF2-40B4-BE49-F238E27FC236}">
                <a16:creationId xmlns:a16="http://schemas.microsoft.com/office/drawing/2014/main" id="{A522D2B6-3546-430C-B406-FFB159285DC2}"/>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750460E7-228C-46DB-A606-1114F347061A}"/>
              </a:ext>
            </a:extLst>
          </p:cNvPr>
          <p:cNvSpPr>
            <a:spLocks noGrp="1"/>
          </p:cNvSpPr>
          <p:nvPr>
            <p:ph type="body" sz="quarter" idx="11"/>
          </p:nvPr>
        </p:nvSpPr>
        <p:spPr/>
        <p:txBody>
          <a:bodyPr/>
          <a:lstStyle/>
          <a:p>
            <a:pPr algn="r" rtl="0"/>
            <a:r>
              <a:rPr lang="es" b="0" i="0" u="none" baseline="0"/>
              <a:t>WS-6</a:t>
            </a:r>
          </a:p>
        </p:txBody>
      </p:sp>
      <p:sp>
        <p:nvSpPr>
          <p:cNvPr id="6" name="Content Placeholder 5">
            <a:extLst>
              <a:ext uri="{FF2B5EF4-FFF2-40B4-BE49-F238E27FC236}">
                <a16:creationId xmlns:a16="http://schemas.microsoft.com/office/drawing/2014/main" id="{38CFC6B6-8E3A-4F2A-931E-C0D5154770C7}"/>
              </a:ext>
            </a:extLst>
          </p:cNvPr>
          <p:cNvSpPr>
            <a:spLocks noGrp="1"/>
          </p:cNvSpPr>
          <p:nvPr>
            <p:ph sz="quarter" idx="12"/>
          </p:nvPr>
        </p:nvSpPr>
        <p:spPr/>
        <p:txBody>
          <a:bodyPr/>
          <a:lstStyle/>
          <a:p>
            <a:pPr rtl="0"/>
            <a:r>
              <a:rPr lang="es" b="0" i="0" u="none" baseline="0"/>
              <a:t>PM WS-3</a:t>
            </a:r>
          </a:p>
        </p:txBody>
      </p:sp>
    </p:spTree>
    <p:extLst>
      <p:ext uri="{BB962C8B-B14F-4D97-AF65-F5344CB8AC3E}">
        <p14:creationId xmlns:p14="http://schemas.microsoft.com/office/powerpoint/2010/main" val="251064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70A6B-3062-43F5-88DB-701646780ED0}"/>
              </a:ext>
            </a:extLst>
          </p:cNvPr>
          <p:cNvSpPr>
            <a:spLocks noGrp="1"/>
          </p:cNvSpPr>
          <p:nvPr>
            <p:ph idx="1"/>
          </p:nvPr>
        </p:nvSpPr>
        <p:spPr/>
        <p:txBody>
          <a:bodyPr>
            <a:normAutofit/>
          </a:bodyPr>
          <a:lstStyle/>
          <a:p>
            <a:pPr algn="l" rtl="0"/>
            <a:r>
              <a:rPr lang="es" sz="2600" b="0" i="0" u="none" baseline="0" dirty="0">
                <a:latin typeface="+mn-lt"/>
              </a:rPr>
              <a:t>Muchas áreas de los Estados Unidos enfrentan un riesgo significativo de terremotos. Las áreas notables incluyen:</a:t>
            </a:r>
          </a:p>
          <a:p>
            <a:pPr lvl="1" algn="l" rtl="0">
              <a:buFont typeface="Arial" panose="020B0604020202020204" pitchFamily="34" charset="0"/>
              <a:buChar char="•"/>
            </a:pPr>
            <a:r>
              <a:rPr lang="es" b="0" i="0" u="none" baseline="0" dirty="0">
                <a:latin typeface="+mn-lt"/>
              </a:rPr>
              <a:t>Oeste de Estados Unidos </a:t>
            </a:r>
          </a:p>
          <a:p>
            <a:pPr lvl="2" algn="l" rtl="0">
              <a:buFont typeface="Arial" panose="020B0604020202020204" pitchFamily="34" charset="0"/>
              <a:buChar char="•"/>
            </a:pPr>
            <a:r>
              <a:rPr lang="es" b="0" i="0" u="none" baseline="0" dirty="0">
                <a:latin typeface="+mn-lt"/>
              </a:rPr>
              <a:t>Falla de San Andrés (California) </a:t>
            </a:r>
          </a:p>
          <a:p>
            <a:pPr lvl="2" algn="l" rtl="0">
              <a:buFont typeface="Arial" panose="020B0604020202020204" pitchFamily="34" charset="0"/>
              <a:buChar char="•"/>
            </a:pPr>
            <a:r>
              <a:rPr lang="es" b="0" i="0" u="none" baseline="0" dirty="0">
                <a:latin typeface="+mn-lt"/>
              </a:rPr>
              <a:t>Zona de Subducción de Cascadia (oeste de Oregon y Washington)</a:t>
            </a:r>
          </a:p>
          <a:p>
            <a:pPr lvl="2" algn="l" rtl="0">
              <a:buFont typeface="Arial" panose="020B0604020202020204" pitchFamily="34" charset="0"/>
              <a:buChar char="•"/>
            </a:pPr>
            <a:r>
              <a:rPr lang="es" b="0" i="0" u="none" baseline="0" dirty="0">
                <a:latin typeface="+mn-lt"/>
              </a:rPr>
              <a:t>Zona de Subducción Aleutiana-Alaska (costas de Alaska)</a:t>
            </a:r>
          </a:p>
          <a:p>
            <a:pPr lvl="1" algn="l" rtl="0">
              <a:buFont typeface="Arial" panose="020B0604020202020204" pitchFamily="34" charset="0"/>
              <a:buChar char="•"/>
            </a:pPr>
            <a:r>
              <a:rPr lang="es" b="0" i="0" u="none" baseline="0" dirty="0">
                <a:latin typeface="+mn-lt"/>
              </a:rPr>
              <a:t>Centro de Estados Unidos</a:t>
            </a:r>
          </a:p>
          <a:p>
            <a:pPr lvl="2" algn="l" rtl="0">
              <a:buFont typeface="Arial" panose="020B0604020202020204" pitchFamily="34" charset="0"/>
              <a:buChar char="•"/>
            </a:pPr>
            <a:r>
              <a:rPr lang="es" b="0" i="0" u="none" baseline="0" dirty="0">
                <a:latin typeface="+mn-lt"/>
              </a:rPr>
              <a:t>Zona de Falla de Nueva Madrid (Missouri, Arkansas, Tennessee y Kentucky)</a:t>
            </a:r>
          </a:p>
          <a:p>
            <a:pPr lvl="1" algn="l" rtl="0">
              <a:buFont typeface="Arial" panose="020B0604020202020204" pitchFamily="34" charset="0"/>
              <a:buChar char="•"/>
            </a:pPr>
            <a:r>
              <a:rPr lang="es" b="0" i="0" u="none" baseline="0" dirty="0">
                <a:latin typeface="+mn-lt"/>
              </a:rPr>
              <a:t>Unas pocas áreas en la costa este</a:t>
            </a:r>
          </a:p>
          <a:p>
            <a:pPr lvl="2" algn="l" rtl="0">
              <a:buFont typeface="Arial" panose="020B0604020202020204" pitchFamily="34" charset="0"/>
              <a:buChar char="•"/>
            </a:pPr>
            <a:r>
              <a:rPr lang="es" b="0" i="0" u="none" baseline="0" dirty="0">
                <a:latin typeface="+mn-lt"/>
              </a:rPr>
              <a:t>Costa de Carolina del Sur</a:t>
            </a:r>
          </a:p>
          <a:p>
            <a:pPr lvl="2" algn="l" rtl="0">
              <a:buFont typeface="Arial" panose="020B0604020202020204" pitchFamily="34" charset="0"/>
              <a:buChar char="•"/>
            </a:pPr>
            <a:r>
              <a:rPr lang="es" b="0" i="0" u="none" baseline="0" dirty="0">
                <a:latin typeface="+mn-lt"/>
              </a:rPr>
              <a:t>Nueva Inglaterra</a:t>
            </a:r>
          </a:p>
          <a:p>
            <a:pPr marL="914377" lvl="2" indent="0" algn="l" rtl="0">
              <a:buNone/>
            </a:pPr>
            <a:endParaRPr lang="es" dirty="0"/>
          </a:p>
        </p:txBody>
      </p:sp>
      <p:sp>
        <p:nvSpPr>
          <p:cNvPr id="3" name="Title 2">
            <a:extLst>
              <a:ext uri="{FF2B5EF4-FFF2-40B4-BE49-F238E27FC236}">
                <a16:creationId xmlns:a16="http://schemas.microsoft.com/office/drawing/2014/main" id="{42A97219-7DB3-4680-81E5-3BE0188029F2}"/>
              </a:ext>
            </a:extLst>
          </p:cNvPr>
          <p:cNvSpPr>
            <a:spLocks noGrp="1"/>
          </p:cNvSpPr>
          <p:nvPr>
            <p:ph type="title"/>
          </p:nvPr>
        </p:nvSpPr>
        <p:spPr/>
        <p:txBody>
          <a:bodyPr>
            <a:normAutofit fontScale="90000"/>
          </a:bodyPr>
          <a:lstStyle/>
          <a:p>
            <a:pPr algn="l" rtl="0"/>
            <a:r>
              <a:rPr lang="es" b="1" i="1" u="none" baseline="0" dirty="0"/>
              <a:t>Geografía de los terremotos</a:t>
            </a:r>
          </a:p>
        </p:txBody>
      </p:sp>
      <p:sp>
        <p:nvSpPr>
          <p:cNvPr id="4" name="Text Placeholder 3">
            <a:extLst>
              <a:ext uri="{FF2B5EF4-FFF2-40B4-BE49-F238E27FC236}">
                <a16:creationId xmlns:a16="http://schemas.microsoft.com/office/drawing/2014/main" id="{503D4387-6C6A-41D2-A7CD-782C58CA7493}"/>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044D1E4E-9D0E-44CF-99ED-51090DE79D33}"/>
              </a:ext>
            </a:extLst>
          </p:cNvPr>
          <p:cNvSpPr>
            <a:spLocks noGrp="1"/>
          </p:cNvSpPr>
          <p:nvPr>
            <p:ph type="body" sz="quarter" idx="11"/>
          </p:nvPr>
        </p:nvSpPr>
        <p:spPr/>
        <p:txBody>
          <a:bodyPr/>
          <a:lstStyle/>
          <a:p>
            <a:pPr algn="r" rtl="0"/>
            <a:r>
              <a:rPr lang="es" b="0" i="0" u="none" baseline="0"/>
              <a:t>EQ-4</a:t>
            </a:r>
          </a:p>
        </p:txBody>
      </p:sp>
      <p:sp>
        <p:nvSpPr>
          <p:cNvPr id="6" name="Content Placeholder 5">
            <a:extLst>
              <a:ext uri="{FF2B5EF4-FFF2-40B4-BE49-F238E27FC236}">
                <a16:creationId xmlns:a16="http://schemas.microsoft.com/office/drawing/2014/main" id="{5859285C-2BBD-4841-97B5-390B0050FE6A}"/>
              </a:ext>
            </a:extLst>
          </p:cNvPr>
          <p:cNvSpPr>
            <a:spLocks noGrp="1"/>
          </p:cNvSpPr>
          <p:nvPr>
            <p:ph sz="quarter" idx="12"/>
          </p:nvPr>
        </p:nvSpPr>
        <p:spPr>
          <a:xfrm>
            <a:off x="7528373" y="5899444"/>
            <a:ext cx="1283061" cy="355600"/>
          </a:xfrm>
          <a:ln>
            <a:solidFill>
              <a:schemeClr val="tx1"/>
            </a:solidFill>
          </a:ln>
        </p:spPr>
        <p:txBody>
          <a:bodyPr/>
          <a:lstStyle/>
          <a:p>
            <a:pPr rtl="0"/>
            <a:r>
              <a:rPr lang="es" b="0" i="0" u="none" baseline="0" dirty="0"/>
              <a:t>PM EQ-1</a:t>
            </a:r>
          </a:p>
        </p:txBody>
      </p:sp>
    </p:spTree>
    <p:extLst>
      <p:ext uri="{BB962C8B-B14F-4D97-AF65-F5344CB8AC3E}">
        <p14:creationId xmlns:p14="http://schemas.microsoft.com/office/powerpoint/2010/main" val="254757458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D9DBB-6CDC-4576-A775-AB25DD6D45FF}"/>
              </a:ext>
            </a:extLst>
          </p:cNvPr>
          <p:cNvSpPr>
            <a:spLocks noGrp="1"/>
          </p:cNvSpPr>
          <p:nvPr>
            <p:ph idx="1"/>
          </p:nvPr>
        </p:nvSpPr>
        <p:spPr/>
        <p:txBody>
          <a:bodyPr/>
          <a:lstStyle/>
          <a:p>
            <a:pPr algn="l" rtl="0"/>
            <a:r>
              <a:rPr lang="es" b="0" i="0" u="none" baseline="0" dirty="0">
                <a:latin typeface="+mn-lt"/>
              </a:rPr>
              <a:t>Sensación térmica por el viento</a:t>
            </a:r>
          </a:p>
          <a:p>
            <a:pPr lvl="1" algn="l" rtl="0">
              <a:buFont typeface="Arial" panose="020B0604020202020204" pitchFamily="34" charset="0"/>
              <a:buChar char="•"/>
            </a:pPr>
            <a:r>
              <a:rPr lang="es" b="0" i="0" u="none" baseline="0" dirty="0">
                <a:latin typeface="+mn-lt"/>
              </a:rPr>
              <a:t>No es la temperatura real del aire, sino cómo se siente el viento y el frío en la piel expuesta </a:t>
            </a:r>
          </a:p>
          <a:p>
            <a:pPr algn="l" rtl="0"/>
            <a:r>
              <a:rPr lang="es" b="0" i="0" u="none" baseline="0" dirty="0">
                <a:latin typeface="+mn-lt"/>
              </a:rPr>
              <a:t>Quemadura por congelación </a:t>
            </a:r>
          </a:p>
          <a:p>
            <a:pPr lvl="1" algn="l" rtl="0">
              <a:buFont typeface="Arial" panose="020B0604020202020204" pitchFamily="34" charset="0"/>
              <a:buChar char="•"/>
            </a:pPr>
            <a:r>
              <a:rPr lang="es" b="0" i="0" u="none" baseline="0" dirty="0">
                <a:latin typeface="+mn-lt"/>
              </a:rPr>
              <a:t>Más común en las manos, narices, orejas y pies </a:t>
            </a:r>
          </a:p>
          <a:p>
            <a:pPr lvl="1" algn="l" rtl="0">
              <a:buFont typeface="Arial" panose="020B0604020202020204" pitchFamily="34" charset="0"/>
              <a:buChar char="•"/>
            </a:pPr>
            <a:r>
              <a:rPr lang="es" b="0" i="0" u="none" baseline="0" dirty="0">
                <a:latin typeface="+mn-lt"/>
              </a:rPr>
              <a:t>Signos y síntomas notables</a:t>
            </a:r>
          </a:p>
          <a:p>
            <a:pPr lvl="2" algn="l" rtl="0">
              <a:buFont typeface="Arial" panose="020B0604020202020204" pitchFamily="34" charset="0"/>
              <a:buChar char="•"/>
            </a:pPr>
            <a:r>
              <a:rPr lang="es" b="0" i="0" u="none" baseline="0" dirty="0">
                <a:latin typeface="+mn-lt"/>
              </a:rPr>
              <a:t>Tono de piel blanco o amarillo grisáceo</a:t>
            </a:r>
          </a:p>
          <a:p>
            <a:pPr lvl="2" algn="l" rtl="0">
              <a:buFont typeface="Arial" panose="020B0604020202020204" pitchFamily="34" charset="0"/>
              <a:buChar char="•"/>
            </a:pPr>
            <a:r>
              <a:rPr lang="es" b="0" i="0" u="none" baseline="0" dirty="0">
                <a:latin typeface="+mn-lt"/>
              </a:rPr>
              <a:t>Piel que se siente inusualmente firme o cerosa </a:t>
            </a:r>
          </a:p>
          <a:p>
            <a:pPr lvl="2" algn="l" rtl="0">
              <a:buFont typeface="Arial" panose="020B0604020202020204" pitchFamily="34" charset="0"/>
              <a:buChar char="•"/>
            </a:pPr>
            <a:r>
              <a:rPr lang="es" b="0" i="0" u="none" baseline="0" dirty="0">
                <a:latin typeface="+mn-lt"/>
              </a:rPr>
              <a:t>Entumecimiento en las extremidades </a:t>
            </a:r>
          </a:p>
        </p:txBody>
      </p:sp>
      <p:sp>
        <p:nvSpPr>
          <p:cNvPr id="3" name="Title 2">
            <a:extLst>
              <a:ext uri="{FF2B5EF4-FFF2-40B4-BE49-F238E27FC236}">
                <a16:creationId xmlns:a16="http://schemas.microsoft.com/office/drawing/2014/main" id="{6696B501-1303-4EC0-991F-0EBCEA0F11D0}"/>
              </a:ext>
            </a:extLst>
          </p:cNvPr>
          <p:cNvSpPr>
            <a:spLocks noGrp="1"/>
          </p:cNvSpPr>
          <p:nvPr>
            <p:ph type="title"/>
          </p:nvPr>
        </p:nvSpPr>
        <p:spPr/>
        <p:txBody>
          <a:bodyPr/>
          <a:lstStyle/>
          <a:p>
            <a:pPr algn="l" rtl="0"/>
            <a:r>
              <a:rPr lang="es" b="1" i="1" u="none" baseline="0"/>
              <a:t>Efectos del frío</a:t>
            </a:r>
          </a:p>
        </p:txBody>
      </p:sp>
      <p:sp>
        <p:nvSpPr>
          <p:cNvPr id="4" name="Text Placeholder 3">
            <a:extLst>
              <a:ext uri="{FF2B5EF4-FFF2-40B4-BE49-F238E27FC236}">
                <a16:creationId xmlns:a16="http://schemas.microsoft.com/office/drawing/2014/main" id="{D60B6425-DCDF-4310-972C-B9073D811C25}"/>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939575F1-7080-40FA-8E5B-AE83C768BF8E}"/>
              </a:ext>
            </a:extLst>
          </p:cNvPr>
          <p:cNvSpPr>
            <a:spLocks noGrp="1"/>
          </p:cNvSpPr>
          <p:nvPr>
            <p:ph type="body" sz="quarter" idx="11"/>
          </p:nvPr>
        </p:nvSpPr>
        <p:spPr/>
        <p:txBody>
          <a:bodyPr/>
          <a:lstStyle/>
          <a:p>
            <a:pPr algn="r" rtl="0"/>
            <a:r>
              <a:rPr lang="es" b="0" i="0" u="none" baseline="0"/>
              <a:t>WS-7</a:t>
            </a:r>
          </a:p>
        </p:txBody>
      </p:sp>
      <p:sp>
        <p:nvSpPr>
          <p:cNvPr id="6" name="Content Placeholder 5">
            <a:extLst>
              <a:ext uri="{FF2B5EF4-FFF2-40B4-BE49-F238E27FC236}">
                <a16:creationId xmlns:a16="http://schemas.microsoft.com/office/drawing/2014/main" id="{F2BDB535-8246-41B4-BD93-9DEA8936A666}"/>
              </a:ext>
            </a:extLst>
          </p:cNvPr>
          <p:cNvSpPr>
            <a:spLocks noGrp="1"/>
          </p:cNvSpPr>
          <p:nvPr>
            <p:ph sz="quarter" idx="12"/>
          </p:nvPr>
        </p:nvSpPr>
        <p:spPr/>
        <p:txBody>
          <a:bodyPr/>
          <a:lstStyle/>
          <a:p>
            <a:pPr rtl="0"/>
            <a:r>
              <a:rPr lang="es" b="0" i="0" u="none" baseline="0"/>
              <a:t>PM WS-4</a:t>
            </a:r>
          </a:p>
        </p:txBody>
      </p:sp>
    </p:spTree>
    <p:extLst>
      <p:ext uri="{BB962C8B-B14F-4D97-AF65-F5344CB8AC3E}">
        <p14:creationId xmlns:p14="http://schemas.microsoft.com/office/powerpoint/2010/main" val="28509945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D9DBB-6CDC-4576-A775-AB25DD6D45FF}"/>
              </a:ext>
            </a:extLst>
          </p:cNvPr>
          <p:cNvSpPr>
            <a:spLocks noGrp="1"/>
          </p:cNvSpPr>
          <p:nvPr>
            <p:ph idx="1"/>
          </p:nvPr>
        </p:nvSpPr>
        <p:spPr/>
        <p:txBody>
          <a:bodyPr/>
          <a:lstStyle/>
          <a:p>
            <a:pPr algn="l" rtl="0"/>
            <a:r>
              <a:rPr lang="es" b="0" i="0" u="none" baseline="0" dirty="0">
                <a:latin typeface="+mn-lt"/>
              </a:rPr>
              <a:t>Hipotermia</a:t>
            </a:r>
          </a:p>
          <a:p>
            <a:pPr lvl="1" algn="l" rtl="0">
              <a:buFont typeface="Arial" panose="020B0604020202020204" pitchFamily="34" charset="0"/>
              <a:buChar char="•"/>
            </a:pPr>
            <a:r>
              <a:rPr lang="es" b="0" i="0" u="none" baseline="0" dirty="0">
                <a:latin typeface="+mn-lt"/>
              </a:rPr>
              <a:t>Temblor</a:t>
            </a:r>
          </a:p>
          <a:p>
            <a:pPr lvl="1" algn="l" rtl="0">
              <a:buFont typeface="Arial" panose="020B0604020202020204" pitchFamily="34" charset="0"/>
              <a:buChar char="•"/>
            </a:pPr>
            <a:r>
              <a:rPr lang="es" b="0" i="0" u="none" baseline="0" dirty="0">
                <a:latin typeface="+mn-lt"/>
              </a:rPr>
              <a:t>Agotamiento</a:t>
            </a:r>
          </a:p>
          <a:p>
            <a:pPr lvl="1" algn="l" rtl="0">
              <a:buFont typeface="Arial" panose="020B0604020202020204" pitchFamily="34" charset="0"/>
              <a:buChar char="•"/>
            </a:pPr>
            <a:r>
              <a:rPr lang="es" b="0" i="0" u="none" baseline="0" dirty="0">
                <a:latin typeface="+mn-lt"/>
              </a:rPr>
              <a:t>Confusión</a:t>
            </a:r>
          </a:p>
          <a:p>
            <a:pPr lvl="1" algn="l" rtl="0">
              <a:buFont typeface="Arial" panose="020B0604020202020204" pitchFamily="34" charset="0"/>
              <a:buChar char="•"/>
            </a:pPr>
            <a:r>
              <a:rPr lang="es" b="0" i="0" u="none" baseline="0" dirty="0">
                <a:latin typeface="+mn-lt"/>
              </a:rPr>
              <a:t>Manos torpes</a:t>
            </a:r>
          </a:p>
          <a:p>
            <a:pPr lvl="1" algn="l" rtl="0">
              <a:buFont typeface="Arial" panose="020B0604020202020204" pitchFamily="34" charset="0"/>
              <a:buChar char="•"/>
            </a:pPr>
            <a:r>
              <a:rPr lang="es" b="0" i="0" u="none" baseline="0" dirty="0">
                <a:latin typeface="+mn-lt"/>
              </a:rPr>
              <a:t>Pérdida de memoria</a:t>
            </a:r>
          </a:p>
          <a:p>
            <a:pPr lvl="1" algn="l" rtl="0">
              <a:buFont typeface="Arial" panose="020B0604020202020204" pitchFamily="34" charset="0"/>
              <a:buChar char="•"/>
            </a:pPr>
            <a:r>
              <a:rPr lang="es" b="0" i="0" u="none" baseline="0" dirty="0">
                <a:latin typeface="+mn-lt"/>
              </a:rPr>
              <a:t>Habla confusa, y </a:t>
            </a:r>
          </a:p>
          <a:p>
            <a:pPr lvl="1" algn="l" rtl="0">
              <a:buFont typeface="Arial" panose="020B0604020202020204" pitchFamily="34" charset="0"/>
              <a:buChar char="•"/>
            </a:pPr>
            <a:r>
              <a:rPr lang="es" b="0" i="0" u="none" baseline="0" dirty="0">
                <a:latin typeface="+mn-lt"/>
              </a:rPr>
              <a:t>Somnolencia </a:t>
            </a:r>
          </a:p>
        </p:txBody>
      </p:sp>
      <p:sp>
        <p:nvSpPr>
          <p:cNvPr id="3" name="Title 2">
            <a:extLst>
              <a:ext uri="{FF2B5EF4-FFF2-40B4-BE49-F238E27FC236}">
                <a16:creationId xmlns:a16="http://schemas.microsoft.com/office/drawing/2014/main" id="{6696B501-1303-4EC0-991F-0EBCEA0F11D0}"/>
              </a:ext>
            </a:extLst>
          </p:cNvPr>
          <p:cNvSpPr>
            <a:spLocks noGrp="1"/>
          </p:cNvSpPr>
          <p:nvPr>
            <p:ph type="title"/>
          </p:nvPr>
        </p:nvSpPr>
        <p:spPr/>
        <p:txBody>
          <a:bodyPr/>
          <a:lstStyle/>
          <a:p>
            <a:pPr algn="l" rtl="0"/>
            <a:r>
              <a:rPr lang="es" b="1" i="1" u="none" baseline="0"/>
              <a:t>Efectos del frío</a:t>
            </a:r>
          </a:p>
        </p:txBody>
      </p:sp>
      <p:sp>
        <p:nvSpPr>
          <p:cNvPr id="4" name="Text Placeholder 3">
            <a:extLst>
              <a:ext uri="{FF2B5EF4-FFF2-40B4-BE49-F238E27FC236}">
                <a16:creationId xmlns:a16="http://schemas.microsoft.com/office/drawing/2014/main" id="{D60B6425-DCDF-4310-972C-B9073D811C25}"/>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939575F1-7080-40FA-8E5B-AE83C768BF8E}"/>
              </a:ext>
            </a:extLst>
          </p:cNvPr>
          <p:cNvSpPr>
            <a:spLocks noGrp="1"/>
          </p:cNvSpPr>
          <p:nvPr>
            <p:ph type="body" sz="quarter" idx="11"/>
          </p:nvPr>
        </p:nvSpPr>
        <p:spPr/>
        <p:txBody>
          <a:bodyPr/>
          <a:lstStyle/>
          <a:p>
            <a:pPr algn="r" rtl="0"/>
            <a:r>
              <a:rPr lang="es" b="0" i="0" u="none" baseline="0"/>
              <a:t>WS-8</a:t>
            </a:r>
          </a:p>
        </p:txBody>
      </p:sp>
      <p:sp>
        <p:nvSpPr>
          <p:cNvPr id="6" name="Content Placeholder 5">
            <a:extLst>
              <a:ext uri="{FF2B5EF4-FFF2-40B4-BE49-F238E27FC236}">
                <a16:creationId xmlns:a16="http://schemas.microsoft.com/office/drawing/2014/main" id="{F2BDB535-8246-41B4-BD93-9DEA8936A666}"/>
              </a:ext>
            </a:extLst>
          </p:cNvPr>
          <p:cNvSpPr>
            <a:spLocks noGrp="1"/>
          </p:cNvSpPr>
          <p:nvPr>
            <p:ph sz="quarter" idx="12"/>
          </p:nvPr>
        </p:nvSpPr>
        <p:spPr/>
        <p:txBody>
          <a:bodyPr/>
          <a:lstStyle/>
          <a:p>
            <a:pPr rtl="0"/>
            <a:r>
              <a:rPr lang="es" b="0" i="0" u="none" baseline="0"/>
              <a:t>PM WS-4</a:t>
            </a:r>
          </a:p>
        </p:txBody>
      </p:sp>
    </p:spTree>
    <p:extLst>
      <p:ext uri="{BB962C8B-B14F-4D97-AF65-F5344CB8AC3E}">
        <p14:creationId xmlns:p14="http://schemas.microsoft.com/office/powerpoint/2010/main" val="273204460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9ADA4A-6450-4D2B-A608-8BBB9F404285}"/>
              </a:ext>
            </a:extLst>
          </p:cNvPr>
          <p:cNvSpPr>
            <a:spLocks noGrp="1"/>
          </p:cNvSpPr>
          <p:nvPr>
            <p:ph idx="1"/>
          </p:nvPr>
        </p:nvSpPr>
        <p:spPr/>
        <p:txBody>
          <a:bodyPr/>
          <a:lstStyle/>
          <a:p>
            <a:pPr algn="l" rtl="0"/>
            <a:r>
              <a:rPr lang="es" b="1" i="0" u="none" baseline="0" dirty="0">
                <a:latin typeface="+mn-lt"/>
              </a:rPr>
              <a:t>Advertencia de clima de invierno</a:t>
            </a:r>
          </a:p>
          <a:p>
            <a:pPr lvl="1" algn="l" rtl="0">
              <a:buFont typeface="Arial" panose="020B0604020202020204" pitchFamily="34" charset="0"/>
              <a:buChar char="•"/>
            </a:pPr>
            <a:r>
              <a:rPr lang="es" b="0" i="0" u="none" baseline="0" dirty="0">
                <a:latin typeface="+mn-lt"/>
              </a:rPr>
              <a:t>Cuando se espera que las condiciones causen inconvenientes importantes que pueden ser peligrosos </a:t>
            </a:r>
          </a:p>
          <a:p>
            <a:pPr algn="l" rtl="0"/>
            <a:r>
              <a:rPr lang="es" b="1" i="0" u="none" baseline="0" dirty="0">
                <a:latin typeface="+mn-lt"/>
              </a:rPr>
              <a:t>Vigilancia de tormenta de invierno </a:t>
            </a:r>
          </a:p>
          <a:p>
            <a:pPr lvl="1" algn="l" rtl="0">
              <a:buFont typeface="Arial" panose="020B0604020202020204" pitchFamily="34" charset="0"/>
              <a:buChar char="•"/>
            </a:pPr>
            <a:r>
              <a:rPr lang="es" b="0" i="0" u="none" baseline="0" dirty="0">
                <a:latin typeface="+mn-lt"/>
              </a:rPr>
              <a:t>Cuando las condiciones invernales severas, como nieve o hielo intensos, pueden afectar su área, pero la ubicación y el tiempo aún son inciertos Las autoridades emiten una alerta vigilancia de tormenta de invierno 12 a 36 horas antes de una posible tormenta severa </a:t>
            </a:r>
          </a:p>
        </p:txBody>
      </p:sp>
      <p:sp>
        <p:nvSpPr>
          <p:cNvPr id="3" name="Title 2">
            <a:extLst>
              <a:ext uri="{FF2B5EF4-FFF2-40B4-BE49-F238E27FC236}">
                <a16:creationId xmlns:a16="http://schemas.microsoft.com/office/drawing/2014/main" id="{369247DD-3609-45C2-8029-B21B52018759}"/>
              </a:ext>
            </a:extLst>
          </p:cNvPr>
          <p:cNvSpPr>
            <a:spLocks noGrp="1"/>
          </p:cNvSpPr>
          <p:nvPr>
            <p:ph type="title"/>
          </p:nvPr>
        </p:nvSpPr>
        <p:spPr/>
        <p:txBody>
          <a:bodyPr>
            <a:normAutofit fontScale="90000"/>
          </a:bodyPr>
          <a:lstStyle/>
          <a:p>
            <a:pPr algn="l" rtl="0"/>
            <a:r>
              <a:rPr lang="es" b="1" i="1" u="none" baseline="0"/>
              <a:t>Vigilancia y advertencias</a:t>
            </a:r>
          </a:p>
        </p:txBody>
      </p:sp>
      <p:sp>
        <p:nvSpPr>
          <p:cNvPr id="4" name="Text Placeholder 3">
            <a:extLst>
              <a:ext uri="{FF2B5EF4-FFF2-40B4-BE49-F238E27FC236}">
                <a16:creationId xmlns:a16="http://schemas.microsoft.com/office/drawing/2014/main" id="{C9A268C7-86F6-45D8-AB03-E3D1E478C145}"/>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32B3F603-FE86-464B-934E-549A6AD9B0DE}"/>
              </a:ext>
            </a:extLst>
          </p:cNvPr>
          <p:cNvSpPr>
            <a:spLocks noGrp="1"/>
          </p:cNvSpPr>
          <p:nvPr>
            <p:ph type="body" sz="quarter" idx="11"/>
          </p:nvPr>
        </p:nvSpPr>
        <p:spPr/>
        <p:txBody>
          <a:bodyPr/>
          <a:lstStyle/>
          <a:p>
            <a:pPr algn="r" rtl="0"/>
            <a:r>
              <a:rPr lang="es" b="0" i="0" u="none" baseline="0"/>
              <a:t>WS-9</a:t>
            </a:r>
          </a:p>
        </p:txBody>
      </p:sp>
      <p:sp>
        <p:nvSpPr>
          <p:cNvPr id="6" name="Content Placeholder 5">
            <a:extLst>
              <a:ext uri="{FF2B5EF4-FFF2-40B4-BE49-F238E27FC236}">
                <a16:creationId xmlns:a16="http://schemas.microsoft.com/office/drawing/2014/main" id="{E71FF7B5-7B93-4DD7-9B8C-FCF7970ACC89}"/>
              </a:ext>
            </a:extLst>
          </p:cNvPr>
          <p:cNvSpPr>
            <a:spLocks noGrp="1"/>
          </p:cNvSpPr>
          <p:nvPr>
            <p:ph sz="quarter" idx="12"/>
          </p:nvPr>
        </p:nvSpPr>
        <p:spPr/>
        <p:txBody>
          <a:bodyPr/>
          <a:lstStyle/>
          <a:p>
            <a:pPr rtl="0"/>
            <a:r>
              <a:rPr lang="es" b="0" i="0" u="none" baseline="0"/>
              <a:t>PM WS-5</a:t>
            </a:r>
          </a:p>
        </p:txBody>
      </p:sp>
    </p:spTree>
    <p:extLst>
      <p:ext uri="{BB962C8B-B14F-4D97-AF65-F5344CB8AC3E}">
        <p14:creationId xmlns:p14="http://schemas.microsoft.com/office/powerpoint/2010/main" val="42817307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9ADA4A-6450-4D2B-A608-8BBB9F404285}"/>
              </a:ext>
            </a:extLst>
          </p:cNvPr>
          <p:cNvSpPr>
            <a:spLocks noGrp="1"/>
          </p:cNvSpPr>
          <p:nvPr>
            <p:ph idx="1"/>
          </p:nvPr>
        </p:nvSpPr>
        <p:spPr/>
        <p:txBody>
          <a:bodyPr/>
          <a:lstStyle/>
          <a:p>
            <a:pPr algn="l" rtl="0"/>
            <a:r>
              <a:rPr lang="es" b="1" i="0" u="none" baseline="0" dirty="0">
                <a:latin typeface="+mn-lt"/>
              </a:rPr>
              <a:t>Advertencia de tormenta de invierno </a:t>
            </a:r>
          </a:p>
          <a:p>
            <a:pPr lvl="1" algn="l" rtl="0">
              <a:buFont typeface="Arial" panose="020B0604020202020204" pitchFamily="34" charset="0"/>
              <a:buChar char="•"/>
            </a:pPr>
            <a:r>
              <a:rPr lang="es" b="0" i="0" u="none" baseline="0" dirty="0">
                <a:latin typeface="+mn-lt"/>
              </a:rPr>
              <a:t>Cuando se esperan cuatro o más pulgadas de nieve o aguanieve en las próximas 12 horas, o seis o más pulgadas en 24 horas, o se espera ¼ de pulgada o más de acumulación de hielo. El NWS también puede emitir una advertencia si se espera que la tormenta ocurra durante las horas de mucho tráfico, como la hora pico</a:t>
            </a:r>
          </a:p>
        </p:txBody>
      </p:sp>
      <p:sp>
        <p:nvSpPr>
          <p:cNvPr id="3" name="Title 2">
            <a:extLst>
              <a:ext uri="{FF2B5EF4-FFF2-40B4-BE49-F238E27FC236}">
                <a16:creationId xmlns:a16="http://schemas.microsoft.com/office/drawing/2014/main" id="{369247DD-3609-45C2-8029-B21B52018759}"/>
              </a:ext>
            </a:extLst>
          </p:cNvPr>
          <p:cNvSpPr>
            <a:spLocks noGrp="1"/>
          </p:cNvSpPr>
          <p:nvPr>
            <p:ph type="title"/>
          </p:nvPr>
        </p:nvSpPr>
        <p:spPr/>
        <p:txBody>
          <a:bodyPr>
            <a:normAutofit fontScale="90000"/>
          </a:bodyPr>
          <a:lstStyle/>
          <a:p>
            <a:pPr algn="l" rtl="0"/>
            <a:r>
              <a:rPr lang="es" b="1" i="1" u="none" baseline="0"/>
              <a:t>Vigilancia y advertencias</a:t>
            </a:r>
          </a:p>
        </p:txBody>
      </p:sp>
      <p:sp>
        <p:nvSpPr>
          <p:cNvPr id="4" name="Text Placeholder 3">
            <a:extLst>
              <a:ext uri="{FF2B5EF4-FFF2-40B4-BE49-F238E27FC236}">
                <a16:creationId xmlns:a16="http://schemas.microsoft.com/office/drawing/2014/main" id="{C9A268C7-86F6-45D8-AB03-E3D1E478C145}"/>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32B3F603-FE86-464B-934E-549A6AD9B0DE}"/>
              </a:ext>
            </a:extLst>
          </p:cNvPr>
          <p:cNvSpPr>
            <a:spLocks noGrp="1"/>
          </p:cNvSpPr>
          <p:nvPr>
            <p:ph type="body" sz="quarter" idx="11"/>
          </p:nvPr>
        </p:nvSpPr>
        <p:spPr/>
        <p:txBody>
          <a:bodyPr/>
          <a:lstStyle/>
          <a:p>
            <a:pPr algn="r" rtl="0"/>
            <a:r>
              <a:rPr lang="es" b="0" i="0" u="none" baseline="0"/>
              <a:t>WS-10</a:t>
            </a:r>
          </a:p>
        </p:txBody>
      </p:sp>
      <p:sp>
        <p:nvSpPr>
          <p:cNvPr id="6" name="Content Placeholder 5">
            <a:extLst>
              <a:ext uri="{FF2B5EF4-FFF2-40B4-BE49-F238E27FC236}">
                <a16:creationId xmlns:a16="http://schemas.microsoft.com/office/drawing/2014/main" id="{E71FF7B5-7B93-4DD7-9B8C-FCF7970ACC89}"/>
              </a:ext>
            </a:extLst>
          </p:cNvPr>
          <p:cNvSpPr>
            <a:spLocks noGrp="1"/>
          </p:cNvSpPr>
          <p:nvPr>
            <p:ph sz="quarter" idx="12"/>
          </p:nvPr>
        </p:nvSpPr>
        <p:spPr/>
        <p:txBody>
          <a:bodyPr/>
          <a:lstStyle/>
          <a:p>
            <a:pPr rtl="0"/>
            <a:r>
              <a:rPr lang="es" b="0" i="0" u="none" baseline="0"/>
              <a:t>PM WS-5</a:t>
            </a:r>
          </a:p>
        </p:txBody>
      </p:sp>
    </p:spTree>
    <p:extLst>
      <p:ext uri="{BB962C8B-B14F-4D97-AF65-F5344CB8AC3E}">
        <p14:creationId xmlns:p14="http://schemas.microsoft.com/office/powerpoint/2010/main" val="191721290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0C3C18-55C5-4AC8-B985-028506B842BB}"/>
              </a:ext>
            </a:extLst>
          </p:cNvPr>
          <p:cNvSpPr>
            <a:spLocks noGrp="1"/>
          </p:cNvSpPr>
          <p:nvPr>
            <p:ph idx="1"/>
          </p:nvPr>
        </p:nvSpPr>
        <p:spPr/>
        <p:txBody>
          <a:bodyPr/>
          <a:lstStyle/>
          <a:p>
            <a:pPr algn="l" rtl="0"/>
            <a:r>
              <a:rPr lang="es" b="0" i="0" u="none" baseline="0" dirty="0">
                <a:latin typeface="+mn-lt"/>
              </a:rPr>
              <a:t>Entienda el riesgo </a:t>
            </a:r>
          </a:p>
          <a:p>
            <a:pPr algn="l" rtl="0"/>
            <a:r>
              <a:rPr lang="es" b="0" i="0" u="none" baseline="0" dirty="0">
                <a:latin typeface="+mn-lt"/>
              </a:rPr>
              <a:t>Prepare su hogar y el juego de emergencia para el hogar </a:t>
            </a:r>
          </a:p>
          <a:p>
            <a:pPr algn="l" rtl="0"/>
            <a:r>
              <a:rPr lang="es" b="0" i="0" u="none" baseline="0" dirty="0">
                <a:latin typeface="+mn-lt"/>
              </a:rPr>
              <a:t>Prepare su automóvil</a:t>
            </a:r>
          </a:p>
          <a:p>
            <a:pPr lvl="1" algn="l" rtl="0">
              <a:buFont typeface="Arial" panose="020B0604020202020204" pitchFamily="34" charset="0"/>
              <a:buChar char="•"/>
            </a:pPr>
            <a:r>
              <a:rPr lang="es" b="0" i="0" u="none" baseline="0" dirty="0">
                <a:latin typeface="+mn-lt"/>
              </a:rPr>
              <a:t>Prepare un juego de emergencia para el automóvil </a:t>
            </a:r>
          </a:p>
          <a:p>
            <a:pPr lvl="1" algn="l" rtl="0">
              <a:buFont typeface="Arial" panose="020B0604020202020204" pitchFamily="34" charset="0"/>
              <a:buChar char="•"/>
            </a:pPr>
            <a:r>
              <a:rPr lang="es" b="0" i="0" u="none" baseline="0" dirty="0">
                <a:latin typeface="+mn-lt"/>
              </a:rPr>
              <a:t>Mantenga el tanque de gasolina del vehículo lleno </a:t>
            </a:r>
          </a:p>
          <a:p>
            <a:pPr algn="l" rtl="0"/>
            <a:r>
              <a:rPr lang="es" b="0" i="0" u="none" baseline="0" dirty="0">
                <a:latin typeface="+mn-lt"/>
              </a:rPr>
              <a:t>Preste atención a las advertencias </a:t>
            </a:r>
          </a:p>
        </p:txBody>
      </p:sp>
      <p:sp>
        <p:nvSpPr>
          <p:cNvPr id="3" name="Title 2">
            <a:extLst>
              <a:ext uri="{FF2B5EF4-FFF2-40B4-BE49-F238E27FC236}">
                <a16:creationId xmlns:a16="http://schemas.microsoft.com/office/drawing/2014/main" id="{C5ED13D7-3E1F-4F89-9EFC-A6629FFFA05A}"/>
              </a:ext>
            </a:extLst>
          </p:cNvPr>
          <p:cNvSpPr>
            <a:spLocks noGrp="1"/>
          </p:cNvSpPr>
          <p:nvPr>
            <p:ph type="title"/>
          </p:nvPr>
        </p:nvSpPr>
        <p:spPr/>
        <p:txBody>
          <a:bodyPr>
            <a:normAutofit fontScale="90000"/>
          </a:bodyPr>
          <a:lstStyle/>
          <a:p>
            <a:pPr algn="l" rtl="0"/>
            <a:r>
              <a:rPr lang="es" b="1" i="1" u="none" baseline="0"/>
              <a:t>Preparación contra tormentas de invierno</a:t>
            </a:r>
          </a:p>
        </p:txBody>
      </p:sp>
      <p:sp>
        <p:nvSpPr>
          <p:cNvPr id="4" name="Text Placeholder 3">
            <a:extLst>
              <a:ext uri="{FF2B5EF4-FFF2-40B4-BE49-F238E27FC236}">
                <a16:creationId xmlns:a16="http://schemas.microsoft.com/office/drawing/2014/main" id="{D6614BCB-9CFA-4B60-A42F-88D6268BE511}"/>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F4937AA4-FCD0-4C1D-9997-B8638EF76037}"/>
              </a:ext>
            </a:extLst>
          </p:cNvPr>
          <p:cNvSpPr>
            <a:spLocks noGrp="1"/>
          </p:cNvSpPr>
          <p:nvPr>
            <p:ph type="body" sz="quarter" idx="11"/>
          </p:nvPr>
        </p:nvSpPr>
        <p:spPr/>
        <p:txBody>
          <a:bodyPr/>
          <a:lstStyle/>
          <a:p>
            <a:pPr algn="r" rtl="0"/>
            <a:r>
              <a:rPr lang="es" b="0" i="0" u="none" baseline="0"/>
              <a:t>WS-11</a:t>
            </a:r>
          </a:p>
        </p:txBody>
      </p:sp>
      <p:sp>
        <p:nvSpPr>
          <p:cNvPr id="6" name="Content Placeholder 5">
            <a:extLst>
              <a:ext uri="{FF2B5EF4-FFF2-40B4-BE49-F238E27FC236}">
                <a16:creationId xmlns:a16="http://schemas.microsoft.com/office/drawing/2014/main" id="{2D212CC5-4886-423C-9F8E-F8679D866729}"/>
              </a:ext>
            </a:extLst>
          </p:cNvPr>
          <p:cNvSpPr>
            <a:spLocks noGrp="1"/>
          </p:cNvSpPr>
          <p:nvPr>
            <p:ph sz="quarter" idx="12"/>
          </p:nvPr>
        </p:nvSpPr>
        <p:spPr/>
        <p:txBody>
          <a:bodyPr/>
          <a:lstStyle/>
          <a:p>
            <a:pPr rtl="0"/>
            <a:r>
              <a:rPr lang="es" b="0" i="0" u="none" baseline="0"/>
              <a:t>PM WS-6</a:t>
            </a:r>
          </a:p>
        </p:txBody>
      </p:sp>
    </p:spTree>
    <p:extLst>
      <p:ext uri="{BB962C8B-B14F-4D97-AF65-F5344CB8AC3E}">
        <p14:creationId xmlns:p14="http://schemas.microsoft.com/office/powerpoint/2010/main" val="27440744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739B3-E47A-4450-9455-88D90F79DE70}"/>
              </a:ext>
            </a:extLst>
          </p:cNvPr>
          <p:cNvSpPr>
            <a:spLocks noGrp="1"/>
          </p:cNvSpPr>
          <p:nvPr>
            <p:ph idx="1"/>
          </p:nvPr>
        </p:nvSpPr>
        <p:spPr/>
        <p:txBody>
          <a:bodyPr/>
          <a:lstStyle/>
          <a:p>
            <a:pPr algn="l" rtl="0"/>
            <a:r>
              <a:rPr lang="es" b="0" i="0" u="none" baseline="0" dirty="0">
                <a:latin typeface="+mn-lt"/>
              </a:rPr>
              <a:t>Quédese adentro y póngase ropa abrigada </a:t>
            </a:r>
          </a:p>
          <a:p>
            <a:pPr algn="l" rtl="0"/>
            <a:r>
              <a:rPr lang="es" b="0" i="0" u="none" baseline="0" dirty="0">
                <a:latin typeface="+mn-lt"/>
              </a:rPr>
              <a:t>Evite el esfuerzo excesivo </a:t>
            </a:r>
          </a:p>
          <a:p>
            <a:pPr algn="l" rtl="0"/>
            <a:r>
              <a:rPr lang="es" b="0" i="0" u="none" baseline="0" dirty="0">
                <a:latin typeface="+mn-lt"/>
              </a:rPr>
              <a:t>Cierre las habitaciones no utilizadas </a:t>
            </a:r>
          </a:p>
          <a:p>
            <a:pPr algn="l" rtl="0"/>
            <a:r>
              <a:rPr lang="es" b="0" i="0" u="none" baseline="0" dirty="0">
                <a:latin typeface="+mn-lt"/>
              </a:rPr>
              <a:t>NUNCA use fuentes de calefacción para exteriores en el interior</a:t>
            </a:r>
          </a:p>
          <a:p>
            <a:pPr algn="l" rtl="0"/>
            <a:r>
              <a:rPr lang="es" b="0" i="0" u="none" baseline="0" dirty="0">
                <a:latin typeface="+mn-lt"/>
              </a:rPr>
              <a:t>NUNCA use un generador en el interior</a:t>
            </a:r>
          </a:p>
        </p:txBody>
      </p:sp>
      <p:sp>
        <p:nvSpPr>
          <p:cNvPr id="3" name="Title 2">
            <a:extLst>
              <a:ext uri="{FF2B5EF4-FFF2-40B4-BE49-F238E27FC236}">
                <a16:creationId xmlns:a16="http://schemas.microsoft.com/office/drawing/2014/main" id="{AADDE61E-E735-4778-A06C-1E80194863B8}"/>
              </a:ext>
            </a:extLst>
          </p:cNvPr>
          <p:cNvSpPr>
            <a:spLocks noGrp="1"/>
          </p:cNvSpPr>
          <p:nvPr>
            <p:ph type="title"/>
          </p:nvPr>
        </p:nvSpPr>
        <p:spPr/>
        <p:txBody>
          <a:bodyPr>
            <a:normAutofit fontScale="90000"/>
          </a:bodyPr>
          <a:lstStyle/>
          <a:p>
            <a:pPr algn="l" rtl="0"/>
            <a:r>
              <a:rPr lang="es" b="1" i="1" u="none" baseline="0"/>
              <a:t>Durante una tormenta de invierno</a:t>
            </a:r>
          </a:p>
        </p:txBody>
      </p:sp>
      <p:sp>
        <p:nvSpPr>
          <p:cNvPr id="4" name="Text Placeholder 3">
            <a:extLst>
              <a:ext uri="{FF2B5EF4-FFF2-40B4-BE49-F238E27FC236}">
                <a16:creationId xmlns:a16="http://schemas.microsoft.com/office/drawing/2014/main" id="{99073D79-9336-4124-A0A5-5B95C8221E48}"/>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8087EE81-B042-4EF5-923B-1BB75284908E}"/>
              </a:ext>
            </a:extLst>
          </p:cNvPr>
          <p:cNvSpPr>
            <a:spLocks noGrp="1"/>
          </p:cNvSpPr>
          <p:nvPr>
            <p:ph type="body" sz="quarter" idx="11"/>
          </p:nvPr>
        </p:nvSpPr>
        <p:spPr/>
        <p:txBody>
          <a:bodyPr/>
          <a:lstStyle/>
          <a:p>
            <a:pPr algn="r" rtl="0"/>
            <a:r>
              <a:rPr lang="es" b="0" i="0" u="none" baseline="0"/>
              <a:t>WS-12</a:t>
            </a:r>
          </a:p>
        </p:txBody>
      </p:sp>
      <p:sp>
        <p:nvSpPr>
          <p:cNvPr id="6" name="Content Placeholder 5">
            <a:extLst>
              <a:ext uri="{FF2B5EF4-FFF2-40B4-BE49-F238E27FC236}">
                <a16:creationId xmlns:a16="http://schemas.microsoft.com/office/drawing/2014/main" id="{52A73932-541A-45A8-A7F2-183428A9E1D8}"/>
              </a:ext>
            </a:extLst>
          </p:cNvPr>
          <p:cNvSpPr>
            <a:spLocks noGrp="1"/>
          </p:cNvSpPr>
          <p:nvPr>
            <p:ph sz="quarter" idx="12"/>
          </p:nvPr>
        </p:nvSpPr>
        <p:spPr/>
        <p:txBody>
          <a:bodyPr/>
          <a:lstStyle/>
          <a:p>
            <a:pPr rtl="0"/>
            <a:r>
              <a:rPr lang="es" b="0" i="0" u="none" baseline="0"/>
              <a:t>PM WS-7</a:t>
            </a:r>
          </a:p>
        </p:txBody>
      </p:sp>
    </p:spTree>
    <p:extLst>
      <p:ext uri="{BB962C8B-B14F-4D97-AF65-F5344CB8AC3E}">
        <p14:creationId xmlns:p14="http://schemas.microsoft.com/office/powerpoint/2010/main" val="301033262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EE94C-FB87-40BE-803F-FAA03378C49A}"/>
              </a:ext>
            </a:extLst>
          </p:cNvPr>
          <p:cNvSpPr>
            <a:spLocks noGrp="1"/>
          </p:cNvSpPr>
          <p:nvPr>
            <p:ph idx="1"/>
          </p:nvPr>
        </p:nvSpPr>
        <p:spPr/>
        <p:txBody>
          <a:bodyPr>
            <a:normAutofit/>
          </a:bodyPr>
          <a:lstStyle/>
          <a:p>
            <a:pPr algn="l" rtl="0"/>
            <a:r>
              <a:rPr lang="es" sz="2600" b="1" i="0" u="none" baseline="0" dirty="0">
                <a:latin typeface="+mn-lt"/>
              </a:rPr>
              <a:t>Evite, si es posible</a:t>
            </a:r>
            <a:endParaRPr lang="es" sz="2600" dirty="0">
              <a:latin typeface="+mn-lt"/>
            </a:endParaRPr>
          </a:p>
          <a:p>
            <a:pPr algn="l" rtl="0"/>
            <a:r>
              <a:rPr lang="es" sz="2600" b="0" i="0" u="none" baseline="0" dirty="0">
                <a:latin typeface="+mn-lt"/>
              </a:rPr>
              <a:t>Si DEBE viajar durante clima de invierno, tenga cuidado</a:t>
            </a:r>
            <a:endParaRPr lang="es" sz="2600" dirty="0">
              <a:latin typeface="+mn-lt"/>
            </a:endParaRPr>
          </a:p>
          <a:p>
            <a:pPr lvl="1" algn="l" rtl="0">
              <a:buFont typeface="Arial" panose="020B0604020202020204" pitchFamily="34" charset="0"/>
              <a:buChar char="•"/>
            </a:pPr>
            <a:r>
              <a:rPr lang="es" sz="2200" b="0" i="0" u="none" baseline="0" dirty="0">
                <a:latin typeface="+mn-lt"/>
              </a:rPr>
              <a:t>Vuelva a revisar el mantenimiento del automóvil </a:t>
            </a:r>
          </a:p>
          <a:p>
            <a:pPr lvl="1" algn="l" rtl="0">
              <a:buFont typeface="Arial" panose="020B0604020202020204" pitchFamily="34" charset="0"/>
              <a:buChar char="•"/>
            </a:pPr>
            <a:r>
              <a:rPr lang="es" sz="2200" b="0" i="0" u="none" baseline="0" dirty="0">
                <a:latin typeface="+mn-lt"/>
              </a:rPr>
              <a:t>Mantenga el teléfono celular o la radio de dos vías cargados y con usted en todo momento  </a:t>
            </a:r>
          </a:p>
          <a:p>
            <a:pPr lvl="1" algn="l" rtl="0">
              <a:buFont typeface="Arial" panose="020B0604020202020204" pitchFamily="34" charset="0"/>
              <a:buChar char="•"/>
            </a:pPr>
            <a:r>
              <a:rPr lang="es" sz="2200" b="0" i="0" u="none" baseline="0" dirty="0">
                <a:latin typeface="+mn-lt"/>
              </a:rPr>
              <a:t>Lleve en su vehículo un juego de suministros de emergencia actualizado</a:t>
            </a:r>
          </a:p>
          <a:p>
            <a:pPr lvl="1" algn="l" rtl="0">
              <a:buFont typeface="Arial" panose="020B0604020202020204" pitchFamily="34" charset="0"/>
              <a:buChar char="•"/>
            </a:pPr>
            <a:r>
              <a:rPr lang="es" sz="2200" b="0" i="0" u="none" baseline="0" dirty="0">
                <a:latin typeface="+mn-lt"/>
              </a:rPr>
              <a:t>Informe a otras personas de su destino, ruta y hora de llegada prevista </a:t>
            </a:r>
          </a:p>
          <a:p>
            <a:pPr lvl="1" algn="l" rtl="0">
              <a:buFont typeface="Arial" panose="020B0604020202020204" pitchFamily="34" charset="0"/>
              <a:buChar char="•"/>
            </a:pPr>
            <a:r>
              <a:rPr lang="es" sz="2200" b="0" i="0" u="none" baseline="0" dirty="0">
                <a:latin typeface="+mn-lt"/>
              </a:rPr>
              <a:t>Si se queda varado, la decisión de permanecer dentro de su vehículo o irse es circunstancial </a:t>
            </a:r>
          </a:p>
          <a:p>
            <a:pPr lvl="1" algn="l" rtl="0">
              <a:buFont typeface="Arial" panose="020B0604020202020204" pitchFamily="34" charset="0"/>
              <a:buChar char="•"/>
            </a:pPr>
            <a:r>
              <a:rPr lang="es" sz="2200" b="0" i="0" u="none" baseline="0" dirty="0">
                <a:latin typeface="+mn-lt"/>
              </a:rPr>
              <a:t>Consulte el pronóstico del tiempo </a:t>
            </a:r>
          </a:p>
        </p:txBody>
      </p:sp>
      <p:sp>
        <p:nvSpPr>
          <p:cNvPr id="3" name="Title 2">
            <a:extLst>
              <a:ext uri="{FF2B5EF4-FFF2-40B4-BE49-F238E27FC236}">
                <a16:creationId xmlns:a16="http://schemas.microsoft.com/office/drawing/2014/main" id="{E1476496-E346-45F3-BE71-1D5768C3E3D7}"/>
              </a:ext>
            </a:extLst>
          </p:cNvPr>
          <p:cNvSpPr>
            <a:spLocks noGrp="1"/>
          </p:cNvSpPr>
          <p:nvPr>
            <p:ph type="title"/>
          </p:nvPr>
        </p:nvSpPr>
        <p:spPr/>
        <p:txBody>
          <a:bodyPr/>
          <a:lstStyle/>
          <a:p>
            <a:pPr algn="l" rtl="0"/>
            <a:r>
              <a:rPr lang="es" b="1" i="1" u="none" baseline="0"/>
              <a:t>Viajes en el invierno</a:t>
            </a:r>
          </a:p>
        </p:txBody>
      </p:sp>
      <p:sp>
        <p:nvSpPr>
          <p:cNvPr id="4" name="Text Placeholder 3">
            <a:extLst>
              <a:ext uri="{FF2B5EF4-FFF2-40B4-BE49-F238E27FC236}">
                <a16:creationId xmlns:a16="http://schemas.microsoft.com/office/drawing/2014/main" id="{D3C506BC-4847-4DF6-B0E3-6A7DE996A3C5}"/>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8E8CCB50-1E7E-4753-80B0-ABB24401EAE6}"/>
              </a:ext>
            </a:extLst>
          </p:cNvPr>
          <p:cNvSpPr>
            <a:spLocks noGrp="1"/>
          </p:cNvSpPr>
          <p:nvPr>
            <p:ph type="body" sz="quarter" idx="11"/>
          </p:nvPr>
        </p:nvSpPr>
        <p:spPr/>
        <p:txBody>
          <a:bodyPr/>
          <a:lstStyle/>
          <a:p>
            <a:pPr algn="r" rtl="0"/>
            <a:r>
              <a:rPr lang="es" b="0" i="0" u="none" baseline="0"/>
              <a:t>WS-13</a:t>
            </a:r>
          </a:p>
        </p:txBody>
      </p:sp>
      <p:sp>
        <p:nvSpPr>
          <p:cNvPr id="6" name="Content Placeholder 5">
            <a:extLst>
              <a:ext uri="{FF2B5EF4-FFF2-40B4-BE49-F238E27FC236}">
                <a16:creationId xmlns:a16="http://schemas.microsoft.com/office/drawing/2014/main" id="{8D88BFFC-FE39-44E2-9F93-8CA4A3325AF5}"/>
              </a:ext>
            </a:extLst>
          </p:cNvPr>
          <p:cNvSpPr>
            <a:spLocks noGrp="1"/>
          </p:cNvSpPr>
          <p:nvPr>
            <p:ph sz="quarter" idx="12"/>
          </p:nvPr>
        </p:nvSpPr>
        <p:spPr/>
        <p:txBody>
          <a:bodyPr/>
          <a:lstStyle/>
          <a:p>
            <a:pPr rtl="0"/>
            <a:r>
              <a:rPr lang="es" b="0" i="0" u="none" baseline="0"/>
              <a:t>PM WS-7</a:t>
            </a:r>
          </a:p>
        </p:txBody>
      </p:sp>
    </p:spTree>
    <p:extLst>
      <p:ext uri="{BB962C8B-B14F-4D97-AF65-F5344CB8AC3E}">
        <p14:creationId xmlns:p14="http://schemas.microsoft.com/office/powerpoint/2010/main" val="6153263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2528F-3A5F-4F2F-8C9A-55EDB8370151}"/>
              </a:ext>
            </a:extLst>
          </p:cNvPr>
          <p:cNvSpPr>
            <a:spLocks noGrp="1"/>
          </p:cNvSpPr>
          <p:nvPr>
            <p:ph idx="1"/>
          </p:nvPr>
        </p:nvSpPr>
        <p:spPr/>
        <p:txBody>
          <a:bodyPr>
            <a:normAutofit/>
          </a:bodyPr>
          <a:lstStyle/>
          <a:p>
            <a:pPr algn="l" rtl="0"/>
            <a:r>
              <a:rPr lang="es" sz="2600" b="0" i="0" u="none" baseline="0" dirty="0">
                <a:latin typeface="+mn-lt"/>
              </a:rPr>
              <a:t>Monitoree las noticias locales para información de emergencia y actualizaciones </a:t>
            </a:r>
          </a:p>
          <a:p>
            <a:pPr algn="l" rtl="0"/>
            <a:r>
              <a:rPr lang="es" sz="2600" b="0" i="0" u="none" baseline="0" dirty="0">
                <a:latin typeface="+mn-lt"/>
              </a:rPr>
              <a:t>Vístase con ropa abrigada, manténgase seco y evite la exposición prolongada al frío y al viento </a:t>
            </a:r>
          </a:p>
          <a:p>
            <a:pPr algn="l" rtl="0"/>
            <a:r>
              <a:rPr lang="es" sz="2600" b="0" i="0" u="none" baseline="0" dirty="0">
                <a:latin typeface="+mn-lt"/>
              </a:rPr>
              <a:t>Tenga cuidado al caminar sobre hielo y nieve compacta  </a:t>
            </a:r>
          </a:p>
          <a:p>
            <a:pPr algn="l" rtl="0"/>
            <a:r>
              <a:rPr lang="es" sz="2600" b="0" i="0" u="none" baseline="0" dirty="0">
                <a:latin typeface="+mn-lt"/>
              </a:rPr>
              <a:t>Evite el esfuerzo excesivo al despejar la nieve  </a:t>
            </a:r>
          </a:p>
          <a:p>
            <a:pPr algn="l" rtl="0"/>
            <a:r>
              <a:rPr lang="es" sz="2600" b="0" i="0" u="none" baseline="0" dirty="0">
                <a:latin typeface="+mn-lt"/>
              </a:rPr>
              <a:t>Solo conduzca si es necesario </a:t>
            </a:r>
          </a:p>
          <a:p>
            <a:pPr lvl="1" algn="l" rtl="0">
              <a:buFont typeface="Arial" panose="020B0604020202020204" pitchFamily="34" charset="0"/>
              <a:buChar char="•"/>
            </a:pPr>
            <a:r>
              <a:rPr lang="es" sz="2200" b="0" i="0" u="none" baseline="0" dirty="0">
                <a:latin typeface="+mn-lt"/>
              </a:rPr>
              <a:t>Quite la nieve y el hielo de su tubo de escape antes de arrancar el automóvil, y revise el escape regularmente si el automóvil está detenido pero encendido. Limpie toda la nieve y el hielo de su automóvil antes de conducir </a:t>
            </a:r>
          </a:p>
        </p:txBody>
      </p:sp>
      <p:sp>
        <p:nvSpPr>
          <p:cNvPr id="3" name="Title 2">
            <a:extLst>
              <a:ext uri="{FF2B5EF4-FFF2-40B4-BE49-F238E27FC236}">
                <a16:creationId xmlns:a16="http://schemas.microsoft.com/office/drawing/2014/main" id="{198AA992-34AB-4C9E-842A-73C5CEE61A24}"/>
              </a:ext>
            </a:extLst>
          </p:cNvPr>
          <p:cNvSpPr>
            <a:spLocks noGrp="1"/>
          </p:cNvSpPr>
          <p:nvPr>
            <p:ph type="title"/>
          </p:nvPr>
        </p:nvSpPr>
        <p:spPr/>
        <p:txBody>
          <a:bodyPr>
            <a:normAutofit fontScale="90000"/>
          </a:bodyPr>
          <a:lstStyle/>
          <a:p>
            <a:pPr algn="l" rtl="0"/>
            <a:r>
              <a:rPr lang="es" b="1" i="1" u="none" baseline="0"/>
              <a:t>Después de una tormenta de invierno</a:t>
            </a:r>
          </a:p>
        </p:txBody>
      </p:sp>
      <p:sp>
        <p:nvSpPr>
          <p:cNvPr id="4" name="Text Placeholder 3">
            <a:extLst>
              <a:ext uri="{FF2B5EF4-FFF2-40B4-BE49-F238E27FC236}">
                <a16:creationId xmlns:a16="http://schemas.microsoft.com/office/drawing/2014/main" id="{06CD6152-0F8A-4B65-A3A5-5B57C66D8BD1}"/>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5" name="Text Placeholder 4">
            <a:extLst>
              <a:ext uri="{FF2B5EF4-FFF2-40B4-BE49-F238E27FC236}">
                <a16:creationId xmlns:a16="http://schemas.microsoft.com/office/drawing/2014/main" id="{6613C06E-6646-4CD4-8DBC-4807CA890C4D}"/>
              </a:ext>
            </a:extLst>
          </p:cNvPr>
          <p:cNvSpPr>
            <a:spLocks noGrp="1"/>
          </p:cNvSpPr>
          <p:nvPr>
            <p:ph type="body" sz="quarter" idx="11"/>
          </p:nvPr>
        </p:nvSpPr>
        <p:spPr/>
        <p:txBody>
          <a:bodyPr/>
          <a:lstStyle/>
          <a:p>
            <a:pPr algn="r" rtl="0"/>
            <a:r>
              <a:rPr lang="es" b="0" i="0" u="none" baseline="0"/>
              <a:t>WS-14</a:t>
            </a:r>
          </a:p>
        </p:txBody>
      </p:sp>
      <p:sp>
        <p:nvSpPr>
          <p:cNvPr id="6" name="Content Placeholder 5">
            <a:extLst>
              <a:ext uri="{FF2B5EF4-FFF2-40B4-BE49-F238E27FC236}">
                <a16:creationId xmlns:a16="http://schemas.microsoft.com/office/drawing/2014/main" id="{011ED009-AE97-4655-99DB-BB19CDEB05E4}"/>
              </a:ext>
            </a:extLst>
          </p:cNvPr>
          <p:cNvSpPr>
            <a:spLocks noGrp="1"/>
          </p:cNvSpPr>
          <p:nvPr>
            <p:ph sz="quarter" idx="12"/>
          </p:nvPr>
        </p:nvSpPr>
        <p:spPr/>
        <p:txBody>
          <a:bodyPr/>
          <a:lstStyle/>
          <a:p>
            <a:pPr rtl="0"/>
            <a:r>
              <a:rPr lang="es" b="0" i="0" u="none" baseline="0"/>
              <a:t>PM WS-7</a:t>
            </a:r>
          </a:p>
        </p:txBody>
      </p:sp>
    </p:spTree>
    <p:extLst>
      <p:ext uri="{BB962C8B-B14F-4D97-AF65-F5344CB8AC3E}">
        <p14:creationId xmlns:p14="http://schemas.microsoft.com/office/powerpoint/2010/main" val="99889011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74E2BA5-F9E6-4435-9DF0-BC79790F8F1A}"/>
              </a:ext>
            </a:extLst>
          </p:cNvPr>
          <p:cNvSpPr>
            <a:spLocks noGrp="1"/>
          </p:cNvSpPr>
          <p:nvPr>
            <p:ph idx="1"/>
          </p:nvPr>
        </p:nvSpPr>
        <p:spPr/>
        <p:txBody>
          <a:bodyPr anchor="ctr"/>
          <a:lstStyle/>
          <a:p>
            <a:pPr algn="ctr" rtl="0"/>
            <a:r>
              <a:rPr lang="es" b="0" i="0" u="none" baseline="0" dirty="0">
                <a:latin typeface="+mn-lt"/>
              </a:rPr>
              <a:t>¿Preguntas adicionales, comentarios o inquietudes sobre las tormentas de invierno?</a:t>
            </a:r>
          </a:p>
        </p:txBody>
      </p:sp>
      <p:sp>
        <p:nvSpPr>
          <p:cNvPr id="7" name="Title 6">
            <a:extLst>
              <a:ext uri="{FF2B5EF4-FFF2-40B4-BE49-F238E27FC236}">
                <a16:creationId xmlns:a16="http://schemas.microsoft.com/office/drawing/2014/main" id="{BFCA4E49-A672-4E16-B70E-9148ED0F59F8}"/>
              </a:ext>
            </a:extLst>
          </p:cNvPr>
          <p:cNvSpPr>
            <a:spLocks noGrp="1"/>
          </p:cNvSpPr>
          <p:nvPr>
            <p:ph type="title"/>
          </p:nvPr>
        </p:nvSpPr>
        <p:spPr/>
        <p:txBody>
          <a:bodyPr/>
          <a:lstStyle/>
          <a:p>
            <a:pPr algn="l" rtl="0"/>
            <a:r>
              <a:rPr lang="es" b="1" i="1" u="none" baseline="0"/>
              <a:t>¿Preguntas finales?</a:t>
            </a:r>
          </a:p>
        </p:txBody>
      </p:sp>
      <p:sp>
        <p:nvSpPr>
          <p:cNvPr id="9" name="Text Placeholder 8">
            <a:extLst>
              <a:ext uri="{FF2B5EF4-FFF2-40B4-BE49-F238E27FC236}">
                <a16:creationId xmlns:a16="http://schemas.microsoft.com/office/drawing/2014/main" id="{4E95139A-955C-4F8F-B49A-4558E02FD42F}"/>
              </a:ext>
            </a:extLst>
          </p:cNvPr>
          <p:cNvSpPr>
            <a:spLocks noGrp="1"/>
          </p:cNvSpPr>
          <p:nvPr>
            <p:ph type="body" sz="quarter" idx="10"/>
          </p:nvPr>
        </p:nvSpPr>
        <p:spPr/>
        <p:txBody>
          <a:bodyPr/>
          <a:lstStyle/>
          <a:p>
            <a:pPr algn="l" rtl="0"/>
            <a:r>
              <a:rPr lang="es" b="0" i="0" u="none" baseline="0"/>
              <a:t>CERT Anexo sobre peligros: Tormenta de invierno</a:t>
            </a:r>
          </a:p>
        </p:txBody>
      </p:sp>
      <p:sp>
        <p:nvSpPr>
          <p:cNvPr id="10" name="Text Placeholder 9">
            <a:extLst>
              <a:ext uri="{FF2B5EF4-FFF2-40B4-BE49-F238E27FC236}">
                <a16:creationId xmlns:a16="http://schemas.microsoft.com/office/drawing/2014/main" id="{2F2C56B6-DB6B-4ABB-8B6A-CC09EC5F5B6D}"/>
              </a:ext>
            </a:extLst>
          </p:cNvPr>
          <p:cNvSpPr>
            <a:spLocks noGrp="1"/>
          </p:cNvSpPr>
          <p:nvPr>
            <p:ph type="body" sz="quarter" idx="11"/>
          </p:nvPr>
        </p:nvSpPr>
        <p:spPr/>
        <p:txBody>
          <a:bodyPr/>
          <a:lstStyle/>
          <a:p>
            <a:pPr algn="r" rtl="0"/>
            <a:r>
              <a:rPr lang="es" b="0" i="0" u="none" baseline="0"/>
              <a:t>WS-15</a:t>
            </a:r>
          </a:p>
        </p:txBody>
      </p:sp>
    </p:spTree>
    <p:extLst>
      <p:ext uri="{BB962C8B-B14F-4D97-AF65-F5344CB8AC3E}">
        <p14:creationId xmlns:p14="http://schemas.microsoft.com/office/powerpoint/2010/main" val="318544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B2C96-F4D1-4F24-834B-43427DE82020}"/>
              </a:ext>
            </a:extLst>
          </p:cNvPr>
          <p:cNvSpPr>
            <a:spLocks noGrp="1"/>
          </p:cNvSpPr>
          <p:nvPr>
            <p:ph idx="1"/>
          </p:nvPr>
        </p:nvSpPr>
        <p:spPr>
          <a:xfrm>
            <a:off x="315142" y="1521229"/>
            <a:ext cx="8512974" cy="1212735"/>
          </a:xfrm>
        </p:spPr>
        <p:txBody>
          <a:bodyPr/>
          <a:lstStyle/>
          <a:p>
            <a:pPr algn="l" rtl="0"/>
            <a:r>
              <a:rPr lang="es" sz="2600" b="0" i="0" u="none" baseline="0" dirty="0">
                <a:latin typeface="+mn-lt"/>
              </a:rPr>
              <a:t>La magnitud e intensidad de un terremoto se pueden medir en la Escala de Intensidad de Mercalli Modificada, reemplazando las clasificaciones de la Escala de Richter </a:t>
            </a:r>
          </a:p>
          <a:p>
            <a:endParaRPr lang="es" dirty="0"/>
          </a:p>
        </p:txBody>
      </p:sp>
      <p:sp>
        <p:nvSpPr>
          <p:cNvPr id="3" name="Title 2">
            <a:extLst>
              <a:ext uri="{FF2B5EF4-FFF2-40B4-BE49-F238E27FC236}">
                <a16:creationId xmlns:a16="http://schemas.microsoft.com/office/drawing/2014/main" id="{576DCF8A-2055-46F0-A0F4-52E79382F777}"/>
              </a:ext>
            </a:extLst>
          </p:cNvPr>
          <p:cNvSpPr>
            <a:spLocks noGrp="1"/>
          </p:cNvSpPr>
          <p:nvPr>
            <p:ph type="title"/>
          </p:nvPr>
        </p:nvSpPr>
        <p:spPr/>
        <p:txBody>
          <a:bodyPr>
            <a:normAutofit fontScale="90000"/>
          </a:bodyPr>
          <a:lstStyle/>
          <a:p>
            <a:pPr algn="l" rtl="0"/>
            <a:r>
              <a:rPr lang="es" b="1" i="1" u="none" baseline="0" dirty="0"/>
              <a:t>Magnitud de los terremotos</a:t>
            </a:r>
          </a:p>
        </p:txBody>
      </p:sp>
      <p:sp>
        <p:nvSpPr>
          <p:cNvPr id="4" name="Text Placeholder 3">
            <a:extLst>
              <a:ext uri="{FF2B5EF4-FFF2-40B4-BE49-F238E27FC236}">
                <a16:creationId xmlns:a16="http://schemas.microsoft.com/office/drawing/2014/main" id="{FD312CE0-BFD0-4E4B-87D0-FE2E161C0C10}"/>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EC93A7D7-1112-4F47-AFBF-7E14B6919D48}"/>
              </a:ext>
            </a:extLst>
          </p:cNvPr>
          <p:cNvSpPr>
            <a:spLocks noGrp="1"/>
          </p:cNvSpPr>
          <p:nvPr>
            <p:ph type="body" sz="quarter" idx="11"/>
          </p:nvPr>
        </p:nvSpPr>
        <p:spPr/>
        <p:txBody>
          <a:bodyPr/>
          <a:lstStyle/>
          <a:p>
            <a:pPr algn="r" rtl="0"/>
            <a:r>
              <a:rPr lang="es" b="0" i="0" u="none" baseline="0"/>
              <a:t>EQ-5</a:t>
            </a:r>
          </a:p>
        </p:txBody>
      </p:sp>
      <p:sp>
        <p:nvSpPr>
          <p:cNvPr id="6" name="Content Placeholder 5">
            <a:extLst>
              <a:ext uri="{FF2B5EF4-FFF2-40B4-BE49-F238E27FC236}">
                <a16:creationId xmlns:a16="http://schemas.microsoft.com/office/drawing/2014/main" id="{5695B2FF-CE22-4D3C-A59B-1795E71A138A}"/>
              </a:ext>
            </a:extLst>
          </p:cNvPr>
          <p:cNvSpPr>
            <a:spLocks noGrp="1"/>
          </p:cNvSpPr>
          <p:nvPr>
            <p:ph sz="quarter" idx="12"/>
          </p:nvPr>
        </p:nvSpPr>
        <p:spPr>
          <a:xfrm>
            <a:off x="7528373" y="5899444"/>
            <a:ext cx="1283061" cy="355600"/>
          </a:xfrm>
          <a:ln>
            <a:solidFill>
              <a:schemeClr val="tx1"/>
            </a:solidFill>
          </a:ln>
        </p:spPr>
        <p:txBody>
          <a:bodyPr/>
          <a:lstStyle/>
          <a:p>
            <a:pPr rtl="0"/>
            <a:r>
              <a:rPr lang="es" b="0" i="0" u="none" baseline="0" dirty="0"/>
              <a:t>PM EQ-2</a:t>
            </a:r>
          </a:p>
        </p:txBody>
      </p:sp>
      <p:graphicFrame>
        <p:nvGraphicFramePr>
          <p:cNvPr id="7" name="Table 6" descr="Imagen de tabla: dos columnas&#10;&#10;Magnitud &#10;1.0 – 3.0&#10;2.0 – 3.9&#10;3.0 – 4.9&#10;4.0 – 5.9&#10;5.0 – 6.9&#10;7.0 y más alto&#10;&#10;Intensidad típica máxima de Mercali modificada&#10;&#10;I&#10;II - III&#10;IV - V&#10;VI - VII&#10;VII - IX&#10;VII o superior&#10;">
            <a:extLst>
              <a:ext uri="{FF2B5EF4-FFF2-40B4-BE49-F238E27FC236}">
                <a16:creationId xmlns:a16="http://schemas.microsoft.com/office/drawing/2014/main" id="{616C6FE5-1CF9-46EF-A343-6E372B16FFD8}"/>
              </a:ext>
            </a:extLst>
          </p:cNvPr>
          <p:cNvGraphicFramePr>
            <a:graphicFrameLocks noGrp="1"/>
          </p:cNvGraphicFramePr>
          <p:nvPr>
            <p:extLst>
              <p:ext uri="{D42A27DB-BD31-4B8C-83A1-F6EECF244321}">
                <p14:modId xmlns:p14="http://schemas.microsoft.com/office/powerpoint/2010/main" val="1225259519"/>
              </p:ext>
            </p:extLst>
          </p:nvPr>
        </p:nvGraphicFramePr>
        <p:xfrm>
          <a:off x="2921714" y="3014210"/>
          <a:ext cx="3300572" cy="2651760"/>
        </p:xfrm>
        <a:graphic>
          <a:graphicData uri="http://schemas.openxmlformats.org/drawingml/2006/table">
            <a:tbl>
              <a:tblPr firstRow="1" bandRow="1">
                <a:tableStyleId>{5C22544A-7EE6-4342-B048-85BDC9FD1C3A}</a:tableStyleId>
              </a:tblPr>
              <a:tblGrid>
                <a:gridCol w="1320770">
                  <a:extLst>
                    <a:ext uri="{9D8B030D-6E8A-4147-A177-3AD203B41FA5}">
                      <a16:colId xmlns:a16="http://schemas.microsoft.com/office/drawing/2014/main" val="420485743"/>
                    </a:ext>
                  </a:extLst>
                </a:gridCol>
                <a:gridCol w="1979802">
                  <a:extLst>
                    <a:ext uri="{9D8B030D-6E8A-4147-A177-3AD203B41FA5}">
                      <a16:colId xmlns:a16="http://schemas.microsoft.com/office/drawing/2014/main" val="4161376043"/>
                    </a:ext>
                  </a:extLst>
                </a:gridCol>
              </a:tblGrid>
              <a:tr h="370840">
                <a:tc>
                  <a:txBody>
                    <a:bodyPr/>
                    <a:lstStyle/>
                    <a:p>
                      <a:pPr algn="ctr" rtl="0"/>
                      <a:r>
                        <a:rPr lang="es" sz="1100" b="1" i="0" u="none" baseline="0" dirty="0">
                          <a:solidFill>
                            <a:schemeClr val="tx1"/>
                          </a:solidFill>
                          <a:latin typeface="Arial" panose="020B0604020202020204" pitchFamily="34" charset="0"/>
                          <a:cs typeface="Arial" panose="020B0604020202020204" pitchFamily="34" charset="0"/>
                        </a:rPr>
                        <a:t>Magnitud</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8431"/>
                    </a:solidFill>
                  </a:tcPr>
                </a:tc>
                <a:tc>
                  <a:txBody>
                    <a:bodyPr/>
                    <a:lstStyle/>
                    <a:p>
                      <a:pPr algn="ctr" rtl="0"/>
                      <a:r>
                        <a:rPr lang="es" sz="1100" b="1" i="0" u="none" baseline="0" dirty="0">
                          <a:solidFill>
                            <a:schemeClr val="tx1"/>
                          </a:solidFill>
                          <a:latin typeface="Arial" panose="020B0604020202020204" pitchFamily="34" charset="0"/>
                          <a:cs typeface="Arial" panose="020B0604020202020204" pitchFamily="34" charset="0"/>
                        </a:rPr>
                        <a:t>Intensidad típica máxima de Mercalli modificada</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8431"/>
                    </a:solidFill>
                  </a:tcPr>
                </a:tc>
                <a:extLst>
                  <a:ext uri="{0D108BD9-81ED-4DB2-BD59-A6C34878D82A}">
                    <a16:rowId xmlns:a16="http://schemas.microsoft.com/office/drawing/2014/main" val="58344624"/>
                  </a:ext>
                </a:extLst>
              </a:tr>
              <a:tr h="370840">
                <a:tc>
                  <a:txBody>
                    <a:bodyPr/>
                    <a:lstStyle/>
                    <a:p>
                      <a:pPr algn="l" rtl="0"/>
                      <a:r>
                        <a:rPr lang="es" sz="1100" b="1" i="0" u="none" baseline="0">
                          <a:latin typeface="Arial" panose="020B0604020202020204" pitchFamily="34" charset="0"/>
                          <a:cs typeface="Arial" panose="020B0604020202020204" pitchFamily="34" charset="0"/>
                        </a:rPr>
                        <a:t>1.0 – 3.0</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es" sz="1100" b="0" i="0" u="none" baseline="0" dirty="0">
                          <a:latin typeface="Arial" panose="020B0604020202020204" pitchFamily="34" charset="0"/>
                          <a:cs typeface="Arial" panose="020B0604020202020204" pitchFamily="34" charset="0"/>
                        </a:rPr>
                        <a:t>I</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2573207254"/>
                  </a:ext>
                </a:extLst>
              </a:tr>
              <a:tr h="370840">
                <a:tc>
                  <a:txBody>
                    <a:bodyPr/>
                    <a:lstStyle/>
                    <a:p>
                      <a:pPr algn="l" rtl="0"/>
                      <a:r>
                        <a:rPr lang="es" sz="1100" b="1" i="0" u="none" baseline="0" dirty="0">
                          <a:latin typeface="Arial" panose="020B0604020202020204" pitchFamily="34" charset="0"/>
                          <a:cs typeface="Arial" panose="020B0604020202020204" pitchFamily="34" charset="0"/>
                        </a:rPr>
                        <a:t>3.0 – 3.9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es" sz="1100" b="0" i="0" u="none" baseline="0" dirty="0">
                          <a:latin typeface="Arial" panose="020B0604020202020204" pitchFamily="34" charset="0"/>
                          <a:cs typeface="Arial" panose="020B0604020202020204" pitchFamily="34" charset="0"/>
                        </a:rPr>
                        <a:t>II – III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595507253"/>
                  </a:ext>
                </a:extLst>
              </a:tr>
              <a:tr h="370840">
                <a:tc>
                  <a:txBody>
                    <a:bodyPr/>
                    <a:lstStyle/>
                    <a:p>
                      <a:pPr algn="l" rtl="0"/>
                      <a:r>
                        <a:rPr lang="es" sz="1100" b="1" i="0" u="none" baseline="0">
                          <a:latin typeface="Arial" panose="020B0604020202020204" pitchFamily="34" charset="0"/>
                          <a:cs typeface="Arial" panose="020B0604020202020204" pitchFamily="34" charset="0"/>
                        </a:rPr>
                        <a:t>4.0 – 4.9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es" sz="1100" b="0" i="0" u="none" baseline="0">
                          <a:latin typeface="Arial" panose="020B0604020202020204" pitchFamily="34" charset="0"/>
                          <a:cs typeface="Arial" panose="020B0604020202020204" pitchFamily="34" charset="0"/>
                        </a:rPr>
                        <a:t>IV – V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1905220607"/>
                  </a:ext>
                </a:extLst>
              </a:tr>
              <a:tr h="370840">
                <a:tc>
                  <a:txBody>
                    <a:bodyPr/>
                    <a:lstStyle/>
                    <a:p>
                      <a:pPr algn="l" rtl="0"/>
                      <a:r>
                        <a:rPr lang="es" sz="1100" b="1" i="0" u="none" baseline="0">
                          <a:latin typeface="Arial" panose="020B0604020202020204" pitchFamily="34" charset="0"/>
                          <a:cs typeface="Arial" panose="020B0604020202020204" pitchFamily="34" charset="0"/>
                        </a:rPr>
                        <a:t>5.0 – 5.9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es" sz="1100" b="0" i="0" u="none" baseline="0" dirty="0">
                          <a:latin typeface="Arial" panose="020B0604020202020204" pitchFamily="34" charset="0"/>
                          <a:cs typeface="Arial" panose="020B0604020202020204" pitchFamily="34" charset="0"/>
                        </a:rPr>
                        <a:t>VI – VII</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892739350"/>
                  </a:ext>
                </a:extLst>
              </a:tr>
              <a:tr h="370840">
                <a:tc>
                  <a:txBody>
                    <a:bodyPr/>
                    <a:lstStyle/>
                    <a:p>
                      <a:pPr algn="l" rtl="0"/>
                      <a:r>
                        <a:rPr lang="es" sz="1100" b="1" i="0" u="none" baseline="0">
                          <a:latin typeface="Arial" panose="020B0604020202020204" pitchFamily="34" charset="0"/>
                          <a:cs typeface="Arial" panose="020B0604020202020204" pitchFamily="34" charset="0"/>
                        </a:rPr>
                        <a:t>6.0 – 6.9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es" sz="1100" b="0" i="0" u="none" baseline="0">
                          <a:latin typeface="Arial" panose="020B0604020202020204" pitchFamily="34" charset="0"/>
                          <a:cs typeface="Arial" panose="020B0604020202020204" pitchFamily="34" charset="0"/>
                        </a:rPr>
                        <a:t>VII – IX</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3254553957"/>
                  </a:ext>
                </a:extLst>
              </a:tr>
              <a:tr h="370840">
                <a:tc>
                  <a:txBody>
                    <a:bodyPr/>
                    <a:lstStyle/>
                    <a:p>
                      <a:pPr algn="l" rtl="0"/>
                      <a:r>
                        <a:rPr lang="es" sz="1100" b="1" i="0" u="none" baseline="0">
                          <a:latin typeface="Arial" panose="020B0604020202020204" pitchFamily="34" charset="0"/>
                          <a:cs typeface="Arial" panose="020B0604020202020204" pitchFamily="34" charset="0"/>
                        </a:rPr>
                        <a:t>7.0 y más alto</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es" sz="1100" b="0" i="0" u="none" baseline="0" dirty="0">
                          <a:latin typeface="Arial" panose="020B0604020202020204" pitchFamily="34" charset="0"/>
                          <a:cs typeface="Arial" panose="020B0604020202020204" pitchFamily="34" charset="0"/>
                        </a:rPr>
                        <a:t>VII o superior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3336239140"/>
                  </a:ext>
                </a:extLst>
              </a:tr>
            </a:tbl>
          </a:graphicData>
        </a:graphic>
      </p:graphicFrame>
    </p:spTree>
    <p:extLst>
      <p:ext uri="{BB962C8B-B14F-4D97-AF65-F5344CB8AC3E}">
        <p14:creationId xmlns:p14="http://schemas.microsoft.com/office/powerpoint/2010/main" val="210887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p:txBody>
          <a:bodyPr>
            <a:normAutofit/>
          </a:bodyPr>
          <a:lstStyle/>
          <a:p>
            <a:pPr marL="571500" indent="-571500" algn="l" rtl="0">
              <a:buFont typeface="+mj-lt"/>
              <a:buAutoNum type="romanUcPeriod"/>
            </a:pPr>
            <a:r>
              <a:rPr lang="es" sz="2600" b="0" i="0" u="none" baseline="0" dirty="0">
                <a:latin typeface="+mn-lt"/>
              </a:rPr>
              <a:t>No se siente excepto por muy pocos en condiciones especialmente favorables</a:t>
            </a:r>
          </a:p>
          <a:p>
            <a:pPr marL="571500" indent="-571500" algn="l" rtl="0">
              <a:buFont typeface="+mj-lt"/>
              <a:buAutoNum type="romanUcPeriod"/>
            </a:pPr>
            <a:r>
              <a:rPr lang="es" sz="2600" b="0" i="0" u="none" baseline="0" dirty="0">
                <a:latin typeface="+mn-lt"/>
              </a:rPr>
              <a:t>Sentido solo por unas pocas personas en descanso, especialmente en los pisos superiores de los edificios</a:t>
            </a:r>
          </a:p>
          <a:p>
            <a:pPr marL="571500" indent="-571500" algn="l" rtl="0">
              <a:buFont typeface="+mj-lt"/>
              <a:buAutoNum type="romanUcPeriod"/>
            </a:pPr>
            <a:r>
              <a:rPr lang="es" sz="2600" b="0" i="0" u="none" baseline="0" dirty="0">
                <a:latin typeface="+mn-lt"/>
              </a:rPr>
              <a:t>Sentido perceptiblemente por las personas en el interior, muchos no lo reconocen como un terremoto </a:t>
            </a:r>
          </a:p>
          <a:p>
            <a:pPr marL="571500" indent="-571500" algn="l" rtl="0">
              <a:buFont typeface="+mj-lt"/>
              <a:buAutoNum type="romanUcPeriod"/>
            </a:pPr>
            <a:r>
              <a:rPr lang="es" sz="2600" b="0" i="0" u="none" baseline="0" dirty="0">
                <a:latin typeface="+mn-lt"/>
              </a:rPr>
              <a:t>Sentido en el interior por muchos, por pocos en el exterior; los platos, ventanas, puertas se mueven; las paredes hacen ruido como al agrietarse  </a:t>
            </a:r>
          </a:p>
        </p:txBody>
      </p:sp>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pPr algn="l" rtl="0"/>
            <a:r>
              <a:rPr lang="es" b="1" i="1" u="none" baseline="0"/>
              <a:t>Escala de intensidad modificada de Mercalli</a:t>
            </a:r>
          </a:p>
        </p:txBody>
      </p:sp>
      <p:sp>
        <p:nvSpPr>
          <p:cNvPr id="7" name="Text Placeholder 6">
            <a:extLst>
              <a:ext uri="{FF2B5EF4-FFF2-40B4-BE49-F238E27FC236}">
                <a16:creationId xmlns:a16="http://schemas.microsoft.com/office/drawing/2014/main" id="{E081F1A1-137B-4E8C-AE0B-70592D1F92E4}"/>
              </a:ext>
            </a:extLst>
          </p:cNvPr>
          <p:cNvSpPr>
            <a:spLocks noGrp="1"/>
          </p:cNvSpPr>
          <p:nvPr>
            <p:ph type="body" sz="quarter" idx="10"/>
          </p:nvPr>
        </p:nvSpPr>
        <p:spPr/>
        <p:txBody>
          <a:bodyPr/>
          <a:lstStyle/>
          <a:p>
            <a:pPr algn="l" rtl="0"/>
            <a:r>
              <a:rPr lang="es" b="0" i="0" u="none" baseline="0"/>
              <a:t>CERT Anexo sobre peligros: Terremoto</a:t>
            </a:r>
          </a:p>
        </p:txBody>
      </p:sp>
      <p:sp>
        <p:nvSpPr>
          <p:cNvPr id="8" name="Text Placeholder 7">
            <a:extLst>
              <a:ext uri="{FF2B5EF4-FFF2-40B4-BE49-F238E27FC236}">
                <a16:creationId xmlns:a16="http://schemas.microsoft.com/office/drawing/2014/main" id="{9E46214E-FD5B-4FF3-95B6-65CDAF08BD51}"/>
              </a:ext>
            </a:extLst>
          </p:cNvPr>
          <p:cNvSpPr>
            <a:spLocks noGrp="1"/>
          </p:cNvSpPr>
          <p:nvPr>
            <p:ph type="body" sz="quarter" idx="11"/>
          </p:nvPr>
        </p:nvSpPr>
        <p:spPr/>
        <p:txBody>
          <a:bodyPr/>
          <a:lstStyle/>
          <a:p>
            <a:pPr algn="r" rtl="0"/>
            <a:r>
              <a:rPr lang="es" b="0" i="0" u="none" baseline="0"/>
              <a:t>EQ-6</a:t>
            </a:r>
          </a:p>
        </p:txBody>
      </p:sp>
      <p:sp>
        <p:nvSpPr>
          <p:cNvPr id="9" name="Content Placeholder 8">
            <a:extLst>
              <a:ext uri="{FF2B5EF4-FFF2-40B4-BE49-F238E27FC236}">
                <a16:creationId xmlns:a16="http://schemas.microsoft.com/office/drawing/2014/main" id="{56DE7D83-6289-4F85-BD6C-448EA20962B6}"/>
              </a:ext>
            </a:extLst>
          </p:cNvPr>
          <p:cNvSpPr>
            <a:spLocks noGrp="1"/>
          </p:cNvSpPr>
          <p:nvPr>
            <p:ph sz="quarter" idx="12"/>
          </p:nvPr>
        </p:nvSpPr>
        <p:spPr>
          <a:xfrm>
            <a:off x="7454537" y="5908236"/>
            <a:ext cx="1356897" cy="355600"/>
          </a:xfrm>
          <a:ln>
            <a:solidFill>
              <a:schemeClr val="tx1"/>
            </a:solidFill>
          </a:ln>
        </p:spPr>
        <p:txBody>
          <a:bodyPr/>
          <a:lstStyle/>
          <a:p>
            <a:pPr rtl="0"/>
            <a:r>
              <a:rPr lang="es" b="0" i="0" u="none" baseline="0"/>
              <a:t>PM EQ-3</a:t>
            </a:r>
          </a:p>
        </p:txBody>
      </p:sp>
    </p:spTree>
    <p:extLst>
      <p:ext uri="{BB962C8B-B14F-4D97-AF65-F5344CB8AC3E}">
        <p14:creationId xmlns:p14="http://schemas.microsoft.com/office/powerpoint/2010/main" val="342003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p:txBody>
          <a:bodyPr/>
          <a:lstStyle/>
          <a:p>
            <a:pPr algn="l" rtl="0">
              <a:buFont typeface="+mj-lt"/>
              <a:buAutoNum type="romanUcPeriod" startAt="5"/>
            </a:pPr>
            <a:r>
              <a:rPr lang="es" b="0" i="0" u="none" baseline="0" dirty="0">
                <a:latin typeface="+mn-lt"/>
              </a:rPr>
              <a:t>Sentido por casi todos; muchas personas se despiertan; algunos platos, ventanas se quiebran; objetos inestables son volcados </a:t>
            </a:r>
          </a:p>
          <a:p>
            <a:pPr algn="l" rtl="0">
              <a:buAutoNum type="romanUcPeriod" startAt="5"/>
            </a:pPr>
            <a:r>
              <a:rPr lang="es" b="0" i="0" u="none" baseline="0" dirty="0">
                <a:latin typeface="+mn-lt"/>
              </a:rPr>
              <a:t>Sentido por todos. Algunos muebles pesados se mueven; se caen partes del repello; daños leves </a:t>
            </a:r>
          </a:p>
          <a:p>
            <a:pPr algn="l" rtl="0">
              <a:buAutoNum type="romanUcPeriod" startAt="5"/>
            </a:pPr>
            <a:r>
              <a:rPr lang="es" b="0" i="0" u="none" baseline="0" dirty="0">
                <a:latin typeface="+mn-lt"/>
              </a:rPr>
              <a:t>Daños insignificantes en edificios de buen diseño, ligero a moderado en estructuras comunes bien construidas; daños considerables en estructuras mal construidas </a:t>
            </a:r>
          </a:p>
        </p:txBody>
      </p:sp>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pPr algn="l" rtl="0"/>
            <a:r>
              <a:rPr lang="es" b="1" i="1" u="none" baseline="0"/>
              <a:t>Escala de intensidad modificada de Mercalli</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11"/>
          </p:nvPr>
        </p:nvSpPr>
        <p:spPr/>
        <p:txBody>
          <a:bodyPr/>
          <a:lstStyle/>
          <a:p>
            <a:pPr algn="r" rtl="0"/>
            <a:r>
              <a:rPr lang="es" b="0" i="0" u="none" baseline="0"/>
              <a:t>EQ-7</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12"/>
          </p:nvPr>
        </p:nvSpPr>
        <p:spPr/>
        <p:txBody>
          <a:bodyPr/>
          <a:lstStyle/>
          <a:p>
            <a:pPr rtl="0"/>
            <a:r>
              <a:rPr lang="es" sz="1050" b="0" i="0" u="none" baseline="0" dirty="0"/>
              <a:t>PM EQ-3</a:t>
            </a:r>
          </a:p>
        </p:txBody>
      </p:sp>
    </p:spTree>
    <p:extLst>
      <p:ext uri="{BB962C8B-B14F-4D97-AF65-F5344CB8AC3E}">
        <p14:creationId xmlns:p14="http://schemas.microsoft.com/office/powerpoint/2010/main" val="144140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a:xfrm>
            <a:off x="315142" y="1521229"/>
            <a:ext cx="8496292" cy="4781145"/>
          </a:xfrm>
        </p:spPr>
        <p:txBody>
          <a:bodyPr>
            <a:normAutofit/>
          </a:bodyPr>
          <a:lstStyle/>
          <a:p>
            <a:pPr algn="l" rtl="0">
              <a:buFont typeface="+mj-lt"/>
              <a:buAutoNum type="romanUcPeriod" startAt="8"/>
            </a:pPr>
            <a:r>
              <a:rPr lang="es" sz="2400" b="0" i="0" u="none" baseline="0" dirty="0">
                <a:latin typeface="+mn-lt"/>
              </a:rPr>
              <a:t>Daños leves en estructuras especialmente diseñadas; considerables en edificios comunes; grandes en estructuras mal construidas; muebles pesados son ​​volcados </a:t>
            </a:r>
          </a:p>
          <a:p>
            <a:pPr algn="l" rtl="0">
              <a:buFont typeface="+mj-lt"/>
              <a:buAutoNum type="romanUcPeriod" startAt="8"/>
            </a:pPr>
            <a:r>
              <a:rPr lang="es" sz="2400" b="0" i="0" u="none" baseline="0" dirty="0">
                <a:latin typeface="+mn-lt"/>
              </a:rPr>
              <a:t>Daños considerables en estructuras especialmente diseñadas; grandes en edificios resistentes; edificios se separan de sus cimientos </a:t>
            </a:r>
          </a:p>
          <a:p>
            <a:pPr algn="l" rtl="0">
              <a:buFont typeface="+mj-lt"/>
              <a:buAutoNum type="romanUcPeriod" startAt="8"/>
            </a:pPr>
            <a:r>
              <a:rPr lang="es" sz="2400" b="0" i="0" u="none" baseline="0" dirty="0">
                <a:latin typeface="+mn-lt"/>
              </a:rPr>
              <a:t>Algunas estructuras de madera bien construidas destruidas; la mayoría de las estructuras de mampostería y los marcos estructurales destruidos; rieles doblados </a:t>
            </a:r>
          </a:p>
        </p:txBody>
      </p:sp>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pPr algn="l" rtl="0"/>
            <a:r>
              <a:rPr lang="es" b="1" i="1" u="none" baseline="0"/>
              <a:t>Escala de intensidad modificada de Mercalli</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11"/>
          </p:nvPr>
        </p:nvSpPr>
        <p:spPr/>
        <p:txBody>
          <a:bodyPr/>
          <a:lstStyle/>
          <a:p>
            <a:pPr algn="r" rtl="0"/>
            <a:r>
              <a:rPr lang="es" b="0" i="0" u="none" baseline="0"/>
              <a:t>EQ-8</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12"/>
          </p:nvPr>
        </p:nvSpPr>
        <p:spPr/>
        <p:txBody>
          <a:bodyPr/>
          <a:lstStyle/>
          <a:p>
            <a:pPr rtl="0"/>
            <a:r>
              <a:rPr lang="es" sz="1100" b="0" i="0" u="none" baseline="0" dirty="0"/>
              <a:t>PM EQ-3</a:t>
            </a:r>
          </a:p>
        </p:txBody>
      </p:sp>
    </p:spTree>
    <p:extLst>
      <p:ext uri="{BB962C8B-B14F-4D97-AF65-F5344CB8AC3E}">
        <p14:creationId xmlns:p14="http://schemas.microsoft.com/office/powerpoint/2010/main" val="321775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p:txBody>
          <a:bodyPr/>
          <a:lstStyle/>
          <a:p>
            <a:pPr algn="l" rtl="0">
              <a:buFont typeface="+mj-lt"/>
              <a:buAutoNum type="romanUcPeriod" startAt="11"/>
            </a:pPr>
            <a:r>
              <a:rPr lang="es" b="0" i="0" u="none" baseline="0" dirty="0">
                <a:latin typeface="+mn-lt"/>
              </a:rPr>
              <a:t>Pocas, si las hay, estructuras de mampostería en pie; puentes destruidos; rieles doblados en gran medida </a:t>
            </a:r>
          </a:p>
          <a:p>
            <a:pPr algn="l" rtl="0">
              <a:buFont typeface="+mj-lt"/>
              <a:buAutoNum type="romanUcPeriod" startAt="11"/>
            </a:pPr>
            <a:r>
              <a:rPr lang="es" b="0" i="0" u="none" baseline="0" dirty="0">
                <a:latin typeface="+mn-lt"/>
              </a:rPr>
              <a:t>Daño total; las líneas de visión y nivel quedan distorsionados; objetos lanzados al aire </a:t>
            </a:r>
          </a:p>
        </p:txBody>
      </p:sp>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pPr algn="l" rtl="0"/>
            <a:r>
              <a:rPr lang="es" b="1" i="1" u="none" baseline="0"/>
              <a:t>Escala de intensidad modificada de Mercalli</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11"/>
          </p:nvPr>
        </p:nvSpPr>
        <p:spPr/>
        <p:txBody>
          <a:bodyPr/>
          <a:lstStyle/>
          <a:p>
            <a:pPr algn="r" rtl="0"/>
            <a:r>
              <a:rPr lang="es" b="0" i="0" u="none" baseline="0"/>
              <a:t>EQ-9</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12"/>
          </p:nvPr>
        </p:nvSpPr>
        <p:spPr/>
        <p:txBody>
          <a:bodyPr/>
          <a:lstStyle/>
          <a:p>
            <a:pPr rtl="0"/>
            <a:r>
              <a:rPr lang="es" b="0" i="0" u="none" baseline="0"/>
              <a:t>PM EQ-3</a:t>
            </a:r>
          </a:p>
        </p:txBody>
      </p:sp>
    </p:spTree>
    <p:extLst>
      <p:ext uri="{BB962C8B-B14F-4D97-AF65-F5344CB8AC3E}">
        <p14:creationId xmlns:p14="http://schemas.microsoft.com/office/powerpoint/2010/main" val="252637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A63E8-288E-4A3B-97E7-62AE0A304993}"/>
              </a:ext>
            </a:extLst>
          </p:cNvPr>
          <p:cNvSpPr>
            <a:spLocks noGrp="1"/>
          </p:cNvSpPr>
          <p:nvPr>
            <p:ph idx="1"/>
          </p:nvPr>
        </p:nvSpPr>
        <p:spPr/>
        <p:txBody>
          <a:bodyPr>
            <a:normAutofit/>
          </a:bodyPr>
          <a:lstStyle/>
          <a:p>
            <a:pPr algn="l" rtl="0"/>
            <a:r>
              <a:rPr lang="es" sz="2600" b="0" i="0" u="none" baseline="0" dirty="0">
                <a:latin typeface="+mn-lt"/>
              </a:rPr>
              <a:t>Saber qué hacer durante un terremoto </a:t>
            </a:r>
          </a:p>
          <a:p>
            <a:pPr algn="l" rtl="0"/>
            <a:r>
              <a:rPr lang="es" sz="2600" b="0" i="0" u="none" baseline="0" dirty="0">
                <a:latin typeface="+mn-lt"/>
              </a:rPr>
              <a:t>Practique cómo dejar </a:t>
            </a:r>
            <a:r>
              <a:rPr lang="es" sz="2600" b="1" i="0" u="none" baseline="0" dirty="0">
                <a:latin typeface="+mn-lt"/>
              </a:rPr>
              <a:t>caer, cubrirse y aferrarse</a:t>
            </a:r>
            <a:r>
              <a:rPr lang="es" sz="2600" b="0" i="0" u="none" baseline="0" dirty="0">
                <a:latin typeface="+mn-lt"/>
              </a:rPr>
              <a:t> </a:t>
            </a:r>
          </a:p>
          <a:p>
            <a:pPr algn="l" rtl="0"/>
            <a:r>
              <a:rPr lang="es" sz="2600" b="0" i="0" u="none" baseline="0" dirty="0">
                <a:latin typeface="+mn-lt"/>
              </a:rPr>
              <a:t>Realice simulacros de terremotos con su familia o compañeros de trabajo </a:t>
            </a:r>
          </a:p>
          <a:p>
            <a:pPr algn="l" rtl="0"/>
            <a:r>
              <a:rPr lang="es" sz="2600" b="0" i="0" u="none" baseline="0" dirty="0">
                <a:latin typeface="+mn-lt"/>
              </a:rPr>
              <a:t>Desarrolle un plan de comunicación familiar </a:t>
            </a:r>
          </a:p>
          <a:p>
            <a:pPr algn="l" rtl="0"/>
            <a:r>
              <a:rPr lang="es" sz="2600" b="0" i="0" u="none" baseline="0" dirty="0">
                <a:latin typeface="+mn-lt"/>
              </a:rPr>
              <a:t>Mantenga suministros a la mano (consulte el Juego de Suministros para Desastres en la Unidad de Capacitación Básica 1 de CERT) </a:t>
            </a:r>
          </a:p>
        </p:txBody>
      </p:sp>
      <p:sp>
        <p:nvSpPr>
          <p:cNvPr id="3" name="Title 2">
            <a:extLst>
              <a:ext uri="{FF2B5EF4-FFF2-40B4-BE49-F238E27FC236}">
                <a16:creationId xmlns:a16="http://schemas.microsoft.com/office/drawing/2014/main" id="{1B979B8F-6D27-441C-9B61-E77183C433DC}"/>
              </a:ext>
            </a:extLst>
          </p:cNvPr>
          <p:cNvSpPr>
            <a:spLocks noGrp="1"/>
          </p:cNvSpPr>
          <p:nvPr>
            <p:ph type="title"/>
          </p:nvPr>
        </p:nvSpPr>
        <p:spPr/>
        <p:txBody>
          <a:bodyPr>
            <a:normAutofit fontScale="90000"/>
          </a:bodyPr>
          <a:lstStyle/>
          <a:p>
            <a:pPr algn="l" rtl="0"/>
            <a:r>
              <a:rPr lang="es" b="1" i="1" u="none" baseline="0"/>
              <a:t>Preparación contra terremotos</a:t>
            </a:r>
          </a:p>
        </p:txBody>
      </p:sp>
      <p:sp>
        <p:nvSpPr>
          <p:cNvPr id="4" name="Text Placeholder 3">
            <a:extLst>
              <a:ext uri="{FF2B5EF4-FFF2-40B4-BE49-F238E27FC236}">
                <a16:creationId xmlns:a16="http://schemas.microsoft.com/office/drawing/2014/main" id="{A3CF9A16-D5CF-4FB5-8F4A-B4E8E7D55FEE}"/>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35548EAD-3D8A-41D0-8775-7C797952F302}"/>
              </a:ext>
            </a:extLst>
          </p:cNvPr>
          <p:cNvSpPr>
            <a:spLocks noGrp="1"/>
          </p:cNvSpPr>
          <p:nvPr>
            <p:ph type="body" sz="quarter" idx="11"/>
          </p:nvPr>
        </p:nvSpPr>
        <p:spPr/>
        <p:txBody>
          <a:bodyPr/>
          <a:lstStyle/>
          <a:p>
            <a:pPr algn="r" rtl="0"/>
            <a:r>
              <a:rPr lang="es" b="0" i="0" u="none" baseline="0"/>
              <a:t>EQ-10</a:t>
            </a:r>
          </a:p>
        </p:txBody>
      </p:sp>
      <p:sp>
        <p:nvSpPr>
          <p:cNvPr id="6" name="Content Placeholder 5">
            <a:extLst>
              <a:ext uri="{FF2B5EF4-FFF2-40B4-BE49-F238E27FC236}">
                <a16:creationId xmlns:a16="http://schemas.microsoft.com/office/drawing/2014/main" id="{B260B348-76E2-46ED-B0C1-0C914595B54C}"/>
              </a:ext>
            </a:extLst>
          </p:cNvPr>
          <p:cNvSpPr>
            <a:spLocks noGrp="1"/>
          </p:cNvSpPr>
          <p:nvPr>
            <p:ph sz="quarter" idx="12"/>
          </p:nvPr>
        </p:nvSpPr>
        <p:spPr/>
        <p:txBody>
          <a:bodyPr/>
          <a:lstStyle/>
          <a:p>
            <a:pPr rtl="0"/>
            <a:r>
              <a:rPr lang="es" b="0" i="0" u="none" baseline="0"/>
              <a:t>PM EQ-4</a:t>
            </a:r>
          </a:p>
        </p:txBody>
      </p:sp>
    </p:spTree>
    <p:extLst>
      <p:ext uri="{BB962C8B-B14F-4D97-AF65-F5344CB8AC3E}">
        <p14:creationId xmlns:p14="http://schemas.microsoft.com/office/powerpoint/2010/main" val="159428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D462C-169D-45F8-BABA-7DAA18999435}"/>
              </a:ext>
            </a:extLst>
          </p:cNvPr>
          <p:cNvSpPr>
            <a:spLocks noGrp="1"/>
          </p:cNvSpPr>
          <p:nvPr>
            <p:ph idx="1"/>
          </p:nvPr>
        </p:nvSpPr>
        <p:spPr/>
        <p:txBody>
          <a:bodyPr>
            <a:normAutofit/>
          </a:bodyPr>
          <a:lstStyle/>
          <a:p>
            <a:pPr algn="l" rtl="0"/>
            <a:r>
              <a:rPr lang="es" sz="2600" b="0" i="0" u="none" baseline="0" dirty="0">
                <a:latin typeface="+mn-lt"/>
              </a:rPr>
              <a:t>Mantenga los zapatos y una linterna debajo de la cama </a:t>
            </a:r>
          </a:p>
          <a:p>
            <a:pPr algn="l" rtl="0"/>
            <a:r>
              <a:rPr lang="es" sz="2600" b="0" i="0" u="none" baseline="0" dirty="0">
                <a:latin typeface="+mn-lt"/>
              </a:rPr>
              <a:t>Asegure las estanterías, calentadores de agua y muebles altos a postes en la pared  </a:t>
            </a:r>
          </a:p>
          <a:p>
            <a:pPr algn="l" rtl="0"/>
            <a:r>
              <a:rPr lang="es" sz="2600" b="0" i="0" u="none" baseline="0" dirty="0">
                <a:latin typeface="+mn-lt"/>
              </a:rPr>
              <a:t>Instale pestillos en todos los gabinetes y fije los accesorios de iluminación superiores  </a:t>
            </a:r>
          </a:p>
          <a:p>
            <a:pPr algn="l" rtl="0"/>
            <a:r>
              <a:rPr lang="es" sz="2600" b="0" i="0" u="none" baseline="0" dirty="0">
                <a:latin typeface="+mn-lt"/>
              </a:rPr>
              <a:t>Asegure las cosas que puedan caerse, como televisores  </a:t>
            </a:r>
          </a:p>
          <a:p>
            <a:pPr algn="l" rtl="0"/>
            <a:r>
              <a:rPr lang="es" sz="2600" b="0" i="0" u="none" baseline="0" dirty="0">
                <a:latin typeface="+mn-lt"/>
              </a:rPr>
              <a:t>Almacene objetos pesados ​​y frágiles en estantes bajos </a:t>
            </a:r>
          </a:p>
        </p:txBody>
      </p:sp>
      <p:sp>
        <p:nvSpPr>
          <p:cNvPr id="3" name="Title 2">
            <a:extLst>
              <a:ext uri="{FF2B5EF4-FFF2-40B4-BE49-F238E27FC236}">
                <a16:creationId xmlns:a16="http://schemas.microsoft.com/office/drawing/2014/main" id="{7E7EEAAD-65A5-493F-BE66-BB12A118C98F}"/>
              </a:ext>
            </a:extLst>
          </p:cNvPr>
          <p:cNvSpPr>
            <a:spLocks noGrp="1"/>
          </p:cNvSpPr>
          <p:nvPr>
            <p:ph type="title"/>
          </p:nvPr>
        </p:nvSpPr>
        <p:spPr/>
        <p:txBody>
          <a:bodyPr>
            <a:normAutofit fontScale="90000"/>
          </a:bodyPr>
          <a:lstStyle/>
          <a:p>
            <a:pPr algn="l" rtl="0"/>
            <a:r>
              <a:rPr lang="es" b="1" i="1" u="none" baseline="0"/>
              <a:t>Preparación contra los terremotos</a:t>
            </a:r>
          </a:p>
        </p:txBody>
      </p:sp>
      <p:sp>
        <p:nvSpPr>
          <p:cNvPr id="4" name="Text Placeholder 3">
            <a:extLst>
              <a:ext uri="{FF2B5EF4-FFF2-40B4-BE49-F238E27FC236}">
                <a16:creationId xmlns:a16="http://schemas.microsoft.com/office/drawing/2014/main" id="{5F20ABB6-E1EA-4BF2-B4E6-770416153BFB}"/>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B3B6A0FB-15DA-4461-AD54-A8CAB7C4FE20}"/>
              </a:ext>
            </a:extLst>
          </p:cNvPr>
          <p:cNvSpPr>
            <a:spLocks noGrp="1"/>
          </p:cNvSpPr>
          <p:nvPr>
            <p:ph type="body" sz="quarter" idx="11"/>
          </p:nvPr>
        </p:nvSpPr>
        <p:spPr/>
        <p:txBody>
          <a:bodyPr/>
          <a:lstStyle/>
          <a:p>
            <a:pPr algn="r" rtl="0"/>
            <a:r>
              <a:rPr lang="es" b="0" i="0" u="none" baseline="0"/>
              <a:t>EQ-11</a:t>
            </a:r>
          </a:p>
        </p:txBody>
      </p:sp>
      <p:sp>
        <p:nvSpPr>
          <p:cNvPr id="6" name="Content Placeholder 5">
            <a:extLst>
              <a:ext uri="{FF2B5EF4-FFF2-40B4-BE49-F238E27FC236}">
                <a16:creationId xmlns:a16="http://schemas.microsoft.com/office/drawing/2014/main" id="{CBEBAA8E-4562-4818-9683-34D7E2D63929}"/>
              </a:ext>
            </a:extLst>
          </p:cNvPr>
          <p:cNvSpPr>
            <a:spLocks noGrp="1"/>
          </p:cNvSpPr>
          <p:nvPr>
            <p:ph sz="quarter" idx="12"/>
          </p:nvPr>
        </p:nvSpPr>
        <p:spPr/>
        <p:txBody>
          <a:bodyPr/>
          <a:lstStyle/>
          <a:p>
            <a:pPr rtl="0"/>
            <a:r>
              <a:rPr lang="es" b="0" i="0" u="none" baseline="0"/>
              <a:t>PM EQ-4</a:t>
            </a:r>
          </a:p>
        </p:txBody>
      </p:sp>
    </p:spTree>
    <p:extLst>
      <p:ext uri="{BB962C8B-B14F-4D97-AF65-F5344CB8AC3E}">
        <p14:creationId xmlns:p14="http://schemas.microsoft.com/office/powerpoint/2010/main" val="235321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0E7BD58-DD67-4D0E-9333-0207C2AA7ADF}"/>
              </a:ext>
            </a:extLst>
          </p:cNvPr>
          <p:cNvSpPr>
            <a:spLocks noGrp="1"/>
          </p:cNvSpPr>
          <p:nvPr>
            <p:ph idx="1"/>
          </p:nvPr>
        </p:nvSpPr>
        <p:spPr/>
        <p:txBody>
          <a:bodyPr/>
          <a:lstStyle/>
          <a:p>
            <a:pPr algn="l" rtl="0"/>
            <a:r>
              <a:rPr lang="es" sz="2600" b="0" i="0" u="none" baseline="0" dirty="0">
                <a:latin typeface="+mn-lt"/>
              </a:rPr>
              <a:t>Una avalancha puede viajar a una velocidad de 80 millas por hora (mph) y, cuando se detiene, los restos de nieve que se quedan atrás pueden volverse tan sólidos como el concreto  </a:t>
            </a:r>
          </a:p>
          <a:p>
            <a:pPr algn="l" rtl="0"/>
            <a:r>
              <a:rPr lang="es" sz="2600" b="0" i="0" u="none" baseline="0" dirty="0">
                <a:latin typeface="+mn-lt"/>
              </a:rPr>
              <a:t>En promedio, las avalanchas matan a casi 30 personas en los Estados Unidos cada invierno  </a:t>
            </a:r>
          </a:p>
          <a:p>
            <a:pPr lvl="1" algn="l" rtl="0">
              <a:buFont typeface="Arial" panose="020B0604020202020204" pitchFamily="34" charset="0"/>
              <a:buChar char="•"/>
            </a:pPr>
            <a:r>
              <a:rPr lang="es" b="0" i="0" u="none" baseline="0" dirty="0">
                <a:latin typeface="+mn-lt"/>
              </a:rPr>
              <a:t>Estas muertes generalmente se deben a una combinación de asfixia, trauma e hipotermia  </a:t>
            </a:r>
          </a:p>
          <a:p>
            <a:pPr algn="l" rtl="0"/>
            <a:r>
              <a:rPr lang="es" sz="2600" b="0" i="0" u="none" baseline="0" dirty="0">
                <a:latin typeface="+mn-lt"/>
              </a:rPr>
              <a:t>Si bien es principalmente un fenómeno en el oeste de los Estados Unidos, las avalanchas pueden ocurrir en regiones montañosas del noreste, también </a:t>
            </a:r>
          </a:p>
        </p:txBody>
      </p:sp>
      <p:sp>
        <p:nvSpPr>
          <p:cNvPr id="7" name="Title 6">
            <a:extLst>
              <a:ext uri="{FF2B5EF4-FFF2-40B4-BE49-F238E27FC236}">
                <a16:creationId xmlns:a16="http://schemas.microsoft.com/office/drawing/2014/main" id="{5267B02D-B31B-429A-AFC3-6884EB173E1A}"/>
              </a:ext>
            </a:extLst>
          </p:cNvPr>
          <p:cNvSpPr>
            <a:spLocks noGrp="1"/>
          </p:cNvSpPr>
          <p:nvPr>
            <p:ph type="title"/>
          </p:nvPr>
        </p:nvSpPr>
        <p:spPr/>
        <p:txBody>
          <a:bodyPr/>
          <a:lstStyle/>
          <a:p>
            <a:pPr algn="l" rtl="0"/>
            <a:r>
              <a:rPr lang="es" b="1" i="1" u="none" baseline="0" dirty="0"/>
              <a:t>Introducción</a:t>
            </a:r>
          </a:p>
        </p:txBody>
      </p:sp>
      <p:sp>
        <p:nvSpPr>
          <p:cNvPr id="12" name="Text Placeholder 11">
            <a:extLst>
              <a:ext uri="{FF2B5EF4-FFF2-40B4-BE49-F238E27FC236}">
                <a16:creationId xmlns:a16="http://schemas.microsoft.com/office/drawing/2014/main" id="{F1A0023D-0E75-4ED7-BA56-422A20154BB0}"/>
              </a:ext>
            </a:extLst>
          </p:cNvPr>
          <p:cNvSpPr>
            <a:spLocks noGrp="1"/>
          </p:cNvSpPr>
          <p:nvPr>
            <p:ph type="body" sz="quarter" idx="10"/>
          </p:nvPr>
        </p:nvSpPr>
        <p:spPr/>
        <p:txBody>
          <a:bodyPr/>
          <a:lstStyle/>
          <a:p>
            <a:pPr algn="l" rtl="0"/>
            <a:r>
              <a:rPr lang="es" b="0" i="0" u="none" baseline="0"/>
              <a:t>CERT Anexo sobre peligros: Avalancha</a:t>
            </a:r>
          </a:p>
        </p:txBody>
      </p:sp>
      <p:sp>
        <p:nvSpPr>
          <p:cNvPr id="13" name="Text Placeholder 12">
            <a:extLst>
              <a:ext uri="{FF2B5EF4-FFF2-40B4-BE49-F238E27FC236}">
                <a16:creationId xmlns:a16="http://schemas.microsoft.com/office/drawing/2014/main" id="{16D175CA-643C-4092-983E-D9F189A872B3}"/>
              </a:ext>
            </a:extLst>
          </p:cNvPr>
          <p:cNvSpPr>
            <a:spLocks noGrp="1"/>
          </p:cNvSpPr>
          <p:nvPr>
            <p:ph type="body" sz="quarter" idx="11"/>
          </p:nvPr>
        </p:nvSpPr>
        <p:spPr/>
        <p:txBody>
          <a:bodyPr/>
          <a:lstStyle/>
          <a:p>
            <a:pPr algn="r" rtl="0"/>
            <a:r>
              <a:rPr lang="es" b="0" i="0" u="none" baseline="0"/>
              <a:t>AV-1</a:t>
            </a:r>
          </a:p>
        </p:txBody>
      </p:sp>
      <p:sp>
        <p:nvSpPr>
          <p:cNvPr id="14" name="Content Placeholder 13">
            <a:extLst>
              <a:ext uri="{FF2B5EF4-FFF2-40B4-BE49-F238E27FC236}">
                <a16:creationId xmlns:a16="http://schemas.microsoft.com/office/drawing/2014/main" id="{A8F6D397-F8D2-40B9-ADDD-84EC2C8172D7}"/>
              </a:ext>
            </a:extLst>
          </p:cNvPr>
          <p:cNvSpPr>
            <a:spLocks noGrp="1"/>
          </p:cNvSpPr>
          <p:nvPr>
            <p:ph sz="quarter" idx="12"/>
          </p:nvPr>
        </p:nvSpPr>
        <p:spPr>
          <a:xfrm>
            <a:off x="7508631" y="5881860"/>
            <a:ext cx="1302803" cy="355600"/>
          </a:xfrm>
        </p:spPr>
        <p:txBody>
          <a:bodyPr/>
          <a:lstStyle/>
          <a:p>
            <a:pPr marL="285750" indent="-285750" rtl="0">
              <a:buFont typeface="Arial" panose="020B0604020202020204" pitchFamily="34" charset="0"/>
              <a:buChar char="•"/>
            </a:pPr>
            <a:r>
              <a:rPr lang="es" b="0" i="0" u="none" baseline="0" dirty="0"/>
              <a:t>PM AV-1</a:t>
            </a:r>
          </a:p>
        </p:txBody>
      </p:sp>
    </p:spTree>
    <p:extLst>
      <p:ext uri="{BB962C8B-B14F-4D97-AF65-F5344CB8AC3E}">
        <p14:creationId xmlns:p14="http://schemas.microsoft.com/office/powerpoint/2010/main" val="77369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D462C-169D-45F8-BABA-7DAA18999435}"/>
              </a:ext>
            </a:extLst>
          </p:cNvPr>
          <p:cNvSpPr>
            <a:spLocks noGrp="1"/>
          </p:cNvSpPr>
          <p:nvPr>
            <p:ph idx="1"/>
          </p:nvPr>
        </p:nvSpPr>
        <p:spPr/>
        <p:txBody>
          <a:bodyPr/>
          <a:lstStyle/>
          <a:p>
            <a:pPr algn="l" rtl="0"/>
            <a:r>
              <a:rPr lang="es" b="0" i="0" u="none" baseline="0" dirty="0">
                <a:latin typeface="+mn-lt"/>
              </a:rPr>
              <a:t>Aleje las camas de las ventanas  </a:t>
            </a:r>
          </a:p>
          <a:p>
            <a:pPr lvl="1" algn="l" rtl="0">
              <a:buFont typeface="Arial" panose="020B0604020202020204" pitchFamily="34" charset="0"/>
              <a:buChar char="•"/>
            </a:pPr>
            <a:r>
              <a:rPr lang="es" sz="2200" b="0" i="0" u="none" baseline="0" dirty="0">
                <a:latin typeface="+mn-lt"/>
              </a:rPr>
              <a:t>Mueva o asegure objetos colgados sobre camas, sillones y otros lugares donde las personas se sientan o recuestan </a:t>
            </a:r>
          </a:p>
          <a:p>
            <a:pPr algn="l" rtl="0"/>
            <a:r>
              <a:rPr lang="es" b="0" i="0" u="none" baseline="0" dirty="0">
                <a:latin typeface="+mn-lt"/>
              </a:rPr>
              <a:t>Haga que un profesional con licencia instale una tubería flexible para evitar fugas de gas o agua </a:t>
            </a:r>
          </a:p>
        </p:txBody>
      </p:sp>
      <p:sp>
        <p:nvSpPr>
          <p:cNvPr id="3" name="Title 2">
            <a:extLst>
              <a:ext uri="{FF2B5EF4-FFF2-40B4-BE49-F238E27FC236}">
                <a16:creationId xmlns:a16="http://schemas.microsoft.com/office/drawing/2014/main" id="{7E7EEAAD-65A5-493F-BE66-BB12A118C98F}"/>
              </a:ext>
            </a:extLst>
          </p:cNvPr>
          <p:cNvSpPr>
            <a:spLocks noGrp="1"/>
          </p:cNvSpPr>
          <p:nvPr>
            <p:ph type="title"/>
          </p:nvPr>
        </p:nvSpPr>
        <p:spPr/>
        <p:txBody>
          <a:bodyPr>
            <a:normAutofit fontScale="90000"/>
          </a:bodyPr>
          <a:lstStyle/>
          <a:p>
            <a:pPr algn="l" rtl="0"/>
            <a:r>
              <a:rPr lang="es" b="1" i="1" u="none" baseline="0"/>
              <a:t>Preparación contra los terremotos</a:t>
            </a:r>
          </a:p>
        </p:txBody>
      </p:sp>
      <p:sp>
        <p:nvSpPr>
          <p:cNvPr id="4" name="Text Placeholder 3">
            <a:extLst>
              <a:ext uri="{FF2B5EF4-FFF2-40B4-BE49-F238E27FC236}">
                <a16:creationId xmlns:a16="http://schemas.microsoft.com/office/drawing/2014/main" id="{5F20ABB6-E1EA-4BF2-B4E6-770416153BFB}"/>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B3B6A0FB-15DA-4461-AD54-A8CAB7C4FE20}"/>
              </a:ext>
            </a:extLst>
          </p:cNvPr>
          <p:cNvSpPr>
            <a:spLocks noGrp="1"/>
          </p:cNvSpPr>
          <p:nvPr>
            <p:ph type="body" sz="quarter" idx="11"/>
          </p:nvPr>
        </p:nvSpPr>
        <p:spPr/>
        <p:txBody>
          <a:bodyPr/>
          <a:lstStyle/>
          <a:p>
            <a:pPr algn="r" rtl="0"/>
            <a:r>
              <a:rPr lang="es" b="0" i="0" u="none" baseline="0"/>
              <a:t>EQ-12</a:t>
            </a:r>
          </a:p>
        </p:txBody>
      </p:sp>
      <p:sp>
        <p:nvSpPr>
          <p:cNvPr id="6" name="Content Placeholder 5">
            <a:extLst>
              <a:ext uri="{FF2B5EF4-FFF2-40B4-BE49-F238E27FC236}">
                <a16:creationId xmlns:a16="http://schemas.microsoft.com/office/drawing/2014/main" id="{CBEBAA8E-4562-4818-9683-34D7E2D63929}"/>
              </a:ext>
            </a:extLst>
          </p:cNvPr>
          <p:cNvSpPr>
            <a:spLocks noGrp="1"/>
          </p:cNvSpPr>
          <p:nvPr>
            <p:ph sz="quarter" idx="12"/>
          </p:nvPr>
        </p:nvSpPr>
        <p:spPr/>
        <p:txBody>
          <a:bodyPr/>
          <a:lstStyle/>
          <a:p>
            <a:pPr rtl="0"/>
            <a:r>
              <a:rPr lang="es" b="0" i="0" u="none" baseline="0"/>
              <a:t>PM EQ-4</a:t>
            </a:r>
          </a:p>
        </p:txBody>
      </p:sp>
    </p:spTree>
    <p:extLst>
      <p:ext uri="{BB962C8B-B14F-4D97-AF65-F5344CB8AC3E}">
        <p14:creationId xmlns:p14="http://schemas.microsoft.com/office/powerpoint/2010/main" val="331521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E29680-1D9E-4DBE-BEAE-5280EF8D8E6F}"/>
              </a:ext>
            </a:extLst>
          </p:cNvPr>
          <p:cNvSpPr>
            <a:spLocks noGrp="1"/>
          </p:cNvSpPr>
          <p:nvPr>
            <p:ph idx="1"/>
          </p:nvPr>
        </p:nvSpPr>
        <p:spPr/>
        <p:txBody>
          <a:bodyPr>
            <a:normAutofit/>
          </a:bodyPr>
          <a:lstStyle/>
          <a:p>
            <a:pPr algn="l" rtl="0"/>
            <a:r>
              <a:rPr lang="es" sz="2400" b="0" i="0" u="none" baseline="0" dirty="0">
                <a:latin typeface="+mn-lt"/>
              </a:rPr>
              <a:t>Caer, cubrirse y aferrarse </a:t>
            </a:r>
          </a:p>
          <a:p>
            <a:pPr algn="l" rtl="0"/>
            <a:r>
              <a:rPr lang="es" sz="2400" b="1" i="0" u="none" baseline="0" dirty="0">
                <a:latin typeface="+mn-lt"/>
              </a:rPr>
              <a:t>Si está en el interior</a:t>
            </a:r>
            <a:r>
              <a:rPr lang="es" sz="2400" b="0" i="0" u="none" baseline="0" dirty="0">
                <a:latin typeface="+mn-lt"/>
              </a:rPr>
              <a:t>: quédese allí hasta que el temblor pase </a:t>
            </a:r>
          </a:p>
          <a:p>
            <a:pPr algn="l" rtl="0"/>
            <a:r>
              <a:rPr lang="es" sz="2400" b="1" i="0" u="none" baseline="0" dirty="0">
                <a:latin typeface="+mn-lt"/>
              </a:rPr>
              <a:t>Si está en el exterior</a:t>
            </a:r>
            <a:r>
              <a:rPr lang="es" sz="2400" b="0" i="0" u="none" baseline="0" dirty="0">
                <a:latin typeface="+mn-lt"/>
              </a:rPr>
              <a:t>: encuentre un lugar alejado de edificios, árboles, postes de luz, pasos elevados y cables eléctricos </a:t>
            </a:r>
          </a:p>
          <a:p>
            <a:pPr algn="l" rtl="0"/>
            <a:r>
              <a:rPr lang="es" sz="2400" b="1" i="0" u="none" baseline="0" dirty="0">
                <a:latin typeface="+mn-lt"/>
              </a:rPr>
              <a:t>Si está en un vehículo</a:t>
            </a:r>
            <a:r>
              <a:rPr lang="es" sz="2400" b="0" i="0" u="none" baseline="0" dirty="0">
                <a:latin typeface="+mn-lt"/>
              </a:rPr>
              <a:t>: conduzca a un punto despejado y deténgase </a:t>
            </a:r>
          </a:p>
          <a:p>
            <a:pPr algn="l" rtl="0"/>
            <a:r>
              <a:rPr lang="es" sz="2400" b="1" i="0" u="none" baseline="0" dirty="0">
                <a:latin typeface="+mn-lt"/>
              </a:rPr>
              <a:t>Si está en la cama</a:t>
            </a:r>
            <a:r>
              <a:rPr lang="es" sz="2400" b="0" i="0" u="none" baseline="0" dirty="0">
                <a:latin typeface="+mn-lt"/>
              </a:rPr>
              <a:t>: quédese allí y cubra la cabeza y el cuello con una almohada </a:t>
            </a:r>
          </a:p>
        </p:txBody>
      </p:sp>
      <p:sp>
        <p:nvSpPr>
          <p:cNvPr id="3" name="Title 2">
            <a:extLst>
              <a:ext uri="{FF2B5EF4-FFF2-40B4-BE49-F238E27FC236}">
                <a16:creationId xmlns:a16="http://schemas.microsoft.com/office/drawing/2014/main" id="{C1DBAC79-7ED3-43E3-BCA2-38D9F55CAE86}"/>
              </a:ext>
            </a:extLst>
          </p:cNvPr>
          <p:cNvSpPr>
            <a:spLocks noGrp="1"/>
          </p:cNvSpPr>
          <p:nvPr>
            <p:ph type="title"/>
          </p:nvPr>
        </p:nvSpPr>
        <p:spPr/>
        <p:txBody>
          <a:bodyPr/>
          <a:lstStyle/>
          <a:p>
            <a:pPr algn="l" rtl="0"/>
            <a:r>
              <a:rPr lang="es" b="1" i="1" u="none" baseline="0"/>
              <a:t>Durante un terremoto</a:t>
            </a:r>
          </a:p>
        </p:txBody>
      </p:sp>
      <p:sp>
        <p:nvSpPr>
          <p:cNvPr id="4" name="Text Placeholder 3">
            <a:extLst>
              <a:ext uri="{FF2B5EF4-FFF2-40B4-BE49-F238E27FC236}">
                <a16:creationId xmlns:a16="http://schemas.microsoft.com/office/drawing/2014/main" id="{BA27AD5D-943F-4BD9-9501-5C28763C2BF7}"/>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7DAE270C-A7E5-4EE7-BA8D-6B7657DD8DA1}"/>
              </a:ext>
            </a:extLst>
          </p:cNvPr>
          <p:cNvSpPr>
            <a:spLocks noGrp="1"/>
          </p:cNvSpPr>
          <p:nvPr>
            <p:ph type="body" sz="quarter" idx="11"/>
          </p:nvPr>
        </p:nvSpPr>
        <p:spPr/>
        <p:txBody>
          <a:bodyPr/>
          <a:lstStyle/>
          <a:p>
            <a:pPr algn="r" rtl="0"/>
            <a:r>
              <a:rPr lang="es" b="0" i="0" u="none" baseline="0"/>
              <a:t>EQ-13</a:t>
            </a:r>
          </a:p>
        </p:txBody>
      </p:sp>
      <p:sp>
        <p:nvSpPr>
          <p:cNvPr id="6" name="Content Placeholder 5">
            <a:extLst>
              <a:ext uri="{FF2B5EF4-FFF2-40B4-BE49-F238E27FC236}">
                <a16:creationId xmlns:a16="http://schemas.microsoft.com/office/drawing/2014/main" id="{ABEE71EC-6653-40D0-A3AC-6FAF6789A53C}"/>
              </a:ext>
            </a:extLst>
          </p:cNvPr>
          <p:cNvSpPr>
            <a:spLocks noGrp="1"/>
          </p:cNvSpPr>
          <p:nvPr>
            <p:ph sz="quarter" idx="12"/>
          </p:nvPr>
        </p:nvSpPr>
        <p:spPr/>
        <p:txBody>
          <a:bodyPr/>
          <a:lstStyle/>
          <a:p>
            <a:pPr rtl="0"/>
            <a:r>
              <a:rPr lang="es" b="0" i="0" u="none" baseline="0"/>
              <a:t>PM EQ-4</a:t>
            </a:r>
          </a:p>
        </p:txBody>
      </p:sp>
    </p:spTree>
    <p:extLst>
      <p:ext uri="{BB962C8B-B14F-4D97-AF65-F5344CB8AC3E}">
        <p14:creationId xmlns:p14="http://schemas.microsoft.com/office/powerpoint/2010/main" val="31363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8A43F-AB70-463A-B426-1EF2BBD49CD3}"/>
              </a:ext>
            </a:extLst>
          </p:cNvPr>
          <p:cNvSpPr>
            <a:spLocks noGrp="1"/>
          </p:cNvSpPr>
          <p:nvPr>
            <p:ph idx="1"/>
          </p:nvPr>
        </p:nvSpPr>
        <p:spPr/>
        <p:txBody>
          <a:bodyPr>
            <a:normAutofit/>
          </a:bodyPr>
          <a:lstStyle/>
          <a:p>
            <a:pPr algn="l" rtl="0"/>
            <a:r>
              <a:rPr lang="es" sz="2600" b="1" i="0" u="none" baseline="0" dirty="0">
                <a:latin typeface="+mn-lt"/>
              </a:rPr>
              <a:t>Revísese usted mismo inmediatamente para detectar lesiones y protéjase de nuevos peligros </a:t>
            </a:r>
          </a:p>
          <a:p>
            <a:pPr algn="l" rtl="0"/>
            <a:r>
              <a:rPr lang="es" sz="2600" b="0" i="0" u="none" baseline="0" dirty="0">
                <a:latin typeface="+mn-lt"/>
              </a:rPr>
              <a:t>Revise a otros para detectar lesiones y brinde asistencia si tiene la capacitación </a:t>
            </a:r>
          </a:p>
          <a:p>
            <a:pPr algn="l" rtl="0"/>
            <a:r>
              <a:rPr lang="es" sz="2600" b="0" i="0" u="none" baseline="0" dirty="0">
                <a:latin typeface="+mn-lt"/>
              </a:rPr>
              <a:t>Busque y extinga pequeños incendios y limpiar derrames </a:t>
            </a:r>
          </a:p>
          <a:p>
            <a:pPr algn="l" rtl="0"/>
            <a:r>
              <a:rPr lang="es" sz="2600" b="0" i="0" u="none" baseline="0" dirty="0">
                <a:latin typeface="+mn-lt"/>
              </a:rPr>
              <a:t>Inspeccione su casa para detectar daños </a:t>
            </a:r>
          </a:p>
          <a:p>
            <a:pPr algn="l" rtl="0"/>
            <a:r>
              <a:rPr lang="es" sz="2600" b="0" i="0" u="none" baseline="0" dirty="0">
                <a:latin typeface="+mn-lt"/>
              </a:rPr>
              <a:t>Sintonice el sistema de alerta de emergencia </a:t>
            </a:r>
          </a:p>
          <a:p>
            <a:pPr algn="l" rtl="0"/>
            <a:r>
              <a:rPr lang="es" sz="2600" b="0" i="0" u="none" baseline="0" dirty="0">
                <a:latin typeface="+mn-lt"/>
              </a:rPr>
              <a:t>Espere réplicas </a:t>
            </a:r>
          </a:p>
          <a:p>
            <a:pPr algn="l" rtl="0"/>
            <a:r>
              <a:rPr lang="es" sz="2600" b="0" i="0" u="none" baseline="0" dirty="0">
                <a:latin typeface="+mn-lt"/>
              </a:rPr>
              <a:t>Ayude a los vecinos que puedan necesitar asistencia </a:t>
            </a:r>
          </a:p>
        </p:txBody>
      </p:sp>
      <p:sp>
        <p:nvSpPr>
          <p:cNvPr id="3" name="Title 2">
            <a:extLst>
              <a:ext uri="{FF2B5EF4-FFF2-40B4-BE49-F238E27FC236}">
                <a16:creationId xmlns:a16="http://schemas.microsoft.com/office/drawing/2014/main" id="{861A1788-9184-48CB-93BB-1EF0C78EA3B6}"/>
              </a:ext>
            </a:extLst>
          </p:cNvPr>
          <p:cNvSpPr>
            <a:spLocks noGrp="1"/>
          </p:cNvSpPr>
          <p:nvPr>
            <p:ph type="title"/>
          </p:nvPr>
        </p:nvSpPr>
        <p:spPr/>
        <p:txBody>
          <a:bodyPr>
            <a:normAutofit fontScale="90000"/>
          </a:bodyPr>
          <a:lstStyle/>
          <a:p>
            <a:pPr algn="l" rtl="0"/>
            <a:r>
              <a:rPr lang="es" b="1" i="1" u="none" baseline="0"/>
              <a:t>Después de un terremoto</a:t>
            </a:r>
          </a:p>
        </p:txBody>
      </p:sp>
      <p:sp>
        <p:nvSpPr>
          <p:cNvPr id="4" name="Text Placeholder 3">
            <a:extLst>
              <a:ext uri="{FF2B5EF4-FFF2-40B4-BE49-F238E27FC236}">
                <a16:creationId xmlns:a16="http://schemas.microsoft.com/office/drawing/2014/main" id="{A8895730-74BC-4761-B17B-E2DAFE042B18}"/>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F5255A0E-65EB-467C-871A-B461B7A298F4}"/>
              </a:ext>
            </a:extLst>
          </p:cNvPr>
          <p:cNvSpPr>
            <a:spLocks noGrp="1"/>
          </p:cNvSpPr>
          <p:nvPr>
            <p:ph type="body" sz="quarter" idx="11"/>
          </p:nvPr>
        </p:nvSpPr>
        <p:spPr/>
        <p:txBody>
          <a:bodyPr/>
          <a:lstStyle/>
          <a:p>
            <a:pPr algn="r" rtl="0"/>
            <a:r>
              <a:rPr lang="es" b="0" i="0" u="none" baseline="0"/>
              <a:t>EQ-14</a:t>
            </a:r>
          </a:p>
        </p:txBody>
      </p:sp>
      <p:sp>
        <p:nvSpPr>
          <p:cNvPr id="6" name="Content Placeholder 5">
            <a:extLst>
              <a:ext uri="{FF2B5EF4-FFF2-40B4-BE49-F238E27FC236}">
                <a16:creationId xmlns:a16="http://schemas.microsoft.com/office/drawing/2014/main" id="{133B1806-86A3-4F88-B469-188030F83A10}"/>
              </a:ext>
            </a:extLst>
          </p:cNvPr>
          <p:cNvSpPr>
            <a:spLocks noGrp="1"/>
          </p:cNvSpPr>
          <p:nvPr>
            <p:ph sz="quarter" idx="12"/>
          </p:nvPr>
        </p:nvSpPr>
        <p:spPr/>
        <p:txBody>
          <a:bodyPr/>
          <a:lstStyle/>
          <a:p>
            <a:pPr rtl="0"/>
            <a:r>
              <a:rPr lang="es" b="0" i="0" u="none" baseline="0" dirty="0"/>
              <a:t>PM EQ-5</a:t>
            </a:r>
          </a:p>
        </p:txBody>
      </p:sp>
    </p:spTree>
    <p:extLst>
      <p:ext uri="{BB962C8B-B14F-4D97-AF65-F5344CB8AC3E}">
        <p14:creationId xmlns:p14="http://schemas.microsoft.com/office/powerpoint/2010/main" val="426662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A4162-54E5-4E1D-8BA3-458D070FEFC5}"/>
              </a:ext>
            </a:extLst>
          </p:cNvPr>
          <p:cNvSpPr>
            <a:spLocks noGrp="1"/>
          </p:cNvSpPr>
          <p:nvPr>
            <p:ph idx="1"/>
          </p:nvPr>
        </p:nvSpPr>
        <p:spPr/>
        <p:txBody>
          <a:bodyPr anchor="ctr"/>
          <a:lstStyle/>
          <a:p>
            <a:pPr algn="ctr" rtl="0"/>
            <a:r>
              <a:rPr lang="es" b="0" i="0" u="none" baseline="0" dirty="0">
                <a:latin typeface="+mn-lt"/>
              </a:rPr>
              <a:t>¿Preguntas adicionales, comentarios o inquietudes sobre los terremotos? </a:t>
            </a:r>
          </a:p>
        </p:txBody>
      </p:sp>
      <p:sp>
        <p:nvSpPr>
          <p:cNvPr id="3" name="Title 2">
            <a:extLst>
              <a:ext uri="{FF2B5EF4-FFF2-40B4-BE49-F238E27FC236}">
                <a16:creationId xmlns:a16="http://schemas.microsoft.com/office/drawing/2014/main" id="{4A4369CB-C045-43E1-A536-C1B0263024CF}"/>
              </a:ext>
            </a:extLst>
          </p:cNvPr>
          <p:cNvSpPr>
            <a:spLocks noGrp="1"/>
          </p:cNvSpPr>
          <p:nvPr>
            <p:ph type="title"/>
          </p:nvPr>
        </p:nvSpPr>
        <p:spPr/>
        <p:txBody>
          <a:bodyPr/>
          <a:lstStyle/>
          <a:p>
            <a:pPr algn="l" rtl="0"/>
            <a:r>
              <a:rPr lang="es" b="1" i="1" u="none" baseline="0"/>
              <a:t>¿Preguntas finales?</a:t>
            </a:r>
          </a:p>
        </p:txBody>
      </p:sp>
      <p:sp>
        <p:nvSpPr>
          <p:cNvPr id="4" name="Text Placeholder 3">
            <a:extLst>
              <a:ext uri="{FF2B5EF4-FFF2-40B4-BE49-F238E27FC236}">
                <a16:creationId xmlns:a16="http://schemas.microsoft.com/office/drawing/2014/main" id="{E12F4533-8E6B-4C53-A680-E255086B8E4C}"/>
              </a:ext>
            </a:extLst>
          </p:cNvPr>
          <p:cNvSpPr>
            <a:spLocks noGrp="1"/>
          </p:cNvSpPr>
          <p:nvPr>
            <p:ph type="body" sz="quarter" idx="10"/>
          </p:nvPr>
        </p:nvSpPr>
        <p:spPr/>
        <p:txBody>
          <a:bodyPr/>
          <a:lstStyle/>
          <a:p>
            <a:pPr algn="l" rtl="0"/>
            <a:r>
              <a:rPr lang="es" b="0" i="0" u="none" baseline="0"/>
              <a:t>CERT Anexo sobre peligros: Terremoto</a:t>
            </a:r>
          </a:p>
        </p:txBody>
      </p:sp>
      <p:sp>
        <p:nvSpPr>
          <p:cNvPr id="5" name="Text Placeholder 4">
            <a:extLst>
              <a:ext uri="{FF2B5EF4-FFF2-40B4-BE49-F238E27FC236}">
                <a16:creationId xmlns:a16="http://schemas.microsoft.com/office/drawing/2014/main" id="{F942B295-5829-48EE-A648-6CAA0F03BA85}"/>
              </a:ext>
            </a:extLst>
          </p:cNvPr>
          <p:cNvSpPr>
            <a:spLocks noGrp="1"/>
          </p:cNvSpPr>
          <p:nvPr>
            <p:ph type="body" sz="quarter" idx="11"/>
          </p:nvPr>
        </p:nvSpPr>
        <p:spPr/>
        <p:txBody>
          <a:bodyPr/>
          <a:lstStyle/>
          <a:p>
            <a:pPr algn="r" rtl="0"/>
            <a:r>
              <a:rPr lang="es" b="0" i="0" u="none" baseline="0"/>
              <a:t>EQ-15</a:t>
            </a:r>
          </a:p>
        </p:txBody>
      </p:sp>
    </p:spTree>
    <p:extLst>
      <p:ext uri="{BB962C8B-B14F-4D97-AF65-F5344CB8AC3E}">
        <p14:creationId xmlns:p14="http://schemas.microsoft.com/office/powerpoint/2010/main" val="1956916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EEE345-39D5-4646-B343-613AD936CC02}"/>
              </a:ext>
            </a:extLst>
          </p:cNvPr>
          <p:cNvSpPr>
            <a:spLocks noGrp="1"/>
          </p:cNvSpPr>
          <p:nvPr>
            <p:ph type="body" sz="quarter" idx="11"/>
          </p:nvPr>
        </p:nvSpPr>
        <p:spPr/>
        <p:txBody>
          <a:bodyPr/>
          <a:lstStyle/>
          <a:p>
            <a:pPr rtl="0"/>
            <a:r>
              <a:rPr lang="es" b="1" i="0" u="none" baseline="0" dirty="0">
                <a:solidFill>
                  <a:schemeClr val="bg2">
                    <a:lumMod val="25000"/>
                  </a:schemeClr>
                </a:solidFill>
              </a:rPr>
              <a:t>Calor extremo</a:t>
            </a:r>
          </a:p>
        </p:txBody>
      </p:sp>
      <p:sp>
        <p:nvSpPr>
          <p:cNvPr id="4" name="Title 3"/>
          <p:cNvSpPr>
            <a:spLocks noGrp="1"/>
          </p:cNvSpPr>
          <p:nvPr>
            <p:ph type="title" idx="4294967295"/>
          </p:nvPr>
        </p:nvSpPr>
        <p:spPr>
          <a:xfrm>
            <a:off x="10727" y="1580056"/>
            <a:ext cx="9133273" cy="89714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9143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0D6CA-C5F6-4F7B-B60D-761DE9CEF04C}"/>
              </a:ext>
            </a:extLst>
          </p:cNvPr>
          <p:cNvSpPr>
            <a:spLocks noGrp="1"/>
          </p:cNvSpPr>
          <p:nvPr>
            <p:ph idx="1"/>
          </p:nvPr>
        </p:nvSpPr>
        <p:spPr/>
        <p:txBody>
          <a:bodyPr>
            <a:normAutofit/>
          </a:bodyPr>
          <a:lstStyle/>
          <a:p>
            <a:pPr algn="l" rtl="0"/>
            <a:r>
              <a:rPr lang="es" sz="2600" b="0" i="0" u="none" baseline="0" dirty="0">
                <a:latin typeface="+mn-lt"/>
              </a:rPr>
              <a:t>El calor extremo mata a más de 600 personas en los Estados Unidos cada año  </a:t>
            </a:r>
          </a:p>
          <a:p>
            <a:pPr algn="l" rtl="0"/>
            <a:r>
              <a:rPr lang="es" sz="2600" b="0" i="0" u="none" baseline="0" dirty="0">
                <a:latin typeface="+mn-lt"/>
              </a:rPr>
              <a:t>Las muertes y enfermedades relacionadas con el calor son prevenibles  </a:t>
            </a:r>
          </a:p>
          <a:p>
            <a:pPr algn="l" rtl="0"/>
            <a:r>
              <a:rPr lang="es" sz="2600" b="0" i="0" u="none" baseline="0" dirty="0">
                <a:latin typeface="+mn-lt"/>
              </a:rPr>
              <a:t>Algunos grupos, incluidos los adultos mayores, los jóvenes, los trabajadores al aire libre y las personas con afecciones médicas crónicas, son más vulnerables al calor extremo y son más propensos a desarrollar enfermedades relacionadas con el calor </a:t>
            </a:r>
          </a:p>
        </p:txBody>
      </p:sp>
      <p:sp>
        <p:nvSpPr>
          <p:cNvPr id="3" name="Title 2">
            <a:extLst>
              <a:ext uri="{FF2B5EF4-FFF2-40B4-BE49-F238E27FC236}">
                <a16:creationId xmlns:a16="http://schemas.microsoft.com/office/drawing/2014/main" id="{A59A642C-1C3A-4E12-B591-E3BC83E03658}"/>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4CED1A95-3DFE-43EF-9EB9-EE33D578CAA2}"/>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B95812DB-59BA-498D-89D4-A49D1F737979}"/>
              </a:ext>
            </a:extLst>
          </p:cNvPr>
          <p:cNvSpPr>
            <a:spLocks noGrp="1"/>
          </p:cNvSpPr>
          <p:nvPr>
            <p:ph type="body" sz="quarter" idx="11"/>
          </p:nvPr>
        </p:nvSpPr>
        <p:spPr/>
        <p:txBody>
          <a:bodyPr/>
          <a:lstStyle/>
          <a:p>
            <a:pPr algn="r" rtl="0"/>
            <a:r>
              <a:rPr lang="es" b="0" i="0" u="none" baseline="0"/>
              <a:t>EH-1</a:t>
            </a:r>
          </a:p>
        </p:txBody>
      </p:sp>
      <p:sp>
        <p:nvSpPr>
          <p:cNvPr id="6" name="Content Placeholder 5">
            <a:extLst>
              <a:ext uri="{FF2B5EF4-FFF2-40B4-BE49-F238E27FC236}">
                <a16:creationId xmlns:a16="http://schemas.microsoft.com/office/drawing/2014/main" id="{71B8C587-91E2-4A46-BC62-2AA3FA8BD562}"/>
              </a:ext>
            </a:extLst>
          </p:cNvPr>
          <p:cNvSpPr>
            <a:spLocks noGrp="1"/>
          </p:cNvSpPr>
          <p:nvPr>
            <p:ph sz="quarter" idx="12"/>
          </p:nvPr>
        </p:nvSpPr>
        <p:spPr/>
        <p:txBody>
          <a:bodyPr/>
          <a:lstStyle/>
          <a:p>
            <a:pPr rtl="0"/>
            <a:r>
              <a:rPr lang="es" b="0" i="0" u="none" baseline="0"/>
              <a:t>PM EH-1</a:t>
            </a:r>
          </a:p>
        </p:txBody>
      </p:sp>
    </p:spTree>
    <p:extLst>
      <p:ext uri="{BB962C8B-B14F-4D97-AF65-F5344CB8AC3E}">
        <p14:creationId xmlns:p14="http://schemas.microsoft.com/office/powerpoint/2010/main" val="148210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0D6CA-C5F6-4F7B-B60D-761DE9CEF04C}"/>
              </a:ext>
            </a:extLst>
          </p:cNvPr>
          <p:cNvSpPr>
            <a:spLocks noGrp="1"/>
          </p:cNvSpPr>
          <p:nvPr>
            <p:ph idx="1"/>
          </p:nvPr>
        </p:nvSpPr>
        <p:spPr/>
        <p:txBody>
          <a:bodyPr/>
          <a:lstStyle/>
          <a:p>
            <a:pPr algn="l" rtl="0"/>
            <a:r>
              <a:rPr lang="es" b="0" i="0" u="none" baseline="0" dirty="0">
                <a:latin typeface="+mn-lt"/>
              </a:rPr>
              <a:t>El golpe de calor es mortal </a:t>
            </a:r>
          </a:p>
          <a:p>
            <a:pPr lvl="1" algn="l" rtl="0">
              <a:buFont typeface="Arial" panose="020B0604020202020204" pitchFamily="34" charset="0"/>
              <a:buChar char="•"/>
            </a:pPr>
            <a:r>
              <a:rPr lang="es" b="0" i="0" u="none" baseline="0" dirty="0">
                <a:latin typeface="+mn-lt"/>
              </a:rPr>
              <a:t>Durante un golpe de calor, la temperatura del cuerpo puede subir tanto que puede causar daño cerebral e incluso puede matar si la temperatura del cuerpo no baja a un rango normal rápidamente </a:t>
            </a:r>
          </a:p>
        </p:txBody>
      </p:sp>
      <p:sp>
        <p:nvSpPr>
          <p:cNvPr id="3" name="Title 2">
            <a:extLst>
              <a:ext uri="{FF2B5EF4-FFF2-40B4-BE49-F238E27FC236}">
                <a16:creationId xmlns:a16="http://schemas.microsoft.com/office/drawing/2014/main" id="{A59A642C-1C3A-4E12-B591-E3BC83E03658}"/>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4CED1A95-3DFE-43EF-9EB9-EE33D578CAA2}"/>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B95812DB-59BA-498D-89D4-A49D1F737979}"/>
              </a:ext>
            </a:extLst>
          </p:cNvPr>
          <p:cNvSpPr>
            <a:spLocks noGrp="1"/>
          </p:cNvSpPr>
          <p:nvPr>
            <p:ph type="body" sz="quarter" idx="11"/>
          </p:nvPr>
        </p:nvSpPr>
        <p:spPr/>
        <p:txBody>
          <a:bodyPr/>
          <a:lstStyle/>
          <a:p>
            <a:pPr algn="r" rtl="0"/>
            <a:r>
              <a:rPr lang="es" b="0" i="0" u="none" baseline="0"/>
              <a:t>EH-2</a:t>
            </a:r>
          </a:p>
        </p:txBody>
      </p:sp>
      <p:sp>
        <p:nvSpPr>
          <p:cNvPr id="6" name="Content Placeholder 5">
            <a:extLst>
              <a:ext uri="{FF2B5EF4-FFF2-40B4-BE49-F238E27FC236}">
                <a16:creationId xmlns:a16="http://schemas.microsoft.com/office/drawing/2014/main" id="{71B8C587-91E2-4A46-BC62-2AA3FA8BD562}"/>
              </a:ext>
            </a:extLst>
          </p:cNvPr>
          <p:cNvSpPr>
            <a:spLocks noGrp="1"/>
          </p:cNvSpPr>
          <p:nvPr>
            <p:ph sz="quarter" idx="12"/>
          </p:nvPr>
        </p:nvSpPr>
        <p:spPr/>
        <p:txBody>
          <a:bodyPr/>
          <a:lstStyle/>
          <a:p>
            <a:pPr rtl="0"/>
            <a:r>
              <a:rPr lang="es" b="0" i="0" u="none" baseline="0"/>
              <a:t>PM EH-1</a:t>
            </a:r>
          </a:p>
        </p:txBody>
      </p:sp>
    </p:spTree>
    <p:extLst>
      <p:ext uri="{BB962C8B-B14F-4D97-AF65-F5344CB8AC3E}">
        <p14:creationId xmlns:p14="http://schemas.microsoft.com/office/powerpoint/2010/main" val="3636823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17F78-F28A-4F28-869C-4A070E281075}"/>
              </a:ext>
            </a:extLst>
          </p:cNvPr>
          <p:cNvSpPr>
            <a:spLocks noGrp="1"/>
          </p:cNvSpPr>
          <p:nvPr>
            <p:ph idx="1"/>
          </p:nvPr>
        </p:nvSpPr>
        <p:spPr/>
        <p:txBody>
          <a:bodyPr/>
          <a:lstStyle/>
          <a:p>
            <a:pPr algn="l" rtl="0"/>
            <a:r>
              <a:rPr lang="es" b="0" i="0" u="none" baseline="0" dirty="0">
                <a:latin typeface="+mn-lt"/>
              </a:rPr>
              <a:t>Muertes</a:t>
            </a:r>
          </a:p>
          <a:p>
            <a:pPr lvl="1" algn="l" rtl="0">
              <a:buFont typeface="Arial" panose="020B0604020202020204" pitchFamily="34" charset="0"/>
              <a:buChar char="•"/>
            </a:pPr>
            <a:r>
              <a:rPr lang="es" b="0" i="0" u="none" baseline="0" dirty="0">
                <a:latin typeface="+mn-lt"/>
              </a:rPr>
              <a:t>Las personas que viven en entornos urbanos pueden tener un riesgo particularmente mayor de muerte por la exposición al calor ambiental, ya que las áreas urbanas típicamente tienen índices de calor más altos (combinación de calor y humedad) que las áreas suburbanas o rurales circundantes </a:t>
            </a:r>
          </a:p>
          <a:p>
            <a:pPr algn="l" rtl="0"/>
            <a:r>
              <a:rPr lang="es" b="0" i="0" u="none" baseline="0" dirty="0">
                <a:latin typeface="+mn-lt"/>
              </a:rPr>
              <a:t>Interrupciones</a:t>
            </a:r>
          </a:p>
          <a:p>
            <a:pPr lvl="1" algn="l" rtl="0">
              <a:buFont typeface="Arial" panose="020B0604020202020204" pitchFamily="34" charset="0"/>
              <a:buChar char="•"/>
            </a:pPr>
            <a:r>
              <a:rPr lang="es" b="0" i="0" u="none" baseline="0" dirty="0">
                <a:latin typeface="+mn-lt"/>
              </a:rPr>
              <a:t>Las olas de calor extremas pueden interrumpir la energía y otros servicios públicos </a:t>
            </a:r>
          </a:p>
          <a:p>
            <a:pPr lvl="1" algn="l" rtl="0">
              <a:buFont typeface="Arial" panose="020B0604020202020204" pitchFamily="34" charset="0"/>
              <a:buChar char="•"/>
            </a:pPr>
            <a:r>
              <a:rPr lang="es" b="0" i="0" u="none" baseline="0" dirty="0">
                <a:latin typeface="+mn-lt"/>
              </a:rPr>
              <a:t>Genera pérdidas económicas por pérdida de la energía </a:t>
            </a:r>
          </a:p>
        </p:txBody>
      </p:sp>
      <p:sp>
        <p:nvSpPr>
          <p:cNvPr id="3" name="Title 2">
            <a:extLst>
              <a:ext uri="{FF2B5EF4-FFF2-40B4-BE49-F238E27FC236}">
                <a16:creationId xmlns:a16="http://schemas.microsoft.com/office/drawing/2014/main" id="{D891E6AD-A6A7-4086-A697-55248C1DC0E9}"/>
              </a:ext>
            </a:extLst>
          </p:cNvPr>
          <p:cNvSpPr>
            <a:spLocks noGrp="1"/>
          </p:cNvSpPr>
          <p:nvPr>
            <p:ph type="title"/>
          </p:nvPr>
        </p:nvSpPr>
        <p:spPr/>
        <p:txBody>
          <a:bodyPr>
            <a:normAutofit fontScale="90000"/>
          </a:bodyPr>
          <a:lstStyle/>
          <a:p>
            <a:pPr algn="l" rtl="0"/>
            <a:r>
              <a:rPr lang="es" b="1" i="1" u="none" baseline="0"/>
              <a:t>Impactos del calor extremo</a:t>
            </a:r>
          </a:p>
        </p:txBody>
      </p:sp>
      <p:sp>
        <p:nvSpPr>
          <p:cNvPr id="4" name="Text Placeholder 3">
            <a:extLst>
              <a:ext uri="{FF2B5EF4-FFF2-40B4-BE49-F238E27FC236}">
                <a16:creationId xmlns:a16="http://schemas.microsoft.com/office/drawing/2014/main" id="{4835BAF6-9AA6-431E-87ED-9550B5534C3C}"/>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571E5114-9ED3-4C9D-9C22-5DD523B423F7}"/>
              </a:ext>
            </a:extLst>
          </p:cNvPr>
          <p:cNvSpPr>
            <a:spLocks noGrp="1"/>
          </p:cNvSpPr>
          <p:nvPr>
            <p:ph type="body" sz="quarter" idx="11"/>
          </p:nvPr>
        </p:nvSpPr>
        <p:spPr/>
        <p:txBody>
          <a:bodyPr/>
          <a:lstStyle/>
          <a:p>
            <a:pPr algn="r" rtl="0"/>
            <a:r>
              <a:rPr lang="es" b="0" i="0" u="none" baseline="0"/>
              <a:t>EH-3</a:t>
            </a:r>
          </a:p>
        </p:txBody>
      </p:sp>
      <p:sp>
        <p:nvSpPr>
          <p:cNvPr id="6" name="Content Placeholder 5">
            <a:extLst>
              <a:ext uri="{FF2B5EF4-FFF2-40B4-BE49-F238E27FC236}">
                <a16:creationId xmlns:a16="http://schemas.microsoft.com/office/drawing/2014/main" id="{DDF2D1EE-F71D-4DF7-BD0D-BAC5CB391D23}"/>
              </a:ext>
            </a:extLst>
          </p:cNvPr>
          <p:cNvSpPr>
            <a:spLocks noGrp="1"/>
          </p:cNvSpPr>
          <p:nvPr>
            <p:ph sz="quarter" idx="12"/>
          </p:nvPr>
        </p:nvSpPr>
        <p:spPr/>
        <p:txBody>
          <a:bodyPr/>
          <a:lstStyle/>
          <a:p>
            <a:pPr rtl="0"/>
            <a:r>
              <a:rPr lang="es" b="0" i="0" u="none" baseline="0"/>
              <a:t>PM EH-1</a:t>
            </a:r>
          </a:p>
        </p:txBody>
      </p:sp>
    </p:spTree>
    <p:extLst>
      <p:ext uri="{BB962C8B-B14F-4D97-AF65-F5344CB8AC3E}">
        <p14:creationId xmlns:p14="http://schemas.microsoft.com/office/powerpoint/2010/main" val="4174010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24C034-7EB8-4CF6-BFE1-3F7E0764E6F3}"/>
              </a:ext>
            </a:extLst>
          </p:cNvPr>
          <p:cNvSpPr>
            <a:spLocks noGrp="1"/>
          </p:cNvSpPr>
          <p:nvPr>
            <p:ph idx="1"/>
          </p:nvPr>
        </p:nvSpPr>
        <p:spPr/>
        <p:txBody>
          <a:bodyPr/>
          <a:lstStyle/>
          <a:p>
            <a:pPr algn="l" rtl="0"/>
            <a:r>
              <a:rPr lang="es" sz="2600" b="0" i="0" u="none" baseline="0" dirty="0">
                <a:latin typeface="+mn-lt"/>
              </a:rPr>
              <a:t>Tres enfermedades principales que pueden estar asociadas con el calor extremo</a:t>
            </a:r>
          </a:p>
          <a:p>
            <a:pPr lvl="1" algn="l" rtl="0"/>
            <a:r>
              <a:rPr lang="es" sz="2200" b="0" i="0" u="none" baseline="0" dirty="0">
                <a:latin typeface="+mn-lt"/>
              </a:rPr>
              <a:t>Calambres por calor</a:t>
            </a:r>
          </a:p>
          <a:p>
            <a:pPr lvl="1" algn="l" rtl="0"/>
            <a:r>
              <a:rPr lang="es" sz="2200" b="0" i="0" u="none" baseline="0" dirty="0">
                <a:latin typeface="+mn-lt"/>
              </a:rPr>
              <a:t>Agotamiento por calor </a:t>
            </a:r>
          </a:p>
          <a:p>
            <a:pPr lvl="1" algn="l" rtl="0"/>
            <a:r>
              <a:rPr lang="es" sz="2200" b="0" i="0" u="none" baseline="0" dirty="0">
                <a:latin typeface="+mn-lt"/>
              </a:rPr>
              <a:t>Golpe de calor </a:t>
            </a:r>
          </a:p>
          <a:p>
            <a:pPr algn="l" rtl="0"/>
            <a:r>
              <a:rPr lang="es" sz="2600" b="0" i="0" u="none" baseline="0" dirty="0">
                <a:latin typeface="+mn-lt"/>
              </a:rPr>
              <a:t>Conozca los síntomas </a:t>
            </a:r>
          </a:p>
          <a:p>
            <a:pPr algn="l" rtl="0"/>
            <a:r>
              <a:rPr lang="es" sz="2600" b="0" i="0" u="none" baseline="0" dirty="0">
                <a:latin typeface="+mn-lt"/>
              </a:rPr>
              <a:t>Prepárese para dar ayuda </a:t>
            </a:r>
          </a:p>
          <a:p>
            <a:pPr algn="l" rtl="0"/>
            <a:r>
              <a:rPr lang="es" sz="2600" b="0" i="0" u="none" baseline="0" dirty="0">
                <a:latin typeface="+mn-lt"/>
              </a:rPr>
              <a:t>Sepa cuándo buscar atención médica </a:t>
            </a:r>
          </a:p>
        </p:txBody>
      </p:sp>
      <p:sp>
        <p:nvSpPr>
          <p:cNvPr id="3" name="Title 2">
            <a:extLst>
              <a:ext uri="{FF2B5EF4-FFF2-40B4-BE49-F238E27FC236}">
                <a16:creationId xmlns:a16="http://schemas.microsoft.com/office/drawing/2014/main" id="{EC8B4528-538A-49C0-A566-50A69396CCDE}"/>
              </a:ext>
            </a:extLst>
          </p:cNvPr>
          <p:cNvSpPr>
            <a:spLocks noGrp="1"/>
          </p:cNvSpPr>
          <p:nvPr>
            <p:ph type="title"/>
          </p:nvPr>
        </p:nvSpPr>
        <p:spPr/>
        <p:txBody>
          <a:bodyPr>
            <a:normAutofit fontScale="90000"/>
          </a:bodyPr>
          <a:lstStyle/>
          <a:p>
            <a:pPr algn="l" rtl="0"/>
            <a:r>
              <a:rPr lang="es" b="1" i="1" u="none" baseline="0"/>
              <a:t>Impactos del calor extremo</a:t>
            </a:r>
          </a:p>
        </p:txBody>
      </p:sp>
      <p:sp>
        <p:nvSpPr>
          <p:cNvPr id="4" name="Text Placeholder 3">
            <a:extLst>
              <a:ext uri="{FF2B5EF4-FFF2-40B4-BE49-F238E27FC236}">
                <a16:creationId xmlns:a16="http://schemas.microsoft.com/office/drawing/2014/main" id="{8237FCA1-E530-4D93-83C3-7A3F7705CA87}"/>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83C941AB-BC02-441A-8705-3DE47202D821}"/>
              </a:ext>
            </a:extLst>
          </p:cNvPr>
          <p:cNvSpPr>
            <a:spLocks noGrp="1"/>
          </p:cNvSpPr>
          <p:nvPr>
            <p:ph type="body" sz="quarter" idx="11"/>
          </p:nvPr>
        </p:nvSpPr>
        <p:spPr/>
        <p:txBody>
          <a:bodyPr/>
          <a:lstStyle/>
          <a:p>
            <a:pPr algn="r" rtl="0"/>
            <a:r>
              <a:rPr lang="es" b="0" i="0" u="none" baseline="0"/>
              <a:t>EH-4</a:t>
            </a:r>
          </a:p>
        </p:txBody>
      </p:sp>
      <p:sp>
        <p:nvSpPr>
          <p:cNvPr id="6" name="Content Placeholder 5">
            <a:extLst>
              <a:ext uri="{FF2B5EF4-FFF2-40B4-BE49-F238E27FC236}">
                <a16:creationId xmlns:a16="http://schemas.microsoft.com/office/drawing/2014/main" id="{D4449D49-A847-4BF2-B0A4-DB5952BB65CC}"/>
              </a:ext>
            </a:extLst>
          </p:cNvPr>
          <p:cNvSpPr>
            <a:spLocks noGrp="1"/>
          </p:cNvSpPr>
          <p:nvPr>
            <p:ph sz="quarter" idx="12"/>
          </p:nvPr>
        </p:nvSpPr>
        <p:spPr/>
        <p:txBody>
          <a:bodyPr/>
          <a:lstStyle/>
          <a:p>
            <a:pPr rtl="0"/>
            <a:r>
              <a:rPr lang="es" b="0" i="0" u="none" baseline="0"/>
              <a:t>PM EH-1</a:t>
            </a:r>
          </a:p>
        </p:txBody>
      </p:sp>
      <p:pic>
        <p:nvPicPr>
          <p:cNvPr id="7" name="Picture 6" descr="Consecuencias del calor extremo La imagen muestra a un equipo de trabajadores sobre un techo en un día caluroso.">
            <a:extLst>
              <a:ext uri="{FF2B5EF4-FFF2-40B4-BE49-F238E27FC236}">
                <a16:creationId xmlns:a16="http://schemas.microsoft.com/office/drawing/2014/main" id="{F70B8608-26AC-4571-9FC1-D6AC42EE3F3A}"/>
              </a:ext>
            </a:extLst>
          </p:cNvPr>
          <p:cNvPicPr>
            <a:picLocks noChangeAspect="1"/>
          </p:cNvPicPr>
          <p:nvPr/>
        </p:nvPicPr>
        <p:blipFill>
          <a:blip r:embed="rId2"/>
          <a:stretch>
            <a:fillRect/>
          </a:stretch>
        </p:blipFill>
        <p:spPr>
          <a:xfrm>
            <a:off x="4672668" y="2170351"/>
            <a:ext cx="3563748" cy="2272798"/>
          </a:xfrm>
          <a:prstGeom prst="rect">
            <a:avLst/>
          </a:prstGeom>
        </p:spPr>
      </p:pic>
    </p:spTree>
    <p:extLst>
      <p:ext uri="{BB962C8B-B14F-4D97-AF65-F5344CB8AC3E}">
        <p14:creationId xmlns:p14="http://schemas.microsoft.com/office/powerpoint/2010/main" val="261120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4AC52-D9C7-4A14-9DF9-57154CB93491}"/>
              </a:ext>
            </a:extLst>
          </p:cNvPr>
          <p:cNvSpPr>
            <a:spLocks noGrp="1"/>
          </p:cNvSpPr>
          <p:nvPr>
            <p:ph idx="1"/>
          </p:nvPr>
        </p:nvSpPr>
        <p:spPr>
          <a:xfrm>
            <a:off x="467542" y="3332019"/>
            <a:ext cx="5401242" cy="800670"/>
          </a:xfrm>
        </p:spPr>
        <p:txBody>
          <a:bodyPr>
            <a:noAutofit/>
          </a:bodyPr>
          <a:lstStyle/>
          <a:p>
            <a:pPr lvl="1" algn="l" rtl="0">
              <a:buFont typeface="Arial" panose="020B0604020202020204" pitchFamily="34" charset="0"/>
              <a:buChar char="•"/>
            </a:pPr>
            <a:r>
              <a:rPr lang="es" sz="2200" b="0" i="0" u="none" baseline="0" dirty="0">
                <a:latin typeface="+mn-lt"/>
              </a:rPr>
              <a:t>Considere mantener instaladas las ventanas contra tormentas durante todo el año</a:t>
            </a:r>
          </a:p>
        </p:txBody>
      </p:sp>
      <p:sp>
        <p:nvSpPr>
          <p:cNvPr id="3" name="Title 2">
            <a:extLst>
              <a:ext uri="{FF2B5EF4-FFF2-40B4-BE49-F238E27FC236}">
                <a16:creationId xmlns:a16="http://schemas.microsoft.com/office/drawing/2014/main" id="{A0304E41-BA42-4A55-AD92-26F0D0367243}"/>
              </a:ext>
            </a:extLst>
          </p:cNvPr>
          <p:cNvSpPr>
            <a:spLocks noGrp="1"/>
          </p:cNvSpPr>
          <p:nvPr>
            <p:ph type="title"/>
          </p:nvPr>
        </p:nvSpPr>
        <p:spPr/>
        <p:txBody>
          <a:bodyPr>
            <a:normAutofit fontScale="90000"/>
          </a:bodyPr>
          <a:lstStyle/>
          <a:p>
            <a:pPr algn="l" rtl="0"/>
            <a:r>
              <a:rPr lang="es" b="1" i="1" u="none" baseline="0"/>
              <a:t>Preparación contra el calor extremo</a:t>
            </a:r>
          </a:p>
        </p:txBody>
      </p:sp>
      <p:sp>
        <p:nvSpPr>
          <p:cNvPr id="4" name="Text Placeholder 3">
            <a:extLst>
              <a:ext uri="{FF2B5EF4-FFF2-40B4-BE49-F238E27FC236}">
                <a16:creationId xmlns:a16="http://schemas.microsoft.com/office/drawing/2014/main" id="{EF0F282B-FA48-4A86-AEC3-D6CB6B2D8264}"/>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D71AEAFE-BE37-406B-BD47-E3BBF94DEB2A}"/>
              </a:ext>
            </a:extLst>
          </p:cNvPr>
          <p:cNvSpPr>
            <a:spLocks noGrp="1"/>
          </p:cNvSpPr>
          <p:nvPr>
            <p:ph type="body" sz="quarter" idx="11"/>
          </p:nvPr>
        </p:nvSpPr>
        <p:spPr/>
        <p:txBody>
          <a:bodyPr/>
          <a:lstStyle/>
          <a:p>
            <a:pPr algn="r" rtl="0"/>
            <a:r>
              <a:rPr lang="es" b="0" i="0" u="none" baseline="0"/>
              <a:t>EH-5</a:t>
            </a:r>
          </a:p>
        </p:txBody>
      </p:sp>
      <p:sp>
        <p:nvSpPr>
          <p:cNvPr id="6" name="Content Placeholder 5">
            <a:extLst>
              <a:ext uri="{FF2B5EF4-FFF2-40B4-BE49-F238E27FC236}">
                <a16:creationId xmlns:a16="http://schemas.microsoft.com/office/drawing/2014/main" id="{E6E03411-D8CD-4E9F-B7C5-40CB6EB6E58C}"/>
              </a:ext>
            </a:extLst>
          </p:cNvPr>
          <p:cNvSpPr>
            <a:spLocks noGrp="1"/>
          </p:cNvSpPr>
          <p:nvPr>
            <p:ph sz="quarter" idx="12"/>
          </p:nvPr>
        </p:nvSpPr>
        <p:spPr/>
        <p:txBody>
          <a:bodyPr/>
          <a:lstStyle/>
          <a:p>
            <a:pPr rtl="0"/>
            <a:r>
              <a:rPr lang="es" b="0" i="0" u="none" baseline="0"/>
              <a:t>PM EH-1</a:t>
            </a:r>
          </a:p>
        </p:txBody>
      </p:sp>
      <p:sp>
        <p:nvSpPr>
          <p:cNvPr id="7" name="Content Placeholder 1">
            <a:extLst>
              <a:ext uri="{FF2B5EF4-FFF2-40B4-BE49-F238E27FC236}">
                <a16:creationId xmlns:a16="http://schemas.microsoft.com/office/drawing/2014/main" id="{FB3EDCB1-43FB-4E42-9089-EAD9FF12A48D}"/>
              </a:ext>
            </a:extLst>
          </p:cNvPr>
          <p:cNvSpPr txBox="1">
            <a:spLocks/>
          </p:cNvSpPr>
          <p:nvPr/>
        </p:nvSpPr>
        <p:spPr>
          <a:xfrm>
            <a:off x="467542" y="1673629"/>
            <a:ext cx="8512974" cy="1755371"/>
          </a:xfrm>
          <a:prstGeom prst="rect">
            <a:avLst/>
          </a:prstGeom>
        </p:spPr>
        <p:txBody>
          <a:bodyPr vert="horz" lIns="91440" tIns="45720" rIns="91440" bIns="45720" rtlCol="0">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s" b="0" i="0" u="none" baseline="0" dirty="0">
                <a:latin typeface="+mn-lt"/>
              </a:rPr>
              <a:t>Instale aislamiento adicional </a:t>
            </a:r>
          </a:p>
          <a:p>
            <a:pPr lvl="1" algn="l" rtl="0">
              <a:buFont typeface="Arial" panose="020B0604020202020204" pitchFamily="34" charset="0"/>
              <a:buChar char="•"/>
            </a:pPr>
            <a:r>
              <a:rPr lang="es" b="0" i="0" u="none" baseline="0" dirty="0">
                <a:latin typeface="+mn-lt"/>
              </a:rPr>
              <a:t>El aislamiento ayuda a mantener el calor fuera en el verano, así como a mantener el calor dentro durante los meses de invierno</a:t>
            </a:r>
          </a:p>
          <a:p>
            <a:pPr algn="l" rtl="0"/>
            <a:r>
              <a:rPr lang="es" b="0" i="0" u="none" baseline="0" dirty="0">
                <a:latin typeface="+mn-lt"/>
              </a:rPr>
              <a:t>Proteja las ventanas y puertas de vidrio </a:t>
            </a:r>
          </a:p>
        </p:txBody>
      </p:sp>
      <p:sp>
        <p:nvSpPr>
          <p:cNvPr id="8" name="Content Placeholder 1">
            <a:extLst>
              <a:ext uri="{FF2B5EF4-FFF2-40B4-BE49-F238E27FC236}">
                <a16:creationId xmlns:a16="http://schemas.microsoft.com/office/drawing/2014/main" id="{877E6744-4F33-4E38-BC66-98376B819D60}"/>
              </a:ext>
            </a:extLst>
          </p:cNvPr>
          <p:cNvSpPr txBox="1">
            <a:spLocks/>
          </p:cNvSpPr>
          <p:nvPr/>
        </p:nvSpPr>
        <p:spPr>
          <a:xfrm>
            <a:off x="467542" y="4286745"/>
            <a:ext cx="6010390" cy="160129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s" b="0" i="0" u="none" baseline="0" dirty="0">
                <a:latin typeface="+mn-lt"/>
              </a:rPr>
              <a:t>Usa ventiladores de ático</a:t>
            </a:r>
          </a:p>
          <a:p>
            <a:pPr lvl="1" algn="l" rtl="0">
              <a:buFont typeface="Arial" panose="020B0604020202020204" pitchFamily="34" charset="0"/>
              <a:buChar char="•"/>
            </a:pPr>
            <a:r>
              <a:rPr lang="es" b="0" i="0" u="none" baseline="0" dirty="0">
                <a:latin typeface="+mn-lt"/>
              </a:rPr>
              <a:t>Debido a que el calor se eleva, los ventiladores del ático pueden ayudar a sacar el aire más caliente de la casa</a:t>
            </a:r>
          </a:p>
        </p:txBody>
      </p:sp>
      <p:pic>
        <p:nvPicPr>
          <p:cNvPr id="9" name="Picture 8" descr="Preparación para el calor extremo. Imagen de una casa con áreas de ventilación identificadas.">
            <a:extLst>
              <a:ext uri="{FF2B5EF4-FFF2-40B4-BE49-F238E27FC236}">
                <a16:creationId xmlns:a16="http://schemas.microsoft.com/office/drawing/2014/main" id="{789878A2-7931-43DD-8B9C-BBA4AF252ABB}"/>
              </a:ext>
            </a:extLst>
          </p:cNvPr>
          <p:cNvPicPr>
            <a:picLocks noChangeAspect="1"/>
          </p:cNvPicPr>
          <p:nvPr/>
        </p:nvPicPr>
        <p:blipFill>
          <a:blip r:embed="rId2"/>
          <a:stretch>
            <a:fillRect/>
          </a:stretch>
        </p:blipFill>
        <p:spPr>
          <a:xfrm>
            <a:off x="6343443" y="3151776"/>
            <a:ext cx="2162414" cy="1755371"/>
          </a:xfrm>
          <a:prstGeom prst="rect">
            <a:avLst/>
          </a:prstGeom>
        </p:spPr>
      </p:pic>
    </p:spTree>
    <p:extLst>
      <p:ext uri="{BB962C8B-B14F-4D97-AF65-F5344CB8AC3E}">
        <p14:creationId xmlns:p14="http://schemas.microsoft.com/office/powerpoint/2010/main" val="59071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D145D-5A5D-476B-8692-7FE8D2084A75}"/>
              </a:ext>
            </a:extLst>
          </p:cNvPr>
          <p:cNvSpPr>
            <a:spLocks noGrp="1"/>
          </p:cNvSpPr>
          <p:nvPr>
            <p:ph idx="1"/>
          </p:nvPr>
        </p:nvSpPr>
        <p:spPr/>
        <p:txBody>
          <a:bodyPr/>
          <a:lstStyle/>
          <a:p>
            <a:pPr algn="l" rtl="0"/>
            <a:r>
              <a:rPr lang="es" b="1" i="0" u="none" baseline="0" dirty="0">
                <a:latin typeface="+mn-lt"/>
              </a:rPr>
              <a:t>Muertes</a:t>
            </a:r>
          </a:p>
          <a:p>
            <a:pPr lvl="1" algn="l" rtl="0">
              <a:buFont typeface="Arial" panose="020B0604020202020204" pitchFamily="34" charset="0"/>
              <a:buChar char="•"/>
            </a:pPr>
            <a:r>
              <a:rPr lang="es" b="0" i="0" u="none" baseline="0" dirty="0">
                <a:latin typeface="+mn-lt"/>
              </a:rPr>
              <a:t>Típicamente causada por alguna combinación de asfixia, trauma e hipotermia </a:t>
            </a:r>
          </a:p>
          <a:p>
            <a:pPr lvl="1" algn="l" rtl="0">
              <a:buFont typeface="Arial" panose="020B0604020202020204" pitchFamily="34" charset="0"/>
              <a:buChar char="•"/>
            </a:pPr>
            <a:r>
              <a:rPr lang="es" b="0" i="0" u="none" baseline="0" dirty="0">
                <a:latin typeface="+mn-lt"/>
              </a:rPr>
              <a:t>Responsable de un promedio de 28 muertes cada invierno en los Estados Unidos </a:t>
            </a:r>
          </a:p>
          <a:p>
            <a:pPr algn="l" rtl="0"/>
            <a:r>
              <a:rPr lang="es" b="1" i="0" u="none" baseline="0" dirty="0">
                <a:latin typeface="+mn-lt"/>
              </a:rPr>
              <a:t>Interrupciones</a:t>
            </a:r>
          </a:p>
          <a:p>
            <a:pPr lvl="1" algn="l" rtl="0">
              <a:buFont typeface="Arial" panose="020B0604020202020204" pitchFamily="34" charset="0"/>
              <a:buChar char="•"/>
            </a:pPr>
            <a:r>
              <a:rPr lang="es" b="0" i="0" u="none" baseline="0" dirty="0">
                <a:latin typeface="+mn-lt"/>
              </a:rPr>
              <a:t>Interrumpe el transporte, energía y otros servicios </a:t>
            </a:r>
          </a:p>
          <a:p>
            <a:pPr lvl="1" algn="l" rtl="0">
              <a:buFont typeface="Arial" panose="020B0604020202020204" pitchFamily="34" charset="0"/>
              <a:buChar char="•"/>
            </a:pPr>
            <a:r>
              <a:rPr lang="es" b="0" i="0" u="none" baseline="0" dirty="0">
                <a:latin typeface="+mn-lt"/>
              </a:rPr>
              <a:t>Genera pérdidas económicas por daños a estructuras y carreteras </a:t>
            </a:r>
          </a:p>
        </p:txBody>
      </p:sp>
      <p:sp>
        <p:nvSpPr>
          <p:cNvPr id="3" name="Title 2">
            <a:extLst>
              <a:ext uri="{FF2B5EF4-FFF2-40B4-BE49-F238E27FC236}">
                <a16:creationId xmlns:a16="http://schemas.microsoft.com/office/drawing/2014/main" id="{5FC4B1CE-B2AA-4365-8299-5FC80A9B49A6}"/>
              </a:ext>
            </a:extLst>
          </p:cNvPr>
          <p:cNvSpPr>
            <a:spLocks noGrp="1"/>
          </p:cNvSpPr>
          <p:nvPr>
            <p:ph type="title"/>
          </p:nvPr>
        </p:nvSpPr>
        <p:spPr/>
        <p:txBody>
          <a:bodyPr>
            <a:normAutofit fontScale="90000"/>
          </a:bodyPr>
          <a:lstStyle/>
          <a:p>
            <a:pPr algn="l" rtl="0"/>
            <a:r>
              <a:rPr lang="es" b="1" i="1" u="none" baseline="0"/>
              <a:t>Impactos de las avalanchas</a:t>
            </a:r>
          </a:p>
        </p:txBody>
      </p:sp>
      <p:sp>
        <p:nvSpPr>
          <p:cNvPr id="7" name="Text Placeholder 6">
            <a:extLst>
              <a:ext uri="{FF2B5EF4-FFF2-40B4-BE49-F238E27FC236}">
                <a16:creationId xmlns:a16="http://schemas.microsoft.com/office/drawing/2014/main" id="{ACC422B2-FA3D-4657-9FD1-A4B6D7C6B549}"/>
              </a:ext>
            </a:extLst>
          </p:cNvPr>
          <p:cNvSpPr>
            <a:spLocks noGrp="1"/>
          </p:cNvSpPr>
          <p:nvPr>
            <p:ph type="body" sz="quarter" idx="10"/>
          </p:nvPr>
        </p:nvSpPr>
        <p:spPr/>
        <p:txBody>
          <a:bodyPr/>
          <a:lstStyle/>
          <a:p>
            <a:pPr algn="l" rtl="0"/>
            <a:r>
              <a:rPr lang="es" b="0" i="0" u="none" baseline="0"/>
              <a:t>CERT Anexo sobre peligros: Avalancha</a:t>
            </a:r>
          </a:p>
        </p:txBody>
      </p:sp>
      <p:sp>
        <p:nvSpPr>
          <p:cNvPr id="8" name="Text Placeholder 7">
            <a:extLst>
              <a:ext uri="{FF2B5EF4-FFF2-40B4-BE49-F238E27FC236}">
                <a16:creationId xmlns:a16="http://schemas.microsoft.com/office/drawing/2014/main" id="{D9BA38BA-768C-42DC-90F0-81F3E2317E7F}"/>
              </a:ext>
            </a:extLst>
          </p:cNvPr>
          <p:cNvSpPr>
            <a:spLocks noGrp="1"/>
          </p:cNvSpPr>
          <p:nvPr>
            <p:ph type="body" sz="quarter" idx="11"/>
          </p:nvPr>
        </p:nvSpPr>
        <p:spPr/>
        <p:txBody>
          <a:bodyPr/>
          <a:lstStyle/>
          <a:p>
            <a:pPr algn="r" rtl="0"/>
            <a:r>
              <a:rPr lang="es" b="0" i="0" u="none" baseline="0"/>
              <a:t>AV-2</a:t>
            </a:r>
          </a:p>
        </p:txBody>
      </p:sp>
      <p:sp>
        <p:nvSpPr>
          <p:cNvPr id="9" name="Content Placeholder 8">
            <a:extLst>
              <a:ext uri="{FF2B5EF4-FFF2-40B4-BE49-F238E27FC236}">
                <a16:creationId xmlns:a16="http://schemas.microsoft.com/office/drawing/2014/main" id="{4915BA7B-7802-425F-8DCE-97AD5E871BE6}"/>
              </a:ext>
            </a:extLst>
          </p:cNvPr>
          <p:cNvSpPr>
            <a:spLocks noGrp="1"/>
          </p:cNvSpPr>
          <p:nvPr>
            <p:ph sz="quarter" idx="12"/>
          </p:nvPr>
        </p:nvSpPr>
        <p:spPr/>
        <p:txBody>
          <a:bodyPr/>
          <a:lstStyle/>
          <a:p>
            <a:pPr rtl="0"/>
            <a:r>
              <a:rPr lang="es" b="0" i="0" u="none" baseline="0"/>
              <a:t>PM AV-1</a:t>
            </a:r>
          </a:p>
        </p:txBody>
      </p:sp>
    </p:spTree>
    <p:extLst>
      <p:ext uri="{BB962C8B-B14F-4D97-AF65-F5344CB8AC3E}">
        <p14:creationId xmlns:p14="http://schemas.microsoft.com/office/powerpoint/2010/main" val="290182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358CC8E-C26C-497F-BBA3-DE4F1C9B40D2}"/>
              </a:ext>
            </a:extLst>
          </p:cNvPr>
          <p:cNvSpPr>
            <a:spLocks noGrp="1"/>
          </p:cNvSpPr>
          <p:nvPr>
            <p:ph idx="1"/>
          </p:nvPr>
        </p:nvSpPr>
        <p:spPr/>
        <p:txBody>
          <a:bodyPr>
            <a:normAutofit lnSpcReduction="10000"/>
          </a:bodyPr>
          <a:lstStyle/>
          <a:p>
            <a:pPr algn="l" rtl="0"/>
            <a:r>
              <a:rPr lang="es" b="0" i="0" u="none" baseline="0" dirty="0">
                <a:latin typeface="+mn-lt"/>
              </a:rPr>
              <a:t>Instale aires acondicionadores bien ajustados en las ventanas y aísle si es necesario </a:t>
            </a:r>
          </a:p>
          <a:p>
            <a:pPr algn="l" rtl="0"/>
            <a:r>
              <a:rPr lang="es" b="0" i="0" u="none" baseline="0" dirty="0">
                <a:latin typeface="+mn-lt"/>
              </a:rPr>
              <a:t>Inspeccione los conductos de aire acondicionado para un aislamiento adecuado </a:t>
            </a:r>
          </a:p>
          <a:p>
            <a:pPr algn="l" rtl="0"/>
            <a:r>
              <a:rPr lang="es" b="0" i="0" u="none" baseline="0" dirty="0">
                <a:latin typeface="+mn-lt"/>
              </a:rPr>
              <a:t>Instale reflectores de ventana temporales (para usar entre ventanas y cortinas), como cartón cubierto con papel aluminio, para reflejar el calor exterior </a:t>
            </a:r>
          </a:p>
          <a:p>
            <a:pPr algn="l" rtl="0"/>
            <a:r>
              <a:rPr lang="es" b="0" i="0" u="none" baseline="0" dirty="0">
                <a:latin typeface="+mn-lt"/>
              </a:rPr>
              <a:t>Instale cinta aislante en los marcos de puertas y ventanas para mantener el aire fresco adentro </a:t>
            </a:r>
          </a:p>
          <a:p>
            <a:pPr algn="l" rtl="0"/>
            <a:r>
              <a:rPr lang="es" b="0" i="0" u="none" baseline="0" dirty="0">
                <a:latin typeface="+mn-lt"/>
              </a:rPr>
              <a:t>Cubra las ventanas que reciben sol de la mañana o la tarde con cortinas, persianas o toldos </a:t>
            </a:r>
            <a:endParaRPr lang="es" b="1" dirty="0">
              <a:latin typeface="+mn-lt"/>
            </a:endParaRPr>
          </a:p>
        </p:txBody>
      </p:sp>
      <p:sp>
        <p:nvSpPr>
          <p:cNvPr id="3" name="Title 2">
            <a:extLst>
              <a:ext uri="{FF2B5EF4-FFF2-40B4-BE49-F238E27FC236}">
                <a16:creationId xmlns:a16="http://schemas.microsoft.com/office/drawing/2014/main" id="{A0304E41-BA42-4A55-AD92-26F0D0367243}"/>
              </a:ext>
            </a:extLst>
          </p:cNvPr>
          <p:cNvSpPr>
            <a:spLocks noGrp="1"/>
          </p:cNvSpPr>
          <p:nvPr>
            <p:ph type="title"/>
          </p:nvPr>
        </p:nvSpPr>
        <p:spPr/>
        <p:txBody>
          <a:bodyPr>
            <a:normAutofit fontScale="90000"/>
          </a:bodyPr>
          <a:lstStyle/>
          <a:p>
            <a:pPr algn="l" rtl="0"/>
            <a:r>
              <a:rPr lang="es" b="1" i="1" u="none" baseline="0"/>
              <a:t>Preparación contra el calor extremo</a:t>
            </a:r>
          </a:p>
        </p:txBody>
      </p:sp>
      <p:sp>
        <p:nvSpPr>
          <p:cNvPr id="14" name="Text Placeholder 13">
            <a:extLst>
              <a:ext uri="{FF2B5EF4-FFF2-40B4-BE49-F238E27FC236}">
                <a16:creationId xmlns:a16="http://schemas.microsoft.com/office/drawing/2014/main" id="{4603EB6C-3B0F-4C85-B86D-F9379829E10C}"/>
              </a:ext>
            </a:extLst>
          </p:cNvPr>
          <p:cNvSpPr>
            <a:spLocks noGrp="1"/>
          </p:cNvSpPr>
          <p:nvPr>
            <p:ph type="body" sz="quarter" idx="10"/>
          </p:nvPr>
        </p:nvSpPr>
        <p:spPr/>
        <p:txBody>
          <a:bodyPr/>
          <a:lstStyle/>
          <a:p>
            <a:pPr algn="l" rtl="0"/>
            <a:r>
              <a:rPr lang="es" b="0" i="0" u="none" baseline="0"/>
              <a:t>CERT Anexo sobre peligros: Calor extremo</a:t>
            </a:r>
          </a:p>
        </p:txBody>
      </p:sp>
      <p:sp>
        <p:nvSpPr>
          <p:cNvPr id="15" name="Text Placeholder 14">
            <a:extLst>
              <a:ext uri="{FF2B5EF4-FFF2-40B4-BE49-F238E27FC236}">
                <a16:creationId xmlns:a16="http://schemas.microsoft.com/office/drawing/2014/main" id="{9476BCBB-BC74-43DD-AABD-8619BB8FA04F}"/>
              </a:ext>
            </a:extLst>
          </p:cNvPr>
          <p:cNvSpPr>
            <a:spLocks noGrp="1"/>
          </p:cNvSpPr>
          <p:nvPr>
            <p:ph type="body" sz="quarter" idx="11"/>
          </p:nvPr>
        </p:nvSpPr>
        <p:spPr/>
        <p:txBody>
          <a:bodyPr/>
          <a:lstStyle/>
          <a:p>
            <a:pPr algn="r" rtl="0"/>
            <a:r>
              <a:rPr lang="es" b="0" i="0" u="none" baseline="0"/>
              <a:t>EH-6</a:t>
            </a:r>
          </a:p>
        </p:txBody>
      </p:sp>
      <p:sp>
        <p:nvSpPr>
          <p:cNvPr id="16" name="Content Placeholder 15">
            <a:extLst>
              <a:ext uri="{FF2B5EF4-FFF2-40B4-BE49-F238E27FC236}">
                <a16:creationId xmlns:a16="http://schemas.microsoft.com/office/drawing/2014/main" id="{BEE4176B-FF83-4291-9F0A-2E1C253A2FD1}"/>
              </a:ext>
            </a:extLst>
          </p:cNvPr>
          <p:cNvSpPr>
            <a:spLocks noGrp="1"/>
          </p:cNvSpPr>
          <p:nvPr>
            <p:ph sz="quarter" idx="12"/>
          </p:nvPr>
        </p:nvSpPr>
        <p:spPr/>
        <p:txBody>
          <a:bodyPr/>
          <a:lstStyle/>
          <a:p>
            <a:pPr rtl="0"/>
            <a:r>
              <a:rPr lang="es" b="0" i="0" u="none" baseline="0"/>
              <a:t>PM EH-1</a:t>
            </a:r>
          </a:p>
        </p:txBody>
      </p:sp>
    </p:spTree>
    <p:extLst>
      <p:ext uri="{BB962C8B-B14F-4D97-AF65-F5344CB8AC3E}">
        <p14:creationId xmlns:p14="http://schemas.microsoft.com/office/powerpoint/2010/main" val="39656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2CA5DC-FB0C-45D8-A9A7-C5DF1C3A8A68}"/>
              </a:ext>
            </a:extLst>
          </p:cNvPr>
          <p:cNvSpPr>
            <a:spLocks noGrp="1"/>
          </p:cNvSpPr>
          <p:nvPr>
            <p:ph idx="1"/>
          </p:nvPr>
        </p:nvSpPr>
        <p:spPr/>
        <p:txBody>
          <a:bodyPr/>
          <a:lstStyle/>
          <a:p>
            <a:pPr algn="l" rtl="0"/>
            <a:r>
              <a:rPr lang="es" sz="2600" b="0" i="0" u="none" baseline="0" dirty="0">
                <a:latin typeface="+mn-lt"/>
              </a:rPr>
              <a:t>Mire y escuche los informes del clima para los tres productos relacionados con el calor del Servicio Nacional de Meteorología (NWS) basados ​​en el Índice de Calor </a:t>
            </a:r>
          </a:p>
          <a:p>
            <a:pPr algn="l" rtl="0"/>
            <a:r>
              <a:rPr lang="es" sz="2600" b="0" i="0" u="none" baseline="0" dirty="0">
                <a:latin typeface="+mn-lt"/>
              </a:rPr>
              <a:t>El NWS emite los siguientes productos cuando es probable que ocurra un evento de calor excesivo: </a:t>
            </a:r>
          </a:p>
          <a:p>
            <a:pPr marL="914389" lvl="1" indent="-457200" algn="l" rtl="0">
              <a:buFont typeface="+mj-lt"/>
              <a:buAutoNum type="arabicPeriod"/>
            </a:pPr>
            <a:r>
              <a:rPr lang="es" b="1" i="0" u="none" baseline="0" dirty="0">
                <a:latin typeface="+mn-lt"/>
              </a:rPr>
              <a:t>Expectativas de calor excesivo:</a:t>
            </a:r>
            <a:r>
              <a:rPr lang="es" b="0" i="0" u="none" baseline="0" dirty="0">
                <a:latin typeface="+mn-lt"/>
              </a:rPr>
              <a:t> El potencial existe en los próximos 3 a 7 días </a:t>
            </a:r>
          </a:p>
          <a:p>
            <a:pPr marL="914389" lvl="1" indent="-457200" algn="l" rtl="0">
              <a:buFont typeface="+mj-lt"/>
              <a:buAutoNum type="arabicPeriod"/>
            </a:pPr>
            <a:r>
              <a:rPr lang="es" b="1" i="0" u="none" baseline="0" dirty="0">
                <a:latin typeface="+mn-lt"/>
              </a:rPr>
              <a:t>Vigilancias de calor excesivo:</a:t>
            </a:r>
            <a:r>
              <a:rPr lang="es" b="0" i="0" u="none" baseline="0" dirty="0">
                <a:latin typeface="+mn-lt"/>
              </a:rPr>
              <a:t> Las condiciones son favorables en las próximas 24 a 72 horas </a:t>
            </a:r>
          </a:p>
          <a:p>
            <a:pPr marL="914389" lvl="1" indent="-457200" algn="l" rtl="0">
              <a:buFont typeface="+mj-lt"/>
              <a:buAutoNum type="arabicPeriod"/>
            </a:pPr>
            <a:r>
              <a:rPr lang="es" b="1" i="0" u="none" baseline="0" dirty="0">
                <a:latin typeface="+mn-lt"/>
              </a:rPr>
              <a:t>Advertencias de calor excesivo:</a:t>
            </a:r>
            <a:r>
              <a:rPr lang="es" b="0" i="0" u="none" baseline="0" dirty="0">
                <a:latin typeface="+mn-lt"/>
              </a:rPr>
              <a:t> Se espera un evento en las próximas 36 horas </a:t>
            </a:r>
          </a:p>
        </p:txBody>
      </p:sp>
      <p:sp>
        <p:nvSpPr>
          <p:cNvPr id="3" name="Title 2">
            <a:extLst>
              <a:ext uri="{FF2B5EF4-FFF2-40B4-BE49-F238E27FC236}">
                <a16:creationId xmlns:a16="http://schemas.microsoft.com/office/drawing/2014/main" id="{8A2FB00F-192B-4EF4-A1EE-A79C9D856399}"/>
              </a:ext>
            </a:extLst>
          </p:cNvPr>
          <p:cNvSpPr>
            <a:spLocks noGrp="1"/>
          </p:cNvSpPr>
          <p:nvPr>
            <p:ph type="title"/>
          </p:nvPr>
        </p:nvSpPr>
        <p:spPr/>
        <p:txBody>
          <a:bodyPr>
            <a:normAutofit fontScale="90000"/>
          </a:bodyPr>
          <a:lstStyle/>
          <a:p>
            <a:pPr algn="l" rtl="0"/>
            <a:r>
              <a:rPr lang="es" b="1" i="1" u="none" baseline="0"/>
              <a:t>Preparación contra el calor extremo</a:t>
            </a:r>
          </a:p>
        </p:txBody>
      </p:sp>
      <p:sp>
        <p:nvSpPr>
          <p:cNvPr id="4" name="Text Placeholder 3">
            <a:extLst>
              <a:ext uri="{FF2B5EF4-FFF2-40B4-BE49-F238E27FC236}">
                <a16:creationId xmlns:a16="http://schemas.microsoft.com/office/drawing/2014/main" id="{B448AA56-A3CA-4CEB-9F20-4EE6C95C5F4F}"/>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0B4F8FC2-50DA-4932-A0FF-749BB0345D12}"/>
              </a:ext>
            </a:extLst>
          </p:cNvPr>
          <p:cNvSpPr>
            <a:spLocks noGrp="1"/>
          </p:cNvSpPr>
          <p:nvPr>
            <p:ph type="body" sz="quarter" idx="11"/>
          </p:nvPr>
        </p:nvSpPr>
        <p:spPr/>
        <p:txBody>
          <a:bodyPr/>
          <a:lstStyle/>
          <a:p>
            <a:pPr algn="r" rtl="0"/>
            <a:r>
              <a:rPr lang="es" b="0" i="0" u="none" baseline="0"/>
              <a:t>EH-7</a:t>
            </a:r>
          </a:p>
        </p:txBody>
      </p:sp>
      <p:sp>
        <p:nvSpPr>
          <p:cNvPr id="6" name="Content Placeholder 5">
            <a:extLst>
              <a:ext uri="{FF2B5EF4-FFF2-40B4-BE49-F238E27FC236}">
                <a16:creationId xmlns:a16="http://schemas.microsoft.com/office/drawing/2014/main" id="{F49E2C39-9E91-4E68-8A9C-AD995CF28247}"/>
              </a:ext>
            </a:extLst>
          </p:cNvPr>
          <p:cNvSpPr>
            <a:spLocks noGrp="1"/>
          </p:cNvSpPr>
          <p:nvPr>
            <p:ph sz="quarter" idx="12"/>
          </p:nvPr>
        </p:nvSpPr>
        <p:spPr/>
        <p:txBody>
          <a:bodyPr/>
          <a:lstStyle/>
          <a:p>
            <a:pPr rtl="0"/>
            <a:r>
              <a:rPr lang="es" b="0" i="0" u="none" baseline="0"/>
              <a:t>PM EH-2</a:t>
            </a:r>
          </a:p>
        </p:txBody>
      </p:sp>
    </p:spTree>
    <p:extLst>
      <p:ext uri="{BB962C8B-B14F-4D97-AF65-F5344CB8AC3E}">
        <p14:creationId xmlns:p14="http://schemas.microsoft.com/office/powerpoint/2010/main" val="17762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7494E-A0E7-4636-9B69-E94B3A2C5FB6}"/>
              </a:ext>
            </a:extLst>
          </p:cNvPr>
          <p:cNvSpPr>
            <a:spLocks noGrp="1"/>
          </p:cNvSpPr>
          <p:nvPr>
            <p:ph idx="1"/>
          </p:nvPr>
        </p:nvSpPr>
        <p:spPr/>
        <p:txBody>
          <a:bodyPr/>
          <a:lstStyle/>
          <a:p>
            <a:pPr algn="l" rtl="0"/>
            <a:r>
              <a:rPr lang="es" b="0" i="0" u="none" baseline="0" dirty="0">
                <a:latin typeface="+mn-lt"/>
              </a:rPr>
              <a:t>Busque lugares con aire acondicionado </a:t>
            </a:r>
          </a:p>
          <a:p>
            <a:pPr lvl="1" algn="l" rtl="0">
              <a:buFont typeface="Arial" panose="020B0604020202020204" pitchFamily="34" charset="0"/>
              <a:buChar char="•"/>
            </a:pPr>
            <a:r>
              <a:rPr lang="es" b="0" i="0" u="none" baseline="0" dirty="0">
                <a:latin typeface="+mn-lt"/>
              </a:rPr>
              <a:t>Si su casa no tiene aire acondicionado, busque áreas que sí lo tengan </a:t>
            </a:r>
          </a:p>
          <a:p>
            <a:pPr lvl="1" algn="l" rtl="0">
              <a:buFont typeface="Arial" panose="020B0604020202020204" pitchFamily="34" charset="0"/>
              <a:buChar char="•"/>
            </a:pPr>
            <a:r>
              <a:rPr lang="es" b="0" i="0" u="none" baseline="0" dirty="0">
                <a:latin typeface="+mn-lt"/>
              </a:rPr>
              <a:t>Las escuelas, bibliotecas, centros comerciales, centros comunitarios y muchos otros lugares públicos ofrecen buenos refugios durante el calor extremo </a:t>
            </a:r>
          </a:p>
        </p:txBody>
      </p:sp>
      <p:sp>
        <p:nvSpPr>
          <p:cNvPr id="3" name="Title 2">
            <a:extLst>
              <a:ext uri="{FF2B5EF4-FFF2-40B4-BE49-F238E27FC236}">
                <a16:creationId xmlns:a16="http://schemas.microsoft.com/office/drawing/2014/main" id="{ABE46D2E-998C-4A1B-B421-D8EA5AAD141B}"/>
              </a:ext>
            </a:extLst>
          </p:cNvPr>
          <p:cNvSpPr>
            <a:spLocks noGrp="1"/>
          </p:cNvSpPr>
          <p:nvPr>
            <p:ph type="title"/>
          </p:nvPr>
        </p:nvSpPr>
        <p:spPr/>
        <p:txBody>
          <a:bodyPr>
            <a:normAutofit fontScale="90000"/>
          </a:bodyPr>
          <a:lstStyle/>
          <a:p>
            <a:pPr algn="l" rtl="0"/>
            <a:r>
              <a:rPr lang="es" b="1" i="1" u="none" baseline="0" dirty="0"/>
              <a:t>Durante el calor extremo</a:t>
            </a:r>
          </a:p>
        </p:txBody>
      </p:sp>
      <p:sp>
        <p:nvSpPr>
          <p:cNvPr id="4" name="Text Placeholder 3">
            <a:extLst>
              <a:ext uri="{FF2B5EF4-FFF2-40B4-BE49-F238E27FC236}">
                <a16:creationId xmlns:a16="http://schemas.microsoft.com/office/drawing/2014/main" id="{05C702A0-C639-4548-BDBC-B7EBE0655600}"/>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BFC4D9D0-A76F-4F15-931B-919A8A6B2EA7}"/>
              </a:ext>
            </a:extLst>
          </p:cNvPr>
          <p:cNvSpPr>
            <a:spLocks noGrp="1"/>
          </p:cNvSpPr>
          <p:nvPr>
            <p:ph type="body" sz="quarter" idx="11"/>
          </p:nvPr>
        </p:nvSpPr>
        <p:spPr/>
        <p:txBody>
          <a:bodyPr/>
          <a:lstStyle/>
          <a:p>
            <a:pPr algn="r" rtl="0"/>
            <a:r>
              <a:rPr lang="es" b="0" i="0" u="none" baseline="0"/>
              <a:t>EH-8</a:t>
            </a:r>
          </a:p>
        </p:txBody>
      </p:sp>
      <p:sp>
        <p:nvSpPr>
          <p:cNvPr id="6" name="Content Placeholder 5">
            <a:extLst>
              <a:ext uri="{FF2B5EF4-FFF2-40B4-BE49-F238E27FC236}">
                <a16:creationId xmlns:a16="http://schemas.microsoft.com/office/drawing/2014/main" id="{A8AC234B-22AF-4EC1-B22A-8A82A1624FA2}"/>
              </a:ext>
            </a:extLst>
          </p:cNvPr>
          <p:cNvSpPr>
            <a:spLocks noGrp="1"/>
          </p:cNvSpPr>
          <p:nvPr>
            <p:ph sz="quarter" idx="12"/>
          </p:nvPr>
        </p:nvSpPr>
        <p:spPr/>
        <p:txBody>
          <a:bodyPr/>
          <a:lstStyle/>
          <a:p>
            <a:pPr rtl="0"/>
            <a:r>
              <a:rPr lang="es" b="0" i="0" u="none" baseline="0"/>
              <a:t>PM EH-2</a:t>
            </a:r>
          </a:p>
        </p:txBody>
      </p:sp>
    </p:spTree>
    <p:extLst>
      <p:ext uri="{BB962C8B-B14F-4D97-AF65-F5344CB8AC3E}">
        <p14:creationId xmlns:p14="http://schemas.microsoft.com/office/powerpoint/2010/main" val="419664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50EA4B-F9DD-4558-8DB7-D71DB1D79BD0}"/>
              </a:ext>
            </a:extLst>
          </p:cNvPr>
          <p:cNvSpPr>
            <a:spLocks noGrp="1"/>
          </p:cNvSpPr>
          <p:nvPr>
            <p:ph idx="1"/>
          </p:nvPr>
        </p:nvSpPr>
        <p:spPr/>
        <p:txBody>
          <a:bodyPr>
            <a:normAutofit/>
          </a:bodyPr>
          <a:lstStyle/>
          <a:p>
            <a:pPr algn="l" rtl="0"/>
            <a:r>
              <a:rPr lang="es" sz="2600" b="0" i="0" u="none" baseline="0" dirty="0">
                <a:latin typeface="+mn-lt"/>
              </a:rPr>
              <a:t>Si bien los ventiladores eléctricos pueden brindar comodidad, no evitan las enfermedades relacionadas con el calor cuando las temperaturas alcanzan más de 90 grados </a:t>
            </a:r>
          </a:p>
          <a:p>
            <a:pPr lvl="1" algn="l" rtl="0">
              <a:buFont typeface="Arial" panose="020B0604020202020204" pitchFamily="34" charset="0"/>
              <a:buChar char="•"/>
            </a:pPr>
            <a:r>
              <a:rPr lang="es" sz="2200" b="0" i="0" u="none" baseline="0" dirty="0">
                <a:latin typeface="+mn-lt"/>
              </a:rPr>
              <a:t>Solo usar un ventilador eléctrico portátil cuando las temperaturas del índice de calor exceden los 99 grados realmente aumenta el estrés por calor al que el cuerpo debe responder al soplar sobre la piel aire más cálido que la temperatura corporal ideal </a:t>
            </a:r>
          </a:p>
          <a:p>
            <a:pPr algn="l" rtl="0"/>
            <a:r>
              <a:rPr lang="es" sz="2600" b="0" i="0" u="none" baseline="0" dirty="0">
                <a:latin typeface="+mn-lt"/>
              </a:rPr>
              <a:t>Evite el esfuerzo excesivo y las actividades extenuantes, especialmente durante el período más caluroso del día </a:t>
            </a:r>
          </a:p>
          <a:p>
            <a:pPr lvl="1" algn="l" rtl="0">
              <a:buFont typeface="Arial" panose="020B0604020202020204" pitchFamily="34" charset="0"/>
              <a:buChar char="•"/>
            </a:pPr>
            <a:r>
              <a:rPr lang="es" sz="2200" b="0" i="0" u="none" baseline="0" dirty="0">
                <a:latin typeface="+mn-lt"/>
              </a:rPr>
              <a:t>Las enfermedades relacionadas con el calor pueden atacar rápidamente, en especial a aquellos que realizan un trabajo intenso durante el calor del día </a:t>
            </a:r>
          </a:p>
        </p:txBody>
      </p:sp>
      <p:sp>
        <p:nvSpPr>
          <p:cNvPr id="3" name="Title 2">
            <a:extLst>
              <a:ext uri="{FF2B5EF4-FFF2-40B4-BE49-F238E27FC236}">
                <a16:creationId xmlns:a16="http://schemas.microsoft.com/office/drawing/2014/main" id="{8D5D0DE4-4EAD-4983-9CF7-540FBDEB20CF}"/>
              </a:ext>
            </a:extLst>
          </p:cNvPr>
          <p:cNvSpPr>
            <a:spLocks noGrp="1"/>
          </p:cNvSpPr>
          <p:nvPr>
            <p:ph type="title"/>
          </p:nvPr>
        </p:nvSpPr>
        <p:spPr/>
        <p:txBody>
          <a:bodyPr>
            <a:normAutofit fontScale="90000"/>
          </a:bodyPr>
          <a:lstStyle/>
          <a:p>
            <a:pPr algn="l" rtl="0"/>
            <a:r>
              <a:rPr lang="es" b="1" i="1" u="none" baseline="0" dirty="0"/>
              <a:t>Durante el calor extremo</a:t>
            </a:r>
          </a:p>
        </p:txBody>
      </p:sp>
      <p:sp>
        <p:nvSpPr>
          <p:cNvPr id="4" name="Text Placeholder 3">
            <a:extLst>
              <a:ext uri="{FF2B5EF4-FFF2-40B4-BE49-F238E27FC236}">
                <a16:creationId xmlns:a16="http://schemas.microsoft.com/office/drawing/2014/main" id="{392C65A6-5E99-4CAA-AADC-B3644CD5AE80}"/>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06BC4CBA-E93F-48F6-AB43-CA33AE8BE4E7}"/>
              </a:ext>
            </a:extLst>
          </p:cNvPr>
          <p:cNvSpPr>
            <a:spLocks noGrp="1"/>
          </p:cNvSpPr>
          <p:nvPr>
            <p:ph type="body" sz="quarter" idx="11"/>
          </p:nvPr>
        </p:nvSpPr>
        <p:spPr/>
        <p:txBody>
          <a:bodyPr/>
          <a:lstStyle/>
          <a:p>
            <a:pPr algn="r" rtl="0"/>
            <a:r>
              <a:rPr lang="es" b="0" i="0" u="none" baseline="0"/>
              <a:t>EH-9</a:t>
            </a:r>
          </a:p>
        </p:txBody>
      </p:sp>
      <p:sp>
        <p:nvSpPr>
          <p:cNvPr id="6" name="Content Placeholder 5">
            <a:extLst>
              <a:ext uri="{FF2B5EF4-FFF2-40B4-BE49-F238E27FC236}">
                <a16:creationId xmlns:a16="http://schemas.microsoft.com/office/drawing/2014/main" id="{8AB48FC3-462D-4346-807A-2EA1BDA2D19B}"/>
              </a:ext>
            </a:extLst>
          </p:cNvPr>
          <p:cNvSpPr>
            <a:spLocks noGrp="1"/>
          </p:cNvSpPr>
          <p:nvPr>
            <p:ph sz="quarter" idx="12"/>
          </p:nvPr>
        </p:nvSpPr>
        <p:spPr/>
        <p:txBody>
          <a:bodyPr/>
          <a:lstStyle/>
          <a:p>
            <a:pPr rtl="0"/>
            <a:r>
              <a:rPr lang="es" b="0" i="0" u="none" baseline="0"/>
              <a:t>PM EH-2</a:t>
            </a:r>
          </a:p>
        </p:txBody>
      </p:sp>
    </p:spTree>
    <p:extLst>
      <p:ext uri="{BB962C8B-B14F-4D97-AF65-F5344CB8AC3E}">
        <p14:creationId xmlns:p14="http://schemas.microsoft.com/office/powerpoint/2010/main" val="51004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CF362-F8AE-42DF-B16D-477E43A0120F}"/>
              </a:ext>
            </a:extLst>
          </p:cNvPr>
          <p:cNvSpPr>
            <a:spLocks noGrp="1"/>
          </p:cNvSpPr>
          <p:nvPr>
            <p:ph idx="1"/>
          </p:nvPr>
        </p:nvSpPr>
        <p:spPr/>
        <p:txBody>
          <a:bodyPr/>
          <a:lstStyle/>
          <a:p>
            <a:pPr algn="l" rtl="0"/>
            <a:r>
              <a:rPr lang="es" b="0" i="0" u="none" baseline="0" dirty="0">
                <a:latin typeface="+mn-lt"/>
              </a:rPr>
              <a:t>Use ropa holgada, liviana y de colores claros </a:t>
            </a:r>
          </a:p>
          <a:p>
            <a:pPr lvl="1" algn="l" rtl="0">
              <a:buFont typeface="Arial" panose="020B0604020202020204" pitchFamily="34" charset="0"/>
              <a:buChar char="•"/>
            </a:pPr>
            <a:r>
              <a:rPr lang="es" b="0" i="0" u="none" baseline="0" dirty="0">
                <a:latin typeface="+mn-lt"/>
              </a:rPr>
              <a:t>Evite capas y telas más pesados ​​como la lana </a:t>
            </a:r>
          </a:p>
          <a:p>
            <a:pPr lvl="1" algn="l" rtl="0">
              <a:buFont typeface="Arial" panose="020B0604020202020204" pitchFamily="34" charset="0"/>
              <a:buChar char="•"/>
            </a:pPr>
            <a:r>
              <a:rPr lang="es" b="0" i="0" u="none" baseline="0" dirty="0">
                <a:latin typeface="+mn-lt"/>
              </a:rPr>
              <a:t>Elija poliéster o algodón siempre que sea posible, ya que "respiran" mejor </a:t>
            </a:r>
          </a:p>
          <a:p>
            <a:pPr lvl="1" algn="l" rtl="0">
              <a:buFont typeface="Arial" panose="020B0604020202020204" pitchFamily="34" charset="0"/>
              <a:buChar char="•"/>
            </a:pPr>
            <a:r>
              <a:rPr lang="es" b="0" i="0" u="none" baseline="0" dirty="0">
                <a:latin typeface="+mn-lt"/>
              </a:rPr>
              <a:t>El poliéster no es tan absorbente que el algodón y, por lo tanto, permite que el sudor se evapore más eficientemente que el algodón </a:t>
            </a:r>
          </a:p>
          <a:p>
            <a:pPr lvl="1" algn="l" rtl="0">
              <a:buFont typeface="Arial" panose="020B0604020202020204" pitchFamily="34" charset="0"/>
              <a:buChar char="•"/>
            </a:pPr>
            <a:r>
              <a:rPr lang="es" b="0" i="0" u="none" baseline="0" dirty="0">
                <a:latin typeface="+mn-lt"/>
              </a:rPr>
              <a:t>Los colores claros reflejan los rayos del sol mejor que los colores oscuros, que absorben el calor </a:t>
            </a:r>
          </a:p>
          <a:p>
            <a:pPr lvl="1" algn="l" rtl="0">
              <a:buFont typeface="Arial" panose="020B0604020202020204" pitchFamily="34" charset="0"/>
              <a:buChar char="•"/>
            </a:pPr>
            <a:r>
              <a:rPr lang="es" b="0" i="0" u="none" baseline="0" dirty="0">
                <a:latin typeface="+mn-lt"/>
              </a:rPr>
              <a:t>Proteja la cara y la cabeza con un sombrero de ala ancha </a:t>
            </a:r>
          </a:p>
        </p:txBody>
      </p:sp>
      <p:sp>
        <p:nvSpPr>
          <p:cNvPr id="3" name="Title 2">
            <a:extLst>
              <a:ext uri="{FF2B5EF4-FFF2-40B4-BE49-F238E27FC236}">
                <a16:creationId xmlns:a16="http://schemas.microsoft.com/office/drawing/2014/main" id="{D2A8B500-2588-41A4-A6DE-F98B33A4999C}"/>
              </a:ext>
            </a:extLst>
          </p:cNvPr>
          <p:cNvSpPr>
            <a:spLocks noGrp="1"/>
          </p:cNvSpPr>
          <p:nvPr>
            <p:ph type="title"/>
          </p:nvPr>
        </p:nvSpPr>
        <p:spPr/>
        <p:txBody>
          <a:bodyPr>
            <a:normAutofit fontScale="90000"/>
          </a:bodyPr>
          <a:lstStyle/>
          <a:p>
            <a:pPr algn="l" rtl="0"/>
            <a:r>
              <a:rPr lang="es" b="1" i="1" u="none" baseline="0" dirty="0"/>
              <a:t>Durante el calor extremo</a:t>
            </a:r>
          </a:p>
        </p:txBody>
      </p:sp>
      <p:sp>
        <p:nvSpPr>
          <p:cNvPr id="4" name="Text Placeholder 3">
            <a:extLst>
              <a:ext uri="{FF2B5EF4-FFF2-40B4-BE49-F238E27FC236}">
                <a16:creationId xmlns:a16="http://schemas.microsoft.com/office/drawing/2014/main" id="{957494B4-7BF6-4479-BBF6-D3AA8A0F1B13}"/>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6F87147B-2D7E-4749-A39B-DA97914513F9}"/>
              </a:ext>
            </a:extLst>
          </p:cNvPr>
          <p:cNvSpPr>
            <a:spLocks noGrp="1"/>
          </p:cNvSpPr>
          <p:nvPr>
            <p:ph type="body" sz="quarter" idx="11"/>
          </p:nvPr>
        </p:nvSpPr>
        <p:spPr/>
        <p:txBody>
          <a:bodyPr/>
          <a:lstStyle/>
          <a:p>
            <a:pPr algn="r" rtl="0"/>
            <a:r>
              <a:rPr lang="es" b="0" i="0" u="none" baseline="0"/>
              <a:t>EH-10</a:t>
            </a:r>
          </a:p>
        </p:txBody>
      </p:sp>
      <p:sp>
        <p:nvSpPr>
          <p:cNvPr id="6" name="Content Placeholder 5">
            <a:extLst>
              <a:ext uri="{FF2B5EF4-FFF2-40B4-BE49-F238E27FC236}">
                <a16:creationId xmlns:a16="http://schemas.microsoft.com/office/drawing/2014/main" id="{17005229-2104-42AA-819C-92457C3783CF}"/>
              </a:ext>
            </a:extLst>
          </p:cNvPr>
          <p:cNvSpPr>
            <a:spLocks noGrp="1"/>
          </p:cNvSpPr>
          <p:nvPr>
            <p:ph sz="quarter" idx="12"/>
          </p:nvPr>
        </p:nvSpPr>
        <p:spPr/>
        <p:txBody>
          <a:bodyPr/>
          <a:lstStyle/>
          <a:p>
            <a:pPr rtl="0"/>
            <a:r>
              <a:rPr lang="es" b="0" i="0" u="none" baseline="0"/>
              <a:t>PM EH-2</a:t>
            </a:r>
          </a:p>
        </p:txBody>
      </p:sp>
    </p:spTree>
    <p:extLst>
      <p:ext uri="{BB962C8B-B14F-4D97-AF65-F5344CB8AC3E}">
        <p14:creationId xmlns:p14="http://schemas.microsoft.com/office/powerpoint/2010/main" val="4059133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52B70B-F65A-4726-8824-A08477455AA2}"/>
              </a:ext>
            </a:extLst>
          </p:cNvPr>
          <p:cNvSpPr>
            <a:spLocks noGrp="1"/>
          </p:cNvSpPr>
          <p:nvPr>
            <p:ph idx="1"/>
          </p:nvPr>
        </p:nvSpPr>
        <p:spPr/>
        <p:txBody>
          <a:bodyPr/>
          <a:lstStyle/>
          <a:p>
            <a:pPr algn="l" rtl="0"/>
            <a:r>
              <a:rPr lang="es" b="0" i="0" u="none" baseline="0" dirty="0">
                <a:latin typeface="+mn-lt"/>
              </a:rPr>
              <a:t>Revise a los familiares y vecinos que:</a:t>
            </a:r>
          </a:p>
          <a:p>
            <a:pPr lvl="1" algn="l" rtl="0">
              <a:buFont typeface="Arial" panose="020B0604020202020204" pitchFamily="34" charset="0"/>
              <a:buChar char="•"/>
            </a:pPr>
            <a:r>
              <a:rPr lang="es" b="0" i="0" u="none" baseline="0" dirty="0">
                <a:latin typeface="+mn-lt"/>
              </a:rPr>
              <a:t>No tienen aire acondicionado</a:t>
            </a:r>
          </a:p>
          <a:p>
            <a:pPr lvl="1" algn="l" rtl="0">
              <a:buFont typeface="Arial" panose="020B0604020202020204" pitchFamily="34" charset="0"/>
              <a:buChar char="•"/>
            </a:pPr>
            <a:r>
              <a:rPr lang="es" b="0" i="0" u="none" baseline="0" dirty="0">
                <a:latin typeface="+mn-lt"/>
              </a:rPr>
              <a:t>Tiene problemas médicos que los hacen particularmente susceptibles a enfermedades relacionadas con el calor </a:t>
            </a:r>
          </a:p>
        </p:txBody>
      </p:sp>
      <p:sp>
        <p:nvSpPr>
          <p:cNvPr id="3" name="Title 2">
            <a:extLst>
              <a:ext uri="{FF2B5EF4-FFF2-40B4-BE49-F238E27FC236}">
                <a16:creationId xmlns:a16="http://schemas.microsoft.com/office/drawing/2014/main" id="{46393790-B438-4FC4-9D36-4740A3B4FDBA}"/>
              </a:ext>
            </a:extLst>
          </p:cNvPr>
          <p:cNvSpPr>
            <a:spLocks noGrp="1"/>
          </p:cNvSpPr>
          <p:nvPr>
            <p:ph type="title"/>
          </p:nvPr>
        </p:nvSpPr>
        <p:spPr/>
        <p:txBody>
          <a:bodyPr>
            <a:normAutofit fontScale="90000"/>
          </a:bodyPr>
          <a:lstStyle/>
          <a:p>
            <a:pPr algn="l" rtl="0"/>
            <a:r>
              <a:rPr lang="es" b="1" i="1" u="none" baseline="0" dirty="0"/>
              <a:t>Durante el calor extremo</a:t>
            </a:r>
          </a:p>
        </p:txBody>
      </p:sp>
      <p:sp>
        <p:nvSpPr>
          <p:cNvPr id="4" name="Text Placeholder 3">
            <a:extLst>
              <a:ext uri="{FF2B5EF4-FFF2-40B4-BE49-F238E27FC236}">
                <a16:creationId xmlns:a16="http://schemas.microsoft.com/office/drawing/2014/main" id="{27509CF8-8FDF-447D-817B-4D90A4489F3C}"/>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BA5254D3-D7C4-4194-B88F-15E5C9D8322B}"/>
              </a:ext>
            </a:extLst>
          </p:cNvPr>
          <p:cNvSpPr>
            <a:spLocks noGrp="1"/>
          </p:cNvSpPr>
          <p:nvPr>
            <p:ph type="body" sz="quarter" idx="11"/>
          </p:nvPr>
        </p:nvSpPr>
        <p:spPr/>
        <p:txBody>
          <a:bodyPr/>
          <a:lstStyle/>
          <a:p>
            <a:pPr algn="r" rtl="0"/>
            <a:r>
              <a:rPr lang="es" b="0" i="0" u="none" baseline="0"/>
              <a:t>EH-11</a:t>
            </a:r>
          </a:p>
        </p:txBody>
      </p:sp>
      <p:sp>
        <p:nvSpPr>
          <p:cNvPr id="6" name="Content Placeholder 5">
            <a:extLst>
              <a:ext uri="{FF2B5EF4-FFF2-40B4-BE49-F238E27FC236}">
                <a16:creationId xmlns:a16="http://schemas.microsoft.com/office/drawing/2014/main" id="{7EE49EA1-226C-4ED6-8090-E1DEB84C3D36}"/>
              </a:ext>
            </a:extLst>
          </p:cNvPr>
          <p:cNvSpPr>
            <a:spLocks noGrp="1"/>
          </p:cNvSpPr>
          <p:nvPr>
            <p:ph sz="quarter" idx="12"/>
          </p:nvPr>
        </p:nvSpPr>
        <p:spPr/>
        <p:txBody>
          <a:bodyPr/>
          <a:lstStyle/>
          <a:p>
            <a:pPr rtl="0"/>
            <a:r>
              <a:rPr lang="es" b="0" i="0" u="none" baseline="0"/>
              <a:t>PM EH-2</a:t>
            </a:r>
          </a:p>
        </p:txBody>
      </p:sp>
    </p:spTree>
    <p:extLst>
      <p:ext uri="{BB962C8B-B14F-4D97-AF65-F5344CB8AC3E}">
        <p14:creationId xmlns:p14="http://schemas.microsoft.com/office/powerpoint/2010/main" val="3057706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D7CBD-66A7-45A5-9280-162B49109DBC}"/>
              </a:ext>
            </a:extLst>
          </p:cNvPr>
          <p:cNvSpPr>
            <a:spLocks noGrp="1"/>
          </p:cNvSpPr>
          <p:nvPr>
            <p:ph idx="1"/>
          </p:nvPr>
        </p:nvSpPr>
        <p:spPr/>
        <p:txBody>
          <a:bodyPr/>
          <a:lstStyle/>
          <a:p>
            <a:pPr algn="l" rtl="0"/>
            <a:r>
              <a:rPr lang="es" sz="2600" b="0" i="0" u="none" baseline="0" dirty="0">
                <a:latin typeface="+mn-lt"/>
              </a:rPr>
              <a:t>Beba muchos líquidos </a:t>
            </a:r>
          </a:p>
          <a:p>
            <a:pPr lvl="1" algn="l" rtl="0">
              <a:buFont typeface="Arial" panose="020B0604020202020204" pitchFamily="34" charset="0"/>
              <a:buChar char="•"/>
            </a:pPr>
            <a:r>
              <a:rPr lang="es" sz="2200" b="0" i="0" u="none" baseline="0" dirty="0">
                <a:latin typeface="+mn-lt"/>
              </a:rPr>
              <a:t>La deshidratación puede ocurrir rápidamente, pasar desapercibida o confundirse con otras enfermedades </a:t>
            </a:r>
          </a:p>
          <a:p>
            <a:pPr lvl="1" algn="l" rtl="0">
              <a:buFont typeface="Arial" panose="020B0604020202020204" pitchFamily="34" charset="0"/>
              <a:buChar char="•"/>
            </a:pPr>
            <a:r>
              <a:rPr lang="es" sz="2200" b="0" i="0" u="none" baseline="0" dirty="0">
                <a:latin typeface="+mn-lt"/>
              </a:rPr>
              <a:t>Tomar más líquidos, incluso si no tiene sed, puede reducir el riesgo de deshidratación  </a:t>
            </a:r>
          </a:p>
          <a:p>
            <a:pPr lvl="1" algn="l" rtl="0">
              <a:buFont typeface="Arial" panose="020B0604020202020204" pitchFamily="34" charset="0"/>
              <a:buChar char="•"/>
            </a:pPr>
            <a:r>
              <a:rPr lang="es" sz="2200" b="0" i="0" u="none" baseline="0" dirty="0">
                <a:latin typeface="+mn-lt"/>
              </a:rPr>
              <a:t>Precaución: Las personas con dietas restrictivas de líquidos (por ejemplo, personas con enfermedad renal) deben consultar a sus médicos antes de aumentar la ingesta de líquidos. </a:t>
            </a:r>
          </a:p>
          <a:p>
            <a:pPr algn="l" rtl="0"/>
            <a:r>
              <a:rPr lang="es" sz="2600" b="0" i="0" u="none" baseline="0" dirty="0">
                <a:latin typeface="+mn-lt"/>
              </a:rPr>
              <a:t>Tome descansos frecuentes </a:t>
            </a:r>
          </a:p>
          <a:p>
            <a:pPr lvl="1" algn="l" rtl="0">
              <a:buFont typeface="Arial" panose="020B0604020202020204" pitchFamily="34" charset="0"/>
              <a:buChar char="•"/>
            </a:pPr>
            <a:r>
              <a:rPr lang="es" sz="2200" b="0" i="0" u="none" baseline="0" dirty="0">
                <a:latin typeface="+mn-lt"/>
              </a:rPr>
              <a:t>Tomar descansos frecuentes y buscar sombra permite que el cuerpo se enfríe </a:t>
            </a:r>
          </a:p>
        </p:txBody>
      </p:sp>
      <p:sp>
        <p:nvSpPr>
          <p:cNvPr id="3" name="Title 2">
            <a:extLst>
              <a:ext uri="{FF2B5EF4-FFF2-40B4-BE49-F238E27FC236}">
                <a16:creationId xmlns:a16="http://schemas.microsoft.com/office/drawing/2014/main" id="{6E3F79FF-FDAE-495F-8EA5-A46D9E2C03F5}"/>
              </a:ext>
            </a:extLst>
          </p:cNvPr>
          <p:cNvSpPr>
            <a:spLocks noGrp="1"/>
          </p:cNvSpPr>
          <p:nvPr>
            <p:ph type="title"/>
          </p:nvPr>
        </p:nvSpPr>
        <p:spPr/>
        <p:txBody>
          <a:bodyPr>
            <a:normAutofit fontScale="90000"/>
          </a:bodyPr>
          <a:lstStyle/>
          <a:p>
            <a:pPr algn="l" rtl="0"/>
            <a:r>
              <a:rPr lang="es" b="1" i="1" u="none" baseline="0" dirty="0"/>
              <a:t>Durante el calor extremo</a:t>
            </a:r>
          </a:p>
        </p:txBody>
      </p:sp>
      <p:sp>
        <p:nvSpPr>
          <p:cNvPr id="4" name="Text Placeholder 3">
            <a:extLst>
              <a:ext uri="{FF2B5EF4-FFF2-40B4-BE49-F238E27FC236}">
                <a16:creationId xmlns:a16="http://schemas.microsoft.com/office/drawing/2014/main" id="{155CA8AA-DE65-4771-A5EA-309E63023DFE}"/>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CE76BC97-E388-40BA-B301-9F1889D7B110}"/>
              </a:ext>
            </a:extLst>
          </p:cNvPr>
          <p:cNvSpPr>
            <a:spLocks noGrp="1"/>
          </p:cNvSpPr>
          <p:nvPr>
            <p:ph type="body" sz="quarter" idx="11"/>
          </p:nvPr>
        </p:nvSpPr>
        <p:spPr/>
        <p:txBody>
          <a:bodyPr/>
          <a:lstStyle/>
          <a:p>
            <a:pPr algn="r" rtl="0"/>
            <a:r>
              <a:rPr lang="es" b="0" i="0" u="none" baseline="0"/>
              <a:t>EH-12</a:t>
            </a:r>
          </a:p>
        </p:txBody>
      </p:sp>
      <p:sp>
        <p:nvSpPr>
          <p:cNvPr id="6" name="Content Placeholder 5">
            <a:extLst>
              <a:ext uri="{FF2B5EF4-FFF2-40B4-BE49-F238E27FC236}">
                <a16:creationId xmlns:a16="http://schemas.microsoft.com/office/drawing/2014/main" id="{675FC0C0-FDA6-49A4-94B1-A6538AE959D9}"/>
              </a:ext>
            </a:extLst>
          </p:cNvPr>
          <p:cNvSpPr>
            <a:spLocks noGrp="1"/>
          </p:cNvSpPr>
          <p:nvPr>
            <p:ph sz="quarter" idx="12"/>
          </p:nvPr>
        </p:nvSpPr>
        <p:spPr/>
        <p:txBody>
          <a:bodyPr/>
          <a:lstStyle/>
          <a:p>
            <a:pPr rtl="0"/>
            <a:r>
              <a:rPr lang="es" b="0" i="0" u="none" baseline="0"/>
              <a:t>PM EH-2</a:t>
            </a:r>
          </a:p>
        </p:txBody>
      </p:sp>
    </p:spTree>
    <p:extLst>
      <p:ext uri="{BB962C8B-B14F-4D97-AF65-F5344CB8AC3E}">
        <p14:creationId xmlns:p14="http://schemas.microsoft.com/office/powerpoint/2010/main" val="232174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6C065A-6E55-4E8E-9A12-1B1ACFC407B5}"/>
              </a:ext>
            </a:extLst>
          </p:cNvPr>
          <p:cNvSpPr>
            <a:spLocks noGrp="1"/>
          </p:cNvSpPr>
          <p:nvPr>
            <p:ph idx="1"/>
          </p:nvPr>
        </p:nvSpPr>
        <p:spPr/>
        <p:txBody>
          <a:bodyPr/>
          <a:lstStyle/>
          <a:p>
            <a:pPr algn="l" rtl="0"/>
            <a:r>
              <a:rPr lang="es" sz="2600" b="0" i="0" u="none" baseline="0" dirty="0">
                <a:latin typeface="+mn-lt"/>
              </a:rPr>
              <a:t>Los calambres por calor son a menudo la primera señal de que el cuerpo está sufriendo un calor extremo </a:t>
            </a:r>
          </a:p>
          <a:p>
            <a:pPr algn="l" rtl="0"/>
            <a:r>
              <a:rPr lang="es" sz="2600" b="0" i="0" u="none" baseline="0" dirty="0">
                <a:latin typeface="+mn-lt"/>
              </a:rPr>
              <a:t>Síntomas: </a:t>
            </a:r>
          </a:p>
          <a:p>
            <a:pPr lvl="1" algn="l" rtl="0">
              <a:buFont typeface="Arial" panose="020B0604020202020204" pitchFamily="34" charset="0"/>
              <a:buChar char="•"/>
            </a:pPr>
            <a:r>
              <a:rPr lang="es" sz="2200" b="0" i="0" u="none" baseline="0" dirty="0">
                <a:latin typeface="+mn-lt"/>
              </a:rPr>
              <a:t>Dolores musculares o espasmos, generalmente en el abdomen, los brazos o piernas, que pueden ocurrir con actividad vigorosa </a:t>
            </a:r>
          </a:p>
        </p:txBody>
      </p:sp>
      <p:sp>
        <p:nvSpPr>
          <p:cNvPr id="3" name="Title 2">
            <a:extLst>
              <a:ext uri="{FF2B5EF4-FFF2-40B4-BE49-F238E27FC236}">
                <a16:creationId xmlns:a16="http://schemas.microsoft.com/office/drawing/2014/main" id="{C3247802-690C-4422-9D0B-9630B90E4745}"/>
              </a:ext>
            </a:extLst>
          </p:cNvPr>
          <p:cNvSpPr>
            <a:spLocks noGrp="1"/>
          </p:cNvSpPr>
          <p:nvPr>
            <p:ph type="title"/>
          </p:nvPr>
        </p:nvSpPr>
        <p:spPr/>
        <p:txBody>
          <a:bodyPr>
            <a:normAutofit fontScale="90000"/>
          </a:bodyPr>
          <a:lstStyle/>
          <a:p>
            <a:pPr algn="l" rtl="0"/>
            <a:r>
              <a:rPr lang="es" b="1" i="1" u="none" baseline="0" dirty="0"/>
              <a:t>Calambres por calor: Síntomas</a:t>
            </a:r>
          </a:p>
        </p:txBody>
      </p:sp>
      <p:sp>
        <p:nvSpPr>
          <p:cNvPr id="4" name="Text Placeholder 3">
            <a:extLst>
              <a:ext uri="{FF2B5EF4-FFF2-40B4-BE49-F238E27FC236}">
                <a16:creationId xmlns:a16="http://schemas.microsoft.com/office/drawing/2014/main" id="{7B80BCD2-5441-416D-AC67-640607D5B51A}"/>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6483121B-1613-4D5B-96B3-2F40F577E1EA}"/>
              </a:ext>
            </a:extLst>
          </p:cNvPr>
          <p:cNvSpPr>
            <a:spLocks noGrp="1"/>
          </p:cNvSpPr>
          <p:nvPr>
            <p:ph type="body" sz="quarter" idx="11"/>
          </p:nvPr>
        </p:nvSpPr>
        <p:spPr/>
        <p:txBody>
          <a:bodyPr/>
          <a:lstStyle/>
          <a:p>
            <a:pPr algn="r" rtl="0"/>
            <a:r>
              <a:rPr lang="es" b="0" i="0" u="none" baseline="0"/>
              <a:t>EH-13</a:t>
            </a:r>
          </a:p>
        </p:txBody>
      </p:sp>
      <p:sp>
        <p:nvSpPr>
          <p:cNvPr id="6" name="Content Placeholder 5">
            <a:extLst>
              <a:ext uri="{FF2B5EF4-FFF2-40B4-BE49-F238E27FC236}">
                <a16:creationId xmlns:a16="http://schemas.microsoft.com/office/drawing/2014/main" id="{F830265D-AFF9-4EFE-8D25-98326E3E7E00}"/>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162324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0FFFA2-E511-424D-A0D0-9838EC7F6CA0}"/>
              </a:ext>
            </a:extLst>
          </p:cNvPr>
          <p:cNvSpPr>
            <a:spLocks noGrp="1"/>
          </p:cNvSpPr>
          <p:nvPr>
            <p:ph idx="1"/>
          </p:nvPr>
        </p:nvSpPr>
        <p:spPr/>
        <p:txBody>
          <a:bodyPr>
            <a:normAutofit/>
          </a:bodyPr>
          <a:lstStyle/>
          <a:p>
            <a:pPr algn="l" rtl="0"/>
            <a:r>
              <a:rPr lang="es" sz="2500" b="0" i="0" u="none" baseline="0" dirty="0">
                <a:latin typeface="+mn-lt"/>
              </a:rPr>
              <a:t>Mueva a la persona a un lugar más fresco y retire el exceso de ropa </a:t>
            </a:r>
          </a:p>
          <a:p>
            <a:pPr algn="l" rtl="0"/>
            <a:r>
              <a:rPr lang="es" sz="2500" b="0" i="0" u="none" baseline="0" dirty="0">
                <a:latin typeface="+mn-lt"/>
              </a:rPr>
              <a:t>Dé bebidas deportivas frescas que contengan sal y azúcar </a:t>
            </a:r>
          </a:p>
          <a:p>
            <a:pPr algn="l" rtl="0"/>
            <a:r>
              <a:rPr lang="es" sz="2500" b="0" i="0" u="none" baseline="0" dirty="0">
                <a:latin typeface="+mn-lt"/>
              </a:rPr>
              <a:t>No le dé líquidos con cafeína o alcohol </a:t>
            </a:r>
          </a:p>
          <a:p>
            <a:pPr algn="l" rtl="0"/>
            <a:r>
              <a:rPr lang="es" sz="2500" b="0" i="0" u="none" baseline="0" dirty="0">
                <a:latin typeface="+mn-lt"/>
              </a:rPr>
              <a:t>Descontinúe los líquidos si la víctima presenta náuseas </a:t>
            </a:r>
          </a:p>
          <a:p>
            <a:pPr algn="l" rtl="0"/>
            <a:r>
              <a:rPr lang="es" sz="2500" b="0" i="0" u="none" baseline="0" dirty="0">
                <a:latin typeface="+mn-lt"/>
              </a:rPr>
              <a:t>Busque atención médica si: </a:t>
            </a:r>
          </a:p>
          <a:p>
            <a:pPr lvl="1" algn="l" rtl="0">
              <a:buFont typeface="Arial" panose="020B0604020202020204" pitchFamily="34" charset="0"/>
              <a:buChar char="•"/>
            </a:pPr>
            <a:r>
              <a:rPr lang="es" sz="2000" b="0" i="0" u="none" baseline="0" dirty="0">
                <a:latin typeface="+mn-lt"/>
              </a:rPr>
              <a:t>Los calambres no desaparecen en una hora</a:t>
            </a:r>
          </a:p>
          <a:p>
            <a:pPr lvl="1" algn="l" rtl="0">
              <a:buFont typeface="Arial" panose="020B0604020202020204" pitchFamily="34" charset="0"/>
              <a:buChar char="•"/>
            </a:pPr>
            <a:r>
              <a:rPr lang="es" sz="2000" b="0" i="0" u="none" baseline="0" dirty="0">
                <a:latin typeface="+mn-lt"/>
              </a:rPr>
              <a:t>La víctima tiene problemas cardíacos</a:t>
            </a:r>
          </a:p>
          <a:p>
            <a:pPr lvl="1" algn="l" rtl="0">
              <a:buFont typeface="Arial" panose="020B0604020202020204" pitchFamily="34" charset="0"/>
              <a:buChar char="•"/>
            </a:pPr>
            <a:r>
              <a:rPr lang="es" sz="2000" b="0" i="0" u="none" baseline="0" dirty="0">
                <a:latin typeface="+mn-lt"/>
              </a:rPr>
              <a:t>La víctima está en una dieta baja en sodio </a:t>
            </a:r>
          </a:p>
        </p:txBody>
      </p:sp>
      <p:sp>
        <p:nvSpPr>
          <p:cNvPr id="3" name="Title 2">
            <a:extLst>
              <a:ext uri="{FF2B5EF4-FFF2-40B4-BE49-F238E27FC236}">
                <a16:creationId xmlns:a16="http://schemas.microsoft.com/office/drawing/2014/main" id="{F165EFEE-39E8-4901-A3BE-4EDEB21D77F4}"/>
              </a:ext>
            </a:extLst>
          </p:cNvPr>
          <p:cNvSpPr>
            <a:spLocks noGrp="1"/>
          </p:cNvSpPr>
          <p:nvPr>
            <p:ph type="title"/>
          </p:nvPr>
        </p:nvSpPr>
        <p:spPr/>
        <p:txBody>
          <a:bodyPr>
            <a:normAutofit fontScale="90000"/>
          </a:bodyPr>
          <a:lstStyle/>
          <a:p>
            <a:pPr algn="l" rtl="0"/>
            <a:r>
              <a:rPr lang="es" b="1" i="1" u="none" baseline="0" dirty="0"/>
              <a:t>Calambres por calor: Acciones</a:t>
            </a:r>
          </a:p>
        </p:txBody>
      </p:sp>
      <p:sp>
        <p:nvSpPr>
          <p:cNvPr id="4" name="Text Placeholder 3">
            <a:extLst>
              <a:ext uri="{FF2B5EF4-FFF2-40B4-BE49-F238E27FC236}">
                <a16:creationId xmlns:a16="http://schemas.microsoft.com/office/drawing/2014/main" id="{B6088367-1C57-47EE-BBD6-8E4A857579B9}"/>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CF92B93A-D7C7-4E3E-8B73-5E67F8AB4888}"/>
              </a:ext>
            </a:extLst>
          </p:cNvPr>
          <p:cNvSpPr>
            <a:spLocks noGrp="1"/>
          </p:cNvSpPr>
          <p:nvPr>
            <p:ph type="body" sz="quarter" idx="11"/>
          </p:nvPr>
        </p:nvSpPr>
        <p:spPr/>
        <p:txBody>
          <a:bodyPr/>
          <a:lstStyle/>
          <a:p>
            <a:pPr algn="r" rtl="0"/>
            <a:r>
              <a:rPr lang="es" b="0" i="0" u="none" baseline="0"/>
              <a:t>EH-14</a:t>
            </a:r>
          </a:p>
        </p:txBody>
      </p:sp>
      <p:sp>
        <p:nvSpPr>
          <p:cNvPr id="6" name="Content Placeholder 5">
            <a:extLst>
              <a:ext uri="{FF2B5EF4-FFF2-40B4-BE49-F238E27FC236}">
                <a16:creationId xmlns:a16="http://schemas.microsoft.com/office/drawing/2014/main" id="{5C88692A-4E04-45FF-800B-45FAB47A2FE4}"/>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3622819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2D864-D9E0-4C83-B05B-CBFB4D8AE8A4}"/>
              </a:ext>
            </a:extLst>
          </p:cNvPr>
          <p:cNvSpPr>
            <a:spLocks noGrp="1"/>
          </p:cNvSpPr>
          <p:nvPr>
            <p:ph idx="1"/>
          </p:nvPr>
        </p:nvSpPr>
        <p:spPr/>
        <p:txBody>
          <a:bodyPr/>
          <a:lstStyle/>
          <a:p>
            <a:pPr algn="l" rtl="0"/>
            <a:r>
              <a:rPr lang="es" b="0" i="0" u="none" baseline="0" dirty="0">
                <a:latin typeface="+mn-lt"/>
              </a:rPr>
              <a:t>Más severo que los calambres por calor y resulta de una pérdida de agua y sal en el cuerpo </a:t>
            </a:r>
          </a:p>
          <a:p>
            <a:pPr algn="l" rtl="0"/>
            <a:r>
              <a:rPr lang="es" b="0" i="0" u="none" baseline="0" dirty="0">
                <a:latin typeface="+mn-lt"/>
              </a:rPr>
              <a:t>Puede desarrollarse rápidamente después de un esfuerzo prolongado o lentamente durante días de condiciones de calor extremo y sudoración excesiva sin un reemplazo adecuado de fluidos y sal </a:t>
            </a:r>
          </a:p>
        </p:txBody>
      </p:sp>
      <p:sp>
        <p:nvSpPr>
          <p:cNvPr id="3" name="Title 2">
            <a:extLst>
              <a:ext uri="{FF2B5EF4-FFF2-40B4-BE49-F238E27FC236}">
                <a16:creationId xmlns:a16="http://schemas.microsoft.com/office/drawing/2014/main" id="{4DCFD0D3-9156-498A-9B94-59F1369488B1}"/>
              </a:ext>
            </a:extLst>
          </p:cNvPr>
          <p:cNvSpPr>
            <a:spLocks noGrp="1"/>
          </p:cNvSpPr>
          <p:nvPr>
            <p:ph type="title"/>
          </p:nvPr>
        </p:nvSpPr>
        <p:spPr/>
        <p:txBody>
          <a:bodyPr/>
          <a:lstStyle/>
          <a:p>
            <a:pPr algn="l" rtl="0"/>
            <a:r>
              <a:rPr lang="es" b="1" i="1" u="none" baseline="0" dirty="0"/>
              <a:t>Agotamiento por calor</a:t>
            </a:r>
          </a:p>
        </p:txBody>
      </p:sp>
      <p:sp>
        <p:nvSpPr>
          <p:cNvPr id="4" name="Text Placeholder 3">
            <a:extLst>
              <a:ext uri="{FF2B5EF4-FFF2-40B4-BE49-F238E27FC236}">
                <a16:creationId xmlns:a16="http://schemas.microsoft.com/office/drawing/2014/main" id="{803B594E-C585-48CA-8CA3-22555857453F}"/>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E4B7FEBC-DBAF-43AC-AF5E-5DC089D9D4BB}"/>
              </a:ext>
            </a:extLst>
          </p:cNvPr>
          <p:cNvSpPr>
            <a:spLocks noGrp="1"/>
          </p:cNvSpPr>
          <p:nvPr>
            <p:ph type="body" sz="quarter" idx="11"/>
          </p:nvPr>
        </p:nvSpPr>
        <p:spPr/>
        <p:txBody>
          <a:bodyPr/>
          <a:lstStyle/>
          <a:p>
            <a:pPr algn="r" rtl="0"/>
            <a:r>
              <a:rPr lang="es" b="0" i="0" u="none" baseline="0"/>
              <a:t>EH-15</a:t>
            </a:r>
          </a:p>
        </p:txBody>
      </p:sp>
      <p:sp>
        <p:nvSpPr>
          <p:cNvPr id="6" name="Content Placeholder 5">
            <a:extLst>
              <a:ext uri="{FF2B5EF4-FFF2-40B4-BE49-F238E27FC236}">
                <a16:creationId xmlns:a16="http://schemas.microsoft.com/office/drawing/2014/main" id="{F14B6C39-10EB-4F7B-8D6E-ABFC994221BD}"/>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37913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311ABB-AEAF-43C6-B42F-B2F6C28DBCEF}"/>
              </a:ext>
            </a:extLst>
          </p:cNvPr>
          <p:cNvSpPr>
            <a:spLocks noGrp="1"/>
          </p:cNvSpPr>
          <p:nvPr>
            <p:ph idx="1"/>
          </p:nvPr>
        </p:nvSpPr>
        <p:spPr/>
        <p:txBody>
          <a:bodyPr/>
          <a:lstStyle/>
          <a:p>
            <a:pPr algn="l" rtl="0"/>
            <a:r>
              <a:rPr lang="es" b="1" i="0" u="none" baseline="0" dirty="0">
                <a:latin typeface="+mn-lt"/>
              </a:rPr>
              <a:t>Avalanchas de nieve seca </a:t>
            </a:r>
          </a:p>
          <a:p>
            <a:pPr lvl="1" algn="l" rtl="0"/>
            <a:r>
              <a:rPr lang="es" b="0" i="0" u="none" baseline="0" dirty="0">
                <a:latin typeface="+mn-lt"/>
              </a:rPr>
              <a:t>Ocurren en nieve seca a temperaturas bajo cero  </a:t>
            </a:r>
          </a:p>
          <a:p>
            <a:pPr lvl="1" algn="l" rtl="0"/>
            <a:r>
              <a:rPr lang="es" b="0" i="0" u="none" baseline="0" dirty="0">
                <a:latin typeface="+mn-lt"/>
              </a:rPr>
              <a:t>Típicamente viajan entre 60 y 80 mph </a:t>
            </a:r>
          </a:p>
          <a:p>
            <a:pPr algn="l" rtl="0"/>
            <a:r>
              <a:rPr lang="es" b="1" i="0" u="none" baseline="0" dirty="0">
                <a:latin typeface="+mn-lt"/>
              </a:rPr>
              <a:t>Avalanchas de nieve húmeda  </a:t>
            </a:r>
          </a:p>
          <a:p>
            <a:pPr lvl="1" algn="l" rtl="0"/>
            <a:r>
              <a:rPr lang="es" b="0" i="0" u="none" baseline="0" dirty="0">
                <a:latin typeface="+mn-lt"/>
              </a:rPr>
              <a:t>Generalmente ocurren cuando las temperaturas del aire cálido, el sol o la lluvia hacen que el agua se filtre a través de la capa de nieve </a:t>
            </a:r>
          </a:p>
          <a:p>
            <a:pPr lvl="1" algn="l" rtl="0"/>
            <a:r>
              <a:rPr lang="es" b="0" i="0" u="none" baseline="0" dirty="0">
                <a:latin typeface="+mn-lt"/>
              </a:rPr>
              <a:t>Típicamente viajan entre 10 y 20 mph  </a:t>
            </a:r>
          </a:p>
          <a:p>
            <a:pPr lvl="1" algn="l" rtl="0"/>
            <a:r>
              <a:rPr lang="es" b="0" i="0" u="none" baseline="0" dirty="0">
                <a:latin typeface="+mn-lt"/>
              </a:rPr>
              <a:t>Son más difíciles de ocasionar que una avalancha de nieve seca </a:t>
            </a:r>
          </a:p>
        </p:txBody>
      </p:sp>
      <p:sp>
        <p:nvSpPr>
          <p:cNvPr id="3" name="Title 2">
            <a:extLst>
              <a:ext uri="{FF2B5EF4-FFF2-40B4-BE49-F238E27FC236}">
                <a16:creationId xmlns:a16="http://schemas.microsoft.com/office/drawing/2014/main" id="{2538DD28-E9C0-45EA-A13F-BF367EB0FBC5}"/>
              </a:ext>
            </a:extLst>
          </p:cNvPr>
          <p:cNvSpPr>
            <a:spLocks noGrp="1"/>
          </p:cNvSpPr>
          <p:nvPr>
            <p:ph type="title"/>
          </p:nvPr>
        </p:nvSpPr>
        <p:spPr/>
        <p:txBody>
          <a:bodyPr>
            <a:normAutofit fontScale="90000"/>
          </a:bodyPr>
          <a:lstStyle/>
          <a:p>
            <a:pPr algn="l" rtl="0"/>
            <a:r>
              <a:rPr lang="es" b="1" i="1" u="none" baseline="0"/>
              <a:t>Condiciones de avalancha</a:t>
            </a:r>
          </a:p>
        </p:txBody>
      </p:sp>
      <p:sp>
        <p:nvSpPr>
          <p:cNvPr id="7" name="Text Placeholder 6">
            <a:extLst>
              <a:ext uri="{FF2B5EF4-FFF2-40B4-BE49-F238E27FC236}">
                <a16:creationId xmlns:a16="http://schemas.microsoft.com/office/drawing/2014/main" id="{3D80F36B-74BF-40DF-B9D3-499E355F8883}"/>
              </a:ext>
            </a:extLst>
          </p:cNvPr>
          <p:cNvSpPr>
            <a:spLocks noGrp="1"/>
          </p:cNvSpPr>
          <p:nvPr>
            <p:ph type="body" sz="quarter" idx="10"/>
          </p:nvPr>
        </p:nvSpPr>
        <p:spPr/>
        <p:txBody>
          <a:bodyPr/>
          <a:lstStyle/>
          <a:p>
            <a:pPr algn="l" rtl="0"/>
            <a:r>
              <a:rPr lang="es" b="0" i="0" u="none" baseline="0"/>
              <a:t>CERT Anexo sobre peligros: Avalancha</a:t>
            </a:r>
          </a:p>
        </p:txBody>
      </p:sp>
      <p:sp>
        <p:nvSpPr>
          <p:cNvPr id="8" name="Text Placeholder 7">
            <a:extLst>
              <a:ext uri="{FF2B5EF4-FFF2-40B4-BE49-F238E27FC236}">
                <a16:creationId xmlns:a16="http://schemas.microsoft.com/office/drawing/2014/main" id="{D926831D-908B-4BC4-80CC-5DD859E928A5}"/>
              </a:ext>
            </a:extLst>
          </p:cNvPr>
          <p:cNvSpPr>
            <a:spLocks noGrp="1"/>
          </p:cNvSpPr>
          <p:nvPr>
            <p:ph type="body" sz="quarter" idx="11"/>
          </p:nvPr>
        </p:nvSpPr>
        <p:spPr/>
        <p:txBody>
          <a:bodyPr/>
          <a:lstStyle/>
          <a:p>
            <a:pPr algn="r" rtl="0"/>
            <a:r>
              <a:rPr lang="es" b="0" i="0" u="none" baseline="0"/>
              <a:t>AV-3</a:t>
            </a:r>
          </a:p>
        </p:txBody>
      </p:sp>
      <p:sp>
        <p:nvSpPr>
          <p:cNvPr id="9" name="Content Placeholder 8">
            <a:extLst>
              <a:ext uri="{FF2B5EF4-FFF2-40B4-BE49-F238E27FC236}">
                <a16:creationId xmlns:a16="http://schemas.microsoft.com/office/drawing/2014/main" id="{214F00CA-3E59-42B3-A81F-8C33E69EA580}"/>
              </a:ext>
            </a:extLst>
          </p:cNvPr>
          <p:cNvSpPr>
            <a:spLocks noGrp="1"/>
          </p:cNvSpPr>
          <p:nvPr>
            <p:ph sz="quarter" idx="12"/>
          </p:nvPr>
        </p:nvSpPr>
        <p:spPr/>
        <p:txBody>
          <a:bodyPr/>
          <a:lstStyle/>
          <a:p>
            <a:pPr rtl="0"/>
            <a:r>
              <a:rPr lang="es" b="0" i="0" u="none" baseline="0"/>
              <a:t>PM AV-1</a:t>
            </a:r>
          </a:p>
        </p:txBody>
      </p:sp>
    </p:spTree>
    <p:extLst>
      <p:ext uri="{BB962C8B-B14F-4D97-AF65-F5344CB8AC3E}">
        <p14:creationId xmlns:p14="http://schemas.microsoft.com/office/powerpoint/2010/main" val="4249426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2D864-D9E0-4C83-B05B-CBFB4D8AE8A4}"/>
              </a:ext>
            </a:extLst>
          </p:cNvPr>
          <p:cNvSpPr>
            <a:spLocks noGrp="1"/>
          </p:cNvSpPr>
          <p:nvPr>
            <p:ph idx="1"/>
          </p:nvPr>
        </p:nvSpPr>
        <p:spPr/>
        <p:txBody>
          <a:bodyPr/>
          <a:lstStyle/>
          <a:p>
            <a:pPr algn="l" rtl="0"/>
            <a:r>
              <a:rPr lang="es" b="0" i="0" u="none" baseline="0" dirty="0">
                <a:latin typeface="+mn-lt"/>
              </a:rPr>
              <a:t>Sudoración intensa</a:t>
            </a:r>
          </a:p>
          <a:p>
            <a:pPr algn="l" rtl="0"/>
            <a:r>
              <a:rPr lang="es" b="0" i="0" u="none" baseline="0" dirty="0">
                <a:latin typeface="+mn-lt"/>
              </a:rPr>
              <a:t>Palidez</a:t>
            </a:r>
          </a:p>
          <a:p>
            <a:pPr algn="l" rtl="0"/>
            <a:r>
              <a:rPr lang="es" b="0" i="0" u="none" baseline="0" dirty="0">
                <a:latin typeface="+mn-lt"/>
              </a:rPr>
              <a:t>Calambres musculares</a:t>
            </a:r>
          </a:p>
          <a:p>
            <a:pPr algn="l" rtl="0"/>
            <a:r>
              <a:rPr lang="es" b="0" i="0" u="none" baseline="0" dirty="0">
                <a:latin typeface="+mn-lt"/>
              </a:rPr>
              <a:t>Cansancio o debilidad</a:t>
            </a:r>
          </a:p>
          <a:p>
            <a:pPr algn="l" rtl="0"/>
            <a:r>
              <a:rPr lang="es" b="0" i="0" u="none" baseline="0" dirty="0">
                <a:latin typeface="+mn-lt"/>
              </a:rPr>
              <a:t>Mareo</a:t>
            </a:r>
          </a:p>
          <a:p>
            <a:pPr algn="l" rtl="0"/>
            <a:r>
              <a:rPr lang="es" b="0" i="0" u="none" baseline="0" dirty="0">
                <a:latin typeface="+mn-lt"/>
              </a:rPr>
              <a:t>Dolor de cabeza</a:t>
            </a:r>
          </a:p>
          <a:p>
            <a:pPr algn="l" rtl="0"/>
            <a:r>
              <a:rPr lang="es" b="0" i="0" u="none" baseline="0" dirty="0">
                <a:latin typeface="+mn-lt"/>
              </a:rPr>
              <a:t>Náuseas o vómitos</a:t>
            </a:r>
          </a:p>
          <a:p>
            <a:pPr algn="l" rtl="0"/>
            <a:r>
              <a:rPr lang="es" b="0" i="0" u="none" baseline="0" dirty="0">
                <a:latin typeface="+mn-lt"/>
              </a:rPr>
              <a:t>Desmayo</a:t>
            </a:r>
          </a:p>
        </p:txBody>
      </p:sp>
      <p:sp>
        <p:nvSpPr>
          <p:cNvPr id="3" name="Title 2">
            <a:extLst>
              <a:ext uri="{FF2B5EF4-FFF2-40B4-BE49-F238E27FC236}">
                <a16:creationId xmlns:a16="http://schemas.microsoft.com/office/drawing/2014/main" id="{4DCFD0D3-9156-498A-9B94-59F1369488B1}"/>
              </a:ext>
            </a:extLst>
          </p:cNvPr>
          <p:cNvSpPr>
            <a:spLocks noGrp="1"/>
          </p:cNvSpPr>
          <p:nvPr>
            <p:ph type="title"/>
          </p:nvPr>
        </p:nvSpPr>
        <p:spPr/>
        <p:txBody>
          <a:bodyPr>
            <a:normAutofit fontScale="90000"/>
          </a:bodyPr>
          <a:lstStyle/>
          <a:p>
            <a:pPr algn="l" rtl="0"/>
            <a:r>
              <a:rPr lang="es" b="1" i="1" u="none" baseline="0" dirty="0"/>
              <a:t>Agotamiento por calor: Síntomas</a:t>
            </a:r>
          </a:p>
        </p:txBody>
      </p:sp>
      <p:sp>
        <p:nvSpPr>
          <p:cNvPr id="4" name="Text Placeholder 3">
            <a:extLst>
              <a:ext uri="{FF2B5EF4-FFF2-40B4-BE49-F238E27FC236}">
                <a16:creationId xmlns:a16="http://schemas.microsoft.com/office/drawing/2014/main" id="{803B594E-C585-48CA-8CA3-22555857453F}"/>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E4B7FEBC-DBAF-43AC-AF5E-5DC089D9D4BB}"/>
              </a:ext>
            </a:extLst>
          </p:cNvPr>
          <p:cNvSpPr>
            <a:spLocks noGrp="1"/>
          </p:cNvSpPr>
          <p:nvPr>
            <p:ph type="body" sz="quarter" idx="11"/>
          </p:nvPr>
        </p:nvSpPr>
        <p:spPr/>
        <p:txBody>
          <a:bodyPr/>
          <a:lstStyle/>
          <a:p>
            <a:pPr algn="r" rtl="0"/>
            <a:r>
              <a:rPr lang="es" b="0" i="0" u="none" baseline="0"/>
              <a:t>EH-16</a:t>
            </a:r>
          </a:p>
        </p:txBody>
      </p:sp>
      <p:sp>
        <p:nvSpPr>
          <p:cNvPr id="6" name="Content Placeholder 5">
            <a:extLst>
              <a:ext uri="{FF2B5EF4-FFF2-40B4-BE49-F238E27FC236}">
                <a16:creationId xmlns:a16="http://schemas.microsoft.com/office/drawing/2014/main" id="{F14B6C39-10EB-4F7B-8D6E-ABFC994221BD}"/>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3244249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423F0-B720-4458-916C-5AB0D2D9A0DF}"/>
              </a:ext>
            </a:extLst>
          </p:cNvPr>
          <p:cNvSpPr>
            <a:spLocks noGrp="1"/>
          </p:cNvSpPr>
          <p:nvPr>
            <p:ph idx="1"/>
          </p:nvPr>
        </p:nvSpPr>
        <p:spPr/>
        <p:txBody>
          <a:bodyPr/>
          <a:lstStyle/>
          <a:p>
            <a:pPr algn="l" rtl="0"/>
            <a:r>
              <a:rPr lang="es" b="0" i="0" u="none" baseline="0" dirty="0">
                <a:latin typeface="+mn-lt"/>
              </a:rPr>
              <a:t>Mueva a la víctima a un lugar con aire acondicionado y acuéstela </a:t>
            </a:r>
          </a:p>
          <a:p>
            <a:pPr algn="l" rtl="0"/>
            <a:r>
              <a:rPr lang="es" b="0" i="0" u="none" baseline="0" dirty="0">
                <a:latin typeface="+mn-lt"/>
              </a:rPr>
              <a:t>Afloje o quite el exceso de ropa </a:t>
            </a:r>
          </a:p>
          <a:p>
            <a:pPr algn="l" rtl="0"/>
            <a:r>
              <a:rPr lang="es" b="0" i="0" u="none" baseline="0" dirty="0">
                <a:latin typeface="+mn-lt"/>
              </a:rPr>
              <a:t>Baje la temperatura del cuerpo de la víctima colocándola en una ducha o baño fresco, o aplicando paños fríos y húmedos </a:t>
            </a:r>
          </a:p>
          <a:p>
            <a:pPr algn="l" rtl="0"/>
            <a:r>
              <a:rPr lang="es" b="0" i="0" u="none" baseline="0" dirty="0">
                <a:latin typeface="+mn-lt"/>
              </a:rPr>
              <a:t>Dé sorbos de agua o bebidas deportivas frescas que contengan sal y azúcar </a:t>
            </a:r>
          </a:p>
          <a:p>
            <a:pPr algn="l" rtl="0"/>
            <a:r>
              <a:rPr lang="es" b="0" i="0" u="none" baseline="0" dirty="0">
                <a:latin typeface="+mn-lt"/>
              </a:rPr>
              <a:t>No le dé líquidos con cafeína o alcohol.</a:t>
            </a:r>
          </a:p>
        </p:txBody>
      </p:sp>
      <p:sp>
        <p:nvSpPr>
          <p:cNvPr id="3" name="Title 2">
            <a:extLst>
              <a:ext uri="{FF2B5EF4-FFF2-40B4-BE49-F238E27FC236}">
                <a16:creationId xmlns:a16="http://schemas.microsoft.com/office/drawing/2014/main" id="{0202F89D-D2CC-4278-BFEF-9A6E9ED512D9}"/>
              </a:ext>
            </a:extLst>
          </p:cNvPr>
          <p:cNvSpPr>
            <a:spLocks noGrp="1"/>
          </p:cNvSpPr>
          <p:nvPr>
            <p:ph type="title"/>
          </p:nvPr>
        </p:nvSpPr>
        <p:spPr/>
        <p:txBody>
          <a:bodyPr>
            <a:normAutofit fontScale="90000"/>
          </a:bodyPr>
          <a:lstStyle/>
          <a:p>
            <a:pPr algn="l" rtl="0"/>
            <a:r>
              <a:rPr lang="es" b="1" i="1" u="none" baseline="0"/>
              <a:t>Agotamiento por calor: Acciones</a:t>
            </a:r>
          </a:p>
        </p:txBody>
      </p:sp>
      <p:sp>
        <p:nvSpPr>
          <p:cNvPr id="4" name="Text Placeholder 3">
            <a:extLst>
              <a:ext uri="{FF2B5EF4-FFF2-40B4-BE49-F238E27FC236}">
                <a16:creationId xmlns:a16="http://schemas.microsoft.com/office/drawing/2014/main" id="{D3B2DB9E-B3C4-4F07-A857-1D33EF2C4B17}"/>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90C5C3DE-5530-4B79-88ED-63588C08FA80}"/>
              </a:ext>
            </a:extLst>
          </p:cNvPr>
          <p:cNvSpPr>
            <a:spLocks noGrp="1"/>
          </p:cNvSpPr>
          <p:nvPr>
            <p:ph type="body" sz="quarter" idx="11"/>
          </p:nvPr>
        </p:nvSpPr>
        <p:spPr/>
        <p:txBody>
          <a:bodyPr/>
          <a:lstStyle/>
          <a:p>
            <a:pPr algn="r" rtl="0"/>
            <a:r>
              <a:rPr lang="es" b="0" i="0" u="none" baseline="0"/>
              <a:t>EH-17</a:t>
            </a:r>
          </a:p>
        </p:txBody>
      </p:sp>
      <p:sp>
        <p:nvSpPr>
          <p:cNvPr id="6" name="Content Placeholder 5">
            <a:extLst>
              <a:ext uri="{FF2B5EF4-FFF2-40B4-BE49-F238E27FC236}">
                <a16:creationId xmlns:a16="http://schemas.microsoft.com/office/drawing/2014/main" id="{98D076D5-10D9-4B9C-A9E7-4D6515D46902}"/>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1753558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423F0-B720-4458-916C-5AB0D2D9A0DF}"/>
              </a:ext>
            </a:extLst>
          </p:cNvPr>
          <p:cNvSpPr>
            <a:spLocks noGrp="1"/>
          </p:cNvSpPr>
          <p:nvPr>
            <p:ph idx="1"/>
          </p:nvPr>
        </p:nvSpPr>
        <p:spPr/>
        <p:txBody>
          <a:bodyPr/>
          <a:lstStyle/>
          <a:p>
            <a:pPr algn="l" rtl="0"/>
            <a:r>
              <a:rPr lang="es" b="0" i="0" u="none" baseline="0" dirty="0">
                <a:latin typeface="+mn-lt"/>
              </a:rPr>
              <a:t>Descontinúe los líquidos si la víctima siente náuseas </a:t>
            </a:r>
          </a:p>
          <a:p>
            <a:pPr algn="l" rtl="0"/>
            <a:r>
              <a:rPr lang="es" b="0" i="0" u="none" baseline="0" dirty="0">
                <a:latin typeface="+mn-lt"/>
              </a:rPr>
              <a:t>Busque atención médica de inmediato si no hay mejoría, la víctima no puede tomar líquidos, comienza a vomitar o presenta síntomas graves </a:t>
            </a:r>
          </a:p>
          <a:p>
            <a:pPr algn="l" rtl="0"/>
            <a:r>
              <a:rPr lang="es" b="0" i="0" u="none" baseline="0" dirty="0">
                <a:latin typeface="+mn-lt"/>
              </a:rPr>
              <a:t>Busque atención médica si la víctima tiene problemas cardíacos o presión arterial alta o si los síntomas empeoran o duran más de una hora</a:t>
            </a:r>
          </a:p>
        </p:txBody>
      </p:sp>
      <p:sp>
        <p:nvSpPr>
          <p:cNvPr id="3" name="Title 2">
            <a:extLst>
              <a:ext uri="{FF2B5EF4-FFF2-40B4-BE49-F238E27FC236}">
                <a16:creationId xmlns:a16="http://schemas.microsoft.com/office/drawing/2014/main" id="{0202F89D-D2CC-4278-BFEF-9A6E9ED512D9}"/>
              </a:ext>
            </a:extLst>
          </p:cNvPr>
          <p:cNvSpPr>
            <a:spLocks noGrp="1"/>
          </p:cNvSpPr>
          <p:nvPr>
            <p:ph type="title"/>
          </p:nvPr>
        </p:nvSpPr>
        <p:spPr/>
        <p:txBody>
          <a:bodyPr>
            <a:normAutofit fontScale="90000"/>
          </a:bodyPr>
          <a:lstStyle/>
          <a:p>
            <a:pPr algn="l" rtl="0"/>
            <a:r>
              <a:rPr lang="es" b="1" i="1" u="none" baseline="0" dirty="0"/>
              <a:t>Agotamiento por calor: Acciones</a:t>
            </a:r>
          </a:p>
        </p:txBody>
      </p:sp>
      <p:sp>
        <p:nvSpPr>
          <p:cNvPr id="4" name="Text Placeholder 3">
            <a:extLst>
              <a:ext uri="{FF2B5EF4-FFF2-40B4-BE49-F238E27FC236}">
                <a16:creationId xmlns:a16="http://schemas.microsoft.com/office/drawing/2014/main" id="{D3B2DB9E-B3C4-4F07-A857-1D33EF2C4B17}"/>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90C5C3DE-5530-4B79-88ED-63588C08FA80}"/>
              </a:ext>
            </a:extLst>
          </p:cNvPr>
          <p:cNvSpPr>
            <a:spLocks noGrp="1"/>
          </p:cNvSpPr>
          <p:nvPr>
            <p:ph type="body" sz="quarter" idx="11"/>
          </p:nvPr>
        </p:nvSpPr>
        <p:spPr/>
        <p:txBody>
          <a:bodyPr/>
          <a:lstStyle/>
          <a:p>
            <a:pPr algn="r" rtl="0"/>
            <a:r>
              <a:rPr lang="es" b="0" i="0" u="none" baseline="0"/>
              <a:t>EH-18</a:t>
            </a:r>
          </a:p>
        </p:txBody>
      </p:sp>
      <p:sp>
        <p:nvSpPr>
          <p:cNvPr id="6" name="Content Placeholder 5">
            <a:extLst>
              <a:ext uri="{FF2B5EF4-FFF2-40B4-BE49-F238E27FC236}">
                <a16:creationId xmlns:a16="http://schemas.microsoft.com/office/drawing/2014/main" id="{98D076D5-10D9-4B9C-A9E7-4D6515D46902}"/>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1824588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6AB61C-F5EC-430A-93C6-D0DB0AD8DBB2}"/>
              </a:ext>
            </a:extLst>
          </p:cNvPr>
          <p:cNvSpPr>
            <a:spLocks noGrp="1"/>
          </p:cNvSpPr>
          <p:nvPr>
            <p:ph idx="1"/>
          </p:nvPr>
        </p:nvSpPr>
        <p:spPr/>
        <p:txBody>
          <a:bodyPr>
            <a:normAutofit/>
          </a:bodyPr>
          <a:lstStyle/>
          <a:p>
            <a:pPr algn="l" rtl="0"/>
            <a:r>
              <a:rPr lang="es" sz="2600" b="0" i="0" u="none" baseline="0" dirty="0">
                <a:latin typeface="+mn-lt"/>
              </a:rPr>
              <a:t>El golpe de calor o choque térmico es la enfermedad más grave relacionada con el calor, puede causar la muerte o lesiones permanentes y requiere atención médica inmediata </a:t>
            </a:r>
          </a:p>
          <a:p>
            <a:pPr algn="l" rtl="0"/>
            <a:r>
              <a:rPr lang="es" sz="2600" b="0" i="0" u="none" baseline="0" dirty="0">
                <a:latin typeface="+mn-lt"/>
              </a:rPr>
              <a:t>Ocurre cuando el cuerpo ya no puede regular la temperatura y no puede enfriarse </a:t>
            </a:r>
          </a:p>
          <a:p>
            <a:pPr algn="l" rtl="0"/>
            <a:r>
              <a:rPr lang="es" sz="2600" b="0" i="0" u="none" baseline="0" dirty="0">
                <a:latin typeface="+mn-lt"/>
              </a:rPr>
              <a:t>La temperatura del cuerpo aumenta rápidamente, el mecanismo de sudoración falla y el cuerpo no puede enfriarse </a:t>
            </a:r>
          </a:p>
          <a:p>
            <a:pPr algn="l" rtl="0"/>
            <a:r>
              <a:rPr lang="es" sz="2600" b="0" i="0" u="none" baseline="0" dirty="0">
                <a:latin typeface="+mn-lt"/>
              </a:rPr>
              <a:t>La temperatura corporal puede aumentar a 106°F o más en 10 a 15 minutos</a:t>
            </a:r>
          </a:p>
        </p:txBody>
      </p:sp>
      <p:sp>
        <p:nvSpPr>
          <p:cNvPr id="3" name="Title 2">
            <a:extLst>
              <a:ext uri="{FF2B5EF4-FFF2-40B4-BE49-F238E27FC236}">
                <a16:creationId xmlns:a16="http://schemas.microsoft.com/office/drawing/2014/main" id="{46B3D726-6380-44CB-BD85-C83181E6A490}"/>
              </a:ext>
            </a:extLst>
          </p:cNvPr>
          <p:cNvSpPr>
            <a:spLocks noGrp="1"/>
          </p:cNvSpPr>
          <p:nvPr>
            <p:ph type="title"/>
          </p:nvPr>
        </p:nvSpPr>
        <p:spPr/>
        <p:txBody>
          <a:bodyPr/>
          <a:lstStyle/>
          <a:p>
            <a:pPr algn="l" rtl="0"/>
            <a:r>
              <a:rPr lang="es" b="1" i="1" u="none" baseline="0" dirty="0"/>
              <a:t>Golpe de calor</a:t>
            </a:r>
          </a:p>
        </p:txBody>
      </p:sp>
      <p:sp>
        <p:nvSpPr>
          <p:cNvPr id="4" name="Text Placeholder 3">
            <a:extLst>
              <a:ext uri="{FF2B5EF4-FFF2-40B4-BE49-F238E27FC236}">
                <a16:creationId xmlns:a16="http://schemas.microsoft.com/office/drawing/2014/main" id="{67EE8E53-CC0C-4579-94E2-7D33A47C10AA}"/>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5BF097B4-C3A4-4D58-9063-80D1742D1A68}"/>
              </a:ext>
            </a:extLst>
          </p:cNvPr>
          <p:cNvSpPr>
            <a:spLocks noGrp="1"/>
          </p:cNvSpPr>
          <p:nvPr>
            <p:ph type="body" sz="quarter" idx="11"/>
          </p:nvPr>
        </p:nvSpPr>
        <p:spPr/>
        <p:txBody>
          <a:bodyPr/>
          <a:lstStyle/>
          <a:p>
            <a:pPr algn="r" rtl="0"/>
            <a:r>
              <a:rPr lang="es" b="0" i="0" u="none" baseline="0"/>
              <a:t>EH-19</a:t>
            </a:r>
          </a:p>
        </p:txBody>
      </p:sp>
      <p:sp>
        <p:nvSpPr>
          <p:cNvPr id="6" name="Content Placeholder 5">
            <a:extLst>
              <a:ext uri="{FF2B5EF4-FFF2-40B4-BE49-F238E27FC236}">
                <a16:creationId xmlns:a16="http://schemas.microsoft.com/office/drawing/2014/main" id="{7BD268CE-34FA-490B-9635-44602320AE1A}"/>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393343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16154F-004C-4AE9-95CB-2669EA46D3AF}"/>
              </a:ext>
            </a:extLst>
          </p:cNvPr>
          <p:cNvSpPr>
            <a:spLocks noGrp="1"/>
          </p:cNvSpPr>
          <p:nvPr>
            <p:ph idx="1"/>
          </p:nvPr>
        </p:nvSpPr>
        <p:spPr/>
        <p:txBody>
          <a:bodyPr/>
          <a:lstStyle/>
          <a:p>
            <a:pPr algn="l" rtl="0"/>
            <a:r>
              <a:rPr lang="es" b="0" i="0" u="none" baseline="0" dirty="0">
                <a:latin typeface="+mn-lt"/>
              </a:rPr>
              <a:t>Una temperatura corporal extremadamente alta (más de 103°F) tomada por vía oral</a:t>
            </a:r>
          </a:p>
          <a:p>
            <a:pPr algn="l" rtl="0"/>
            <a:r>
              <a:rPr lang="es" b="0" i="0" u="none" baseline="0" dirty="0">
                <a:latin typeface="+mn-lt"/>
              </a:rPr>
              <a:t>Piel roja, caliente y seca sin sudor</a:t>
            </a:r>
          </a:p>
          <a:p>
            <a:pPr algn="l" rtl="0"/>
            <a:r>
              <a:rPr lang="es" b="0" i="0" u="none" baseline="0" dirty="0">
                <a:latin typeface="+mn-lt"/>
              </a:rPr>
              <a:t>Pulso rápido, fuerte</a:t>
            </a:r>
          </a:p>
          <a:p>
            <a:pPr algn="l" rtl="0"/>
            <a:r>
              <a:rPr lang="es" b="0" i="0" u="none" baseline="0" dirty="0">
                <a:latin typeface="+mn-lt"/>
              </a:rPr>
              <a:t>Dolor de cabeza pulsante</a:t>
            </a:r>
          </a:p>
          <a:p>
            <a:pPr algn="l" rtl="0"/>
            <a:r>
              <a:rPr lang="es" b="0" i="0" u="none" baseline="0" dirty="0">
                <a:latin typeface="+mn-lt"/>
              </a:rPr>
              <a:t>Mareo</a:t>
            </a:r>
          </a:p>
          <a:p>
            <a:pPr algn="l" rtl="0"/>
            <a:r>
              <a:rPr lang="es" b="0" i="0" u="none" baseline="0" dirty="0">
                <a:latin typeface="+mn-lt"/>
              </a:rPr>
              <a:t>Náusea</a:t>
            </a:r>
          </a:p>
          <a:p>
            <a:pPr algn="l" rtl="0"/>
            <a:r>
              <a:rPr lang="es" b="0" i="0" u="none" baseline="0" dirty="0">
                <a:latin typeface="+mn-lt"/>
              </a:rPr>
              <a:t>Confusión</a:t>
            </a:r>
          </a:p>
          <a:p>
            <a:pPr algn="l" rtl="0"/>
            <a:r>
              <a:rPr lang="es" b="0" i="0" u="none" baseline="0" dirty="0">
                <a:latin typeface="+mn-lt"/>
              </a:rPr>
              <a:t>Inconsciencia </a:t>
            </a:r>
          </a:p>
        </p:txBody>
      </p:sp>
      <p:sp>
        <p:nvSpPr>
          <p:cNvPr id="3" name="Title 2">
            <a:extLst>
              <a:ext uri="{FF2B5EF4-FFF2-40B4-BE49-F238E27FC236}">
                <a16:creationId xmlns:a16="http://schemas.microsoft.com/office/drawing/2014/main" id="{7D759268-23C5-4A76-B372-7CE42AD40F45}"/>
              </a:ext>
            </a:extLst>
          </p:cNvPr>
          <p:cNvSpPr>
            <a:spLocks noGrp="1"/>
          </p:cNvSpPr>
          <p:nvPr>
            <p:ph type="title"/>
          </p:nvPr>
        </p:nvSpPr>
        <p:spPr/>
        <p:txBody>
          <a:bodyPr>
            <a:normAutofit fontScale="90000"/>
          </a:bodyPr>
          <a:lstStyle/>
          <a:p>
            <a:pPr algn="l" rtl="0"/>
            <a:r>
              <a:rPr lang="es" b="1" i="1" u="none" baseline="0" dirty="0"/>
              <a:t>Golpe de calor: Síntomas</a:t>
            </a:r>
          </a:p>
        </p:txBody>
      </p:sp>
      <p:sp>
        <p:nvSpPr>
          <p:cNvPr id="4" name="Text Placeholder 3">
            <a:extLst>
              <a:ext uri="{FF2B5EF4-FFF2-40B4-BE49-F238E27FC236}">
                <a16:creationId xmlns:a16="http://schemas.microsoft.com/office/drawing/2014/main" id="{19801B7A-F6C4-4A44-9EC9-F19CA22052C9}"/>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5C7F0FBF-8304-4F8A-A949-404846BA30B3}"/>
              </a:ext>
            </a:extLst>
          </p:cNvPr>
          <p:cNvSpPr>
            <a:spLocks noGrp="1"/>
          </p:cNvSpPr>
          <p:nvPr>
            <p:ph type="body" sz="quarter" idx="11"/>
          </p:nvPr>
        </p:nvSpPr>
        <p:spPr/>
        <p:txBody>
          <a:bodyPr/>
          <a:lstStyle/>
          <a:p>
            <a:pPr algn="r" rtl="0"/>
            <a:r>
              <a:rPr lang="es" b="0" i="0" u="none" baseline="0"/>
              <a:t>EH-20</a:t>
            </a:r>
          </a:p>
        </p:txBody>
      </p:sp>
      <p:sp>
        <p:nvSpPr>
          <p:cNvPr id="6" name="Content Placeholder 5">
            <a:extLst>
              <a:ext uri="{FF2B5EF4-FFF2-40B4-BE49-F238E27FC236}">
                <a16:creationId xmlns:a16="http://schemas.microsoft.com/office/drawing/2014/main" id="{3AF4AAC9-D8B3-4FEA-9CB3-0AD96503AAA9}"/>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3731163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FDAF8-B1F4-43FD-BF70-F89E804E53F8}"/>
              </a:ext>
            </a:extLst>
          </p:cNvPr>
          <p:cNvSpPr>
            <a:spLocks noGrp="1"/>
          </p:cNvSpPr>
          <p:nvPr>
            <p:ph idx="1"/>
          </p:nvPr>
        </p:nvSpPr>
        <p:spPr/>
        <p:txBody>
          <a:bodyPr/>
          <a:lstStyle/>
          <a:p>
            <a:pPr algn="l" rtl="0"/>
            <a:r>
              <a:rPr lang="es" b="0" i="0" u="none" baseline="0" dirty="0">
                <a:latin typeface="+mn-lt"/>
              </a:rPr>
              <a:t>Acciones: </a:t>
            </a:r>
          </a:p>
          <a:p>
            <a:pPr lvl="1" algn="l" rtl="0">
              <a:buFont typeface="Arial" panose="020B0604020202020204" pitchFamily="34" charset="0"/>
              <a:buChar char="•"/>
            </a:pPr>
            <a:r>
              <a:rPr lang="es" b="0" i="0" u="none" baseline="0" dirty="0">
                <a:latin typeface="+mn-lt"/>
              </a:rPr>
              <a:t>Llame al 9-1-1 o a los servicios médicos de emergencia o lleve a la víctima a un hospital de inmediato </a:t>
            </a:r>
          </a:p>
          <a:p>
            <a:pPr lvl="2" algn="l" rtl="0">
              <a:buFont typeface="Arial" panose="020B0604020202020204" pitchFamily="34" charset="0"/>
              <a:buChar char="•"/>
            </a:pPr>
            <a:r>
              <a:rPr lang="es" b="0" i="0" u="none" baseline="0" dirty="0">
                <a:latin typeface="+mn-lt"/>
              </a:rPr>
              <a:t>El retraso puede ser fatal</a:t>
            </a:r>
          </a:p>
          <a:p>
            <a:pPr algn="l" rtl="0"/>
            <a:r>
              <a:rPr lang="es" b="0" i="0" u="none" baseline="0" dirty="0">
                <a:latin typeface="+mn-lt"/>
              </a:rPr>
              <a:t>Hasta que el personal médico de emergencia llegue al lugar o durante el transporte al hospital, tome las siguientes medidas: </a:t>
            </a:r>
          </a:p>
          <a:p>
            <a:pPr lvl="1" algn="l" rtl="0">
              <a:buFont typeface="Arial" panose="020B0604020202020204" pitchFamily="34" charset="0"/>
              <a:buChar char="•"/>
            </a:pPr>
            <a:r>
              <a:rPr lang="es" b="0" i="0" u="none" baseline="0" dirty="0">
                <a:latin typeface="+mn-lt"/>
              </a:rPr>
              <a:t>Mueva a la víctima a un ambiente más fresco y retire el exceso de ropa de la víctima </a:t>
            </a:r>
          </a:p>
          <a:p>
            <a:pPr lvl="1" algn="l" rtl="0">
              <a:buFont typeface="Arial" panose="020B0604020202020204" pitchFamily="34" charset="0"/>
              <a:buChar char="•"/>
            </a:pPr>
            <a:r>
              <a:rPr lang="es" b="0" i="0" u="none" baseline="0" dirty="0">
                <a:latin typeface="+mn-lt"/>
              </a:rPr>
              <a:t>Refresque a la víctima utilizando los métodos disponibles </a:t>
            </a:r>
          </a:p>
        </p:txBody>
      </p:sp>
      <p:sp>
        <p:nvSpPr>
          <p:cNvPr id="3" name="Title 2">
            <a:extLst>
              <a:ext uri="{FF2B5EF4-FFF2-40B4-BE49-F238E27FC236}">
                <a16:creationId xmlns:a16="http://schemas.microsoft.com/office/drawing/2014/main" id="{0280761D-DB9E-403C-811F-283DDF1AB2E4}"/>
              </a:ext>
            </a:extLst>
          </p:cNvPr>
          <p:cNvSpPr>
            <a:spLocks noGrp="1"/>
          </p:cNvSpPr>
          <p:nvPr>
            <p:ph type="title"/>
          </p:nvPr>
        </p:nvSpPr>
        <p:spPr/>
        <p:txBody>
          <a:bodyPr>
            <a:normAutofit fontScale="90000"/>
          </a:bodyPr>
          <a:lstStyle/>
          <a:p>
            <a:pPr algn="l" rtl="0"/>
            <a:r>
              <a:rPr lang="es" b="1" i="1" u="none" baseline="0" dirty="0"/>
              <a:t>Golpe de calor: Acciones </a:t>
            </a:r>
          </a:p>
        </p:txBody>
      </p:sp>
      <p:sp>
        <p:nvSpPr>
          <p:cNvPr id="4" name="Text Placeholder 3">
            <a:extLst>
              <a:ext uri="{FF2B5EF4-FFF2-40B4-BE49-F238E27FC236}">
                <a16:creationId xmlns:a16="http://schemas.microsoft.com/office/drawing/2014/main" id="{C07CA13E-E969-4C6F-B9E1-20A689E41E6C}"/>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1940B106-50B4-438A-82B2-D0A9A4A7B1A3}"/>
              </a:ext>
            </a:extLst>
          </p:cNvPr>
          <p:cNvSpPr>
            <a:spLocks noGrp="1"/>
          </p:cNvSpPr>
          <p:nvPr>
            <p:ph type="body" sz="quarter" idx="11"/>
          </p:nvPr>
        </p:nvSpPr>
        <p:spPr/>
        <p:txBody>
          <a:bodyPr/>
          <a:lstStyle/>
          <a:p>
            <a:pPr algn="r" rtl="0"/>
            <a:r>
              <a:rPr lang="es" b="0" i="0" u="none" baseline="0"/>
              <a:t>EH-21</a:t>
            </a:r>
          </a:p>
        </p:txBody>
      </p:sp>
      <p:sp>
        <p:nvSpPr>
          <p:cNvPr id="6" name="Content Placeholder 5">
            <a:extLst>
              <a:ext uri="{FF2B5EF4-FFF2-40B4-BE49-F238E27FC236}">
                <a16:creationId xmlns:a16="http://schemas.microsoft.com/office/drawing/2014/main" id="{C1B3CB9F-9AFB-4660-940F-60F498397ED1}"/>
              </a:ext>
            </a:extLst>
          </p:cNvPr>
          <p:cNvSpPr>
            <a:spLocks noGrp="1"/>
          </p:cNvSpPr>
          <p:nvPr>
            <p:ph sz="quarter" idx="12"/>
          </p:nvPr>
        </p:nvSpPr>
        <p:spPr/>
        <p:txBody>
          <a:bodyPr/>
          <a:lstStyle/>
          <a:p>
            <a:pPr rtl="0"/>
            <a:r>
              <a:rPr lang="es" b="0" i="0" u="none" baseline="0"/>
              <a:t>PM EH-3</a:t>
            </a:r>
          </a:p>
        </p:txBody>
      </p:sp>
    </p:spTree>
    <p:extLst>
      <p:ext uri="{BB962C8B-B14F-4D97-AF65-F5344CB8AC3E}">
        <p14:creationId xmlns:p14="http://schemas.microsoft.com/office/powerpoint/2010/main" val="3982615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AA3D-A09C-43FB-B1C1-7843284F9F18}"/>
              </a:ext>
            </a:extLst>
          </p:cNvPr>
          <p:cNvSpPr>
            <a:spLocks noGrp="1"/>
          </p:cNvSpPr>
          <p:nvPr>
            <p:ph idx="1"/>
          </p:nvPr>
        </p:nvSpPr>
        <p:spPr/>
        <p:txBody>
          <a:bodyPr/>
          <a:lstStyle/>
          <a:p>
            <a:pPr algn="l" rtl="0"/>
            <a:r>
              <a:rPr lang="es" b="0" i="0" u="none" baseline="0" dirty="0">
                <a:latin typeface="+mn-lt"/>
              </a:rPr>
              <a:t>Hasta que el personal médico de emergencia llegue al lugar o durante el transporte al hospital, tome las siguientes medidas (continuación):</a:t>
            </a:r>
          </a:p>
          <a:p>
            <a:pPr lvl="1" algn="l" rtl="0">
              <a:buFont typeface="Arial" panose="020B0604020202020204" pitchFamily="34" charset="0"/>
              <a:buChar char="•"/>
            </a:pPr>
            <a:r>
              <a:rPr lang="es" b="0" i="0" u="none" baseline="0" dirty="0">
                <a:latin typeface="+mn-lt"/>
              </a:rPr>
              <a:t>Pruebe un baño frío, baño de esponja, bolsas de hielo o envuelva el cuerpo de la víctima en una sábana fría y húmeda para reducir la temperatura corporal central </a:t>
            </a:r>
          </a:p>
          <a:p>
            <a:pPr lvl="1" algn="l" rtl="0">
              <a:buFont typeface="Arial" panose="020B0604020202020204" pitchFamily="34" charset="0"/>
              <a:buChar char="•"/>
            </a:pPr>
            <a:r>
              <a:rPr lang="es" b="0" i="0" u="none" baseline="0" dirty="0">
                <a:latin typeface="+mn-lt"/>
              </a:rPr>
              <a:t>Monitoree la temperatura corporal y continúe con los esfuerzos de enfriamiento hasta que la temperatura corporal alcance 101-102°F </a:t>
            </a:r>
          </a:p>
          <a:p>
            <a:pPr lvl="1" algn="l" rtl="0">
              <a:buFont typeface="Arial" panose="020B0604020202020204" pitchFamily="34" charset="0"/>
              <a:buChar char="•"/>
            </a:pPr>
            <a:r>
              <a:rPr lang="es" b="0" i="0" u="none" baseline="0" dirty="0">
                <a:latin typeface="+mn-lt"/>
              </a:rPr>
              <a:t>No le dé a la víctima líquidos para beber </a:t>
            </a:r>
          </a:p>
          <a:p>
            <a:pPr lvl="1" algn="l" rtl="0">
              <a:buFont typeface="Arial" panose="020B0604020202020204" pitchFamily="34" charset="0"/>
              <a:buChar char="•"/>
            </a:pPr>
            <a:r>
              <a:rPr lang="es" b="0" i="0" u="none" baseline="0" dirty="0">
                <a:latin typeface="+mn-lt"/>
              </a:rPr>
              <a:t>Esté atento a problemas respiratorios </a:t>
            </a:r>
          </a:p>
        </p:txBody>
      </p:sp>
      <p:sp>
        <p:nvSpPr>
          <p:cNvPr id="3" name="Title 2">
            <a:extLst>
              <a:ext uri="{FF2B5EF4-FFF2-40B4-BE49-F238E27FC236}">
                <a16:creationId xmlns:a16="http://schemas.microsoft.com/office/drawing/2014/main" id="{547E0EE8-3661-4065-BA37-F23185B197FF}"/>
              </a:ext>
            </a:extLst>
          </p:cNvPr>
          <p:cNvSpPr>
            <a:spLocks noGrp="1"/>
          </p:cNvSpPr>
          <p:nvPr>
            <p:ph type="title"/>
          </p:nvPr>
        </p:nvSpPr>
        <p:spPr/>
        <p:txBody>
          <a:bodyPr>
            <a:normAutofit fontScale="90000"/>
          </a:bodyPr>
          <a:lstStyle/>
          <a:p>
            <a:pPr algn="l" rtl="0"/>
            <a:r>
              <a:rPr lang="es" b="1" i="1" u="none" baseline="0"/>
              <a:t>Golpe de calor: Acciones </a:t>
            </a:r>
          </a:p>
        </p:txBody>
      </p:sp>
      <p:sp>
        <p:nvSpPr>
          <p:cNvPr id="4" name="Text Placeholder 3">
            <a:extLst>
              <a:ext uri="{FF2B5EF4-FFF2-40B4-BE49-F238E27FC236}">
                <a16:creationId xmlns:a16="http://schemas.microsoft.com/office/drawing/2014/main" id="{7518A03B-40B4-4E80-9DB5-E6006CC66265}"/>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B83CD3D1-B2E0-4720-A5A3-4DB0EFDC3077}"/>
              </a:ext>
            </a:extLst>
          </p:cNvPr>
          <p:cNvSpPr>
            <a:spLocks noGrp="1"/>
          </p:cNvSpPr>
          <p:nvPr>
            <p:ph type="body" sz="quarter" idx="11"/>
          </p:nvPr>
        </p:nvSpPr>
        <p:spPr/>
        <p:txBody>
          <a:bodyPr/>
          <a:lstStyle/>
          <a:p>
            <a:pPr algn="r" rtl="0"/>
            <a:r>
              <a:rPr lang="es" b="0" i="0" u="none" baseline="0"/>
              <a:t>EH-22</a:t>
            </a:r>
          </a:p>
        </p:txBody>
      </p:sp>
      <p:sp>
        <p:nvSpPr>
          <p:cNvPr id="6" name="Content Placeholder 5">
            <a:extLst>
              <a:ext uri="{FF2B5EF4-FFF2-40B4-BE49-F238E27FC236}">
                <a16:creationId xmlns:a16="http://schemas.microsoft.com/office/drawing/2014/main" id="{B9D84530-38EB-4DAA-8EA8-E385CACDCFA4}"/>
              </a:ext>
            </a:extLst>
          </p:cNvPr>
          <p:cNvSpPr>
            <a:spLocks noGrp="1"/>
          </p:cNvSpPr>
          <p:nvPr>
            <p:ph sz="quarter" idx="12"/>
          </p:nvPr>
        </p:nvSpPr>
        <p:spPr/>
        <p:txBody>
          <a:bodyPr/>
          <a:lstStyle/>
          <a:p>
            <a:pPr rtl="0"/>
            <a:r>
              <a:rPr lang="es" b="0" i="0" u="none" baseline="0"/>
              <a:t>PM EH-4</a:t>
            </a:r>
          </a:p>
        </p:txBody>
      </p:sp>
    </p:spTree>
    <p:extLst>
      <p:ext uri="{BB962C8B-B14F-4D97-AF65-F5344CB8AC3E}">
        <p14:creationId xmlns:p14="http://schemas.microsoft.com/office/powerpoint/2010/main" val="780571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AA3D-A09C-43FB-B1C1-7843284F9F18}"/>
              </a:ext>
            </a:extLst>
          </p:cNvPr>
          <p:cNvSpPr>
            <a:spLocks noGrp="1"/>
          </p:cNvSpPr>
          <p:nvPr>
            <p:ph idx="1"/>
          </p:nvPr>
        </p:nvSpPr>
        <p:spPr/>
        <p:txBody>
          <a:bodyPr>
            <a:normAutofit/>
          </a:bodyPr>
          <a:lstStyle/>
          <a:p>
            <a:pPr algn="l" rtl="0"/>
            <a:r>
              <a:rPr lang="es" b="0" i="0" u="none" baseline="0" dirty="0">
                <a:latin typeface="+mn-lt"/>
              </a:rPr>
              <a:t>Hasta que el personal médico de emergencia llegue al lugar o durante el transporte al hospital, tome las siguientes medidas (continuación):</a:t>
            </a:r>
          </a:p>
          <a:p>
            <a:pPr lvl="1" algn="l" rtl="0">
              <a:buFont typeface="Arial" panose="020B0604020202020204" pitchFamily="34" charset="0"/>
              <a:buChar char="•"/>
            </a:pPr>
            <a:r>
              <a:rPr lang="es" b="0" i="0" u="none" baseline="0" dirty="0">
                <a:latin typeface="+mn-lt"/>
              </a:rPr>
              <a:t>Llame a la sala de emergencias del hospital para obtener más instrucciones si hay un retraso en la respuesta médica </a:t>
            </a:r>
          </a:p>
          <a:p>
            <a:pPr lvl="1" algn="l" rtl="0">
              <a:buFont typeface="Arial" panose="020B0604020202020204" pitchFamily="34" charset="0"/>
              <a:buChar char="•"/>
            </a:pPr>
            <a:r>
              <a:rPr lang="es" b="0" i="0" u="none" baseline="0" dirty="0">
                <a:latin typeface="+mn-lt"/>
              </a:rPr>
              <a:t>A veces, los músculos de la víctima comenzarán a contraerse sin control debido al golpe de calor. Si esto sucede: </a:t>
            </a:r>
          </a:p>
          <a:p>
            <a:pPr lvl="2" algn="l" rtl="0">
              <a:buFont typeface="Arial" panose="020B0604020202020204" pitchFamily="34" charset="0"/>
              <a:buChar char="•"/>
            </a:pPr>
            <a:r>
              <a:rPr lang="es" b="0" i="0" u="none" baseline="0" dirty="0">
                <a:latin typeface="+mn-lt"/>
              </a:rPr>
              <a:t>Evite lesiones a la víctima pero no coloque ningún objeto en la boca y no le dé líquidos </a:t>
            </a:r>
          </a:p>
          <a:p>
            <a:pPr lvl="2" algn="l" rtl="0">
              <a:buFont typeface="Arial" panose="020B0604020202020204" pitchFamily="34" charset="0"/>
              <a:buChar char="•"/>
            </a:pPr>
            <a:r>
              <a:rPr lang="es" b="0" i="0" u="none" baseline="0" dirty="0">
                <a:latin typeface="+mn-lt"/>
              </a:rPr>
              <a:t>Gire a la víctima de lado para asegurarse de que la vía aérea permanezca abierta en caso de que la víctima comience a vomitar </a:t>
            </a:r>
          </a:p>
        </p:txBody>
      </p:sp>
      <p:sp>
        <p:nvSpPr>
          <p:cNvPr id="3" name="Title 2">
            <a:extLst>
              <a:ext uri="{FF2B5EF4-FFF2-40B4-BE49-F238E27FC236}">
                <a16:creationId xmlns:a16="http://schemas.microsoft.com/office/drawing/2014/main" id="{547E0EE8-3661-4065-BA37-F23185B197FF}"/>
              </a:ext>
            </a:extLst>
          </p:cNvPr>
          <p:cNvSpPr>
            <a:spLocks noGrp="1"/>
          </p:cNvSpPr>
          <p:nvPr>
            <p:ph type="title"/>
          </p:nvPr>
        </p:nvSpPr>
        <p:spPr/>
        <p:txBody>
          <a:bodyPr>
            <a:normAutofit fontScale="90000"/>
          </a:bodyPr>
          <a:lstStyle/>
          <a:p>
            <a:pPr algn="l" rtl="0"/>
            <a:r>
              <a:rPr lang="es" b="1" i="1" u="none" baseline="0" dirty="0"/>
              <a:t>Golpe de calor: Acciones </a:t>
            </a:r>
          </a:p>
        </p:txBody>
      </p:sp>
      <p:sp>
        <p:nvSpPr>
          <p:cNvPr id="4" name="Text Placeholder 3">
            <a:extLst>
              <a:ext uri="{FF2B5EF4-FFF2-40B4-BE49-F238E27FC236}">
                <a16:creationId xmlns:a16="http://schemas.microsoft.com/office/drawing/2014/main" id="{7518A03B-40B4-4E80-9DB5-E6006CC66265}"/>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B83CD3D1-B2E0-4720-A5A3-4DB0EFDC3077}"/>
              </a:ext>
            </a:extLst>
          </p:cNvPr>
          <p:cNvSpPr>
            <a:spLocks noGrp="1"/>
          </p:cNvSpPr>
          <p:nvPr>
            <p:ph type="body" sz="quarter" idx="11"/>
          </p:nvPr>
        </p:nvSpPr>
        <p:spPr/>
        <p:txBody>
          <a:bodyPr/>
          <a:lstStyle/>
          <a:p>
            <a:pPr algn="r" rtl="0"/>
            <a:r>
              <a:rPr lang="es" b="0" i="0" u="none" baseline="0"/>
              <a:t>EH-23</a:t>
            </a:r>
          </a:p>
        </p:txBody>
      </p:sp>
      <p:sp>
        <p:nvSpPr>
          <p:cNvPr id="6" name="Content Placeholder 5">
            <a:extLst>
              <a:ext uri="{FF2B5EF4-FFF2-40B4-BE49-F238E27FC236}">
                <a16:creationId xmlns:a16="http://schemas.microsoft.com/office/drawing/2014/main" id="{B9D84530-38EB-4DAA-8EA8-E385CACDCFA4}"/>
              </a:ext>
            </a:extLst>
          </p:cNvPr>
          <p:cNvSpPr>
            <a:spLocks noGrp="1"/>
          </p:cNvSpPr>
          <p:nvPr>
            <p:ph sz="quarter" idx="12"/>
          </p:nvPr>
        </p:nvSpPr>
        <p:spPr/>
        <p:txBody>
          <a:bodyPr/>
          <a:lstStyle/>
          <a:p>
            <a:pPr rtl="0"/>
            <a:r>
              <a:rPr lang="es" b="0" i="0" u="none" baseline="0"/>
              <a:t>PM EH-4</a:t>
            </a:r>
          </a:p>
        </p:txBody>
      </p:sp>
    </p:spTree>
    <p:extLst>
      <p:ext uri="{BB962C8B-B14F-4D97-AF65-F5344CB8AC3E}">
        <p14:creationId xmlns:p14="http://schemas.microsoft.com/office/powerpoint/2010/main" val="1102590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8FB67-D311-4529-B15D-EAE10F2D7A0C}"/>
              </a:ext>
            </a:extLst>
          </p:cNvPr>
          <p:cNvSpPr>
            <a:spLocks noGrp="1"/>
          </p:cNvSpPr>
          <p:nvPr>
            <p:ph idx="1"/>
          </p:nvPr>
        </p:nvSpPr>
        <p:spPr/>
        <p:txBody>
          <a:bodyPr anchor="ctr"/>
          <a:lstStyle/>
          <a:p>
            <a:pPr algn="ctr" rtl="0"/>
            <a:r>
              <a:rPr lang="es" b="0" i="0" u="none" baseline="0" dirty="0">
                <a:latin typeface="+mn-lt"/>
              </a:rPr>
              <a:t>¿Preguntas adicionales, comentarios o inquietudes sobre el calor extremo?</a:t>
            </a:r>
          </a:p>
        </p:txBody>
      </p:sp>
      <p:sp>
        <p:nvSpPr>
          <p:cNvPr id="3" name="Title 2">
            <a:extLst>
              <a:ext uri="{FF2B5EF4-FFF2-40B4-BE49-F238E27FC236}">
                <a16:creationId xmlns:a16="http://schemas.microsoft.com/office/drawing/2014/main" id="{66A98BB4-FC0C-4227-8746-3CD752C6232A}"/>
              </a:ext>
            </a:extLst>
          </p:cNvPr>
          <p:cNvSpPr>
            <a:spLocks noGrp="1"/>
          </p:cNvSpPr>
          <p:nvPr>
            <p:ph type="title"/>
          </p:nvPr>
        </p:nvSpPr>
        <p:spPr/>
        <p:txBody>
          <a:bodyPr/>
          <a:lstStyle/>
          <a:p>
            <a:pPr algn="l" rtl="0"/>
            <a:r>
              <a:rPr lang="es" b="1" i="1" u="none" baseline="0" dirty="0"/>
              <a:t>¿Preguntas finales?</a:t>
            </a:r>
          </a:p>
        </p:txBody>
      </p:sp>
      <p:sp>
        <p:nvSpPr>
          <p:cNvPr id="4" name="Text Placeholder 3">
            <a:extLst>
              <a:ext uri="{FF2B5EF4-FFF2-40B4-BE49-F238E27FC236}">
                <a16:creationId xmlns:a16="http://schemas.microsoft.com/office/drawing/2014/main" id="{99CD7984-FF7F-41BA-B532-6492C74B9035}"/>
              </a:ext>
            </a:extLst>
          </p:cNvPr>
          <p:cNvSpPr>
            <a:spLocks noGrp="1"/>
          </p:cNvSpPr>
          <p:nvPr>
            <p:ph type="body" sz="quarter" idx="10"/>
          </p:nvPr>
        </p:nvSpPr>
        <p:spPr/>
        <p:txBody>
          <a:bodyPr/>
          <a:lstStyle/>
          <a:p>
            <a:pPr algn="l" rtl="0"/>
            <a:r>
              <a:rPr lang="es" b="0" i="0" u="none" baseline="0"/>
              <a:t>CERT Anexo sobre peligros: Calor extremo</a:t>
            </a:r>
          </a:p>
        </p:txBody>
      </p:sp>
      <p:sp>
        <p:nvSpPr>
          <p:cNvPr id="5" name="Text Placeholder 4">
            <a:extLst>
              <a:ext uri="{FF2B5EF4-FFF2-40B4-BE49-F238E27FC236}">
                <a16:creationId xmlns:a16="http://schemas.microsoft.com/office/drawing/2014/main" id="{3C913C1B-A74C-4AF1-9CD8-3123C7D55E13}"/>
              </a:ext>
            </a:extLst>
          </p:cNvPr>
          <p:cNvSpPr>
            <a:spLocks noGrp="1"/>
          </p:cNvSpPr>
          <p:nvPr>
            <p:ph type="body" sz="quarter" idx="11"/>
          </p:nvPr>
        </p:nvSpPr>
        <p:spPr/>
        <p:txBody>
          <a:bodyPr/>
          <a:lstStyle/>
          <a:p>
            <a:pPr algn="r" rtl="0"/>
            <a:r>
              <a:rPr lang="es" b="0" i="0" u="none" baseline="0"/>
              <a:t>EH-24</a:t>
            </a:r>
          </a:p>
        </p:txBody>
      </p:sp>
    </p:spTree>
    <p:extLst>
      <p:ext uri="{BB962C8B-B14F-4D97-AF65-F5344CB8AC3E}">
        <p14:creationId xmlns:p14="http://schemas.microsoft.com/office/powerpoint/2010/main" val="464442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0E4A4-08B3-4548-8E64-C0BE3B5D9D67}"/>
              </a:ext>
            </a:extLst>
          </p:cNvPr>
          <p:cNvSpPr>
            <a:spLocks noGrp="1"/>
          </p:cNvSpPr>
          <p:nvPr>
            <p:ph type="body" sz="quarter" idx="11"/>
          </p:nvPr>
        </p:nvSpPr>
        <p:spPr/>
        <p:txBody>
          <a:bodyPr/>
          <a:lstStyle/>
          <a:p>
            <a:pPr rtl="0"/>
            <a:r>
              <a:rPr lang="es" b="1" i="0" u="none" baseline="0" dirty="0">
                <a:solidFill>
                  <a:schemeClr val="bg2">
                    <a:lumMod val="25000"/>
                  </a:schemeClr>
                </a:solidFill>
              </a:rPr>
              <a:t>Incendios</a:t>
            </a:r>
          </a:p>
        </p:txBody>
      </p:sp>
      <p:sp>
        <p:nvSpPr>
          <p:cNvPr id="7" name="Title 6"/>
          <p:cNvSpPr>
            <a:spLocks noGrp="1"/>
          </p:cNvSpPr>
          <p:nvPr>
            <p:ph type="title" idx="4294967295"/>
          </p:nvPr>
        </p:nvSpPr>
        <p:spPr>
          <a:xfrm>
            <a:off x="0" y="1430783"/>
            <a:ext cx="9144000" cy="921061"/>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88166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A65A4-3158-4D7E-A67F-EC2C5CF997DF}"/>
              </a:ext>
            </a:extLst>
          </p:cNvPr>
          <p:cNvSpPr>
            <a:spLocks noGrp="1"/>
          </p:cNvSpPr>
          <p:nvPr>
            <p:ph idx="1"/>
          </p:nvPr>
        </p:nvSpPr>
        <p:spPr/>
        <p:txBody>
          <a:bodyPr>
            <a:normAutofit/>
          </a:bodyPr>
          <a:lstStyle/>
          <a:p>
            <a:pPr algn="l" rtl="0"/>
            <a:r>
              <a:rPr lang="es" sz="2500" b="1" i="0" u="none" baseline="0" dirty="0">
                <a:latin typeface="+mn-lt"/>
              </a:rPr>
              <a:t>Avalanchas de placa –</a:t>
            </a:r>
            <a:r>
              <a:rPr lang="es" sz="2500" b="0" i="0" u="none" baseline="0" dirty="0">
                <a:latin typeface="+mn-lt"/>
              </a:rPr>
              <a:t> una “placa” es una plancha cohesiva de nieve que se desliza como una unidad sobre la nieve debajo  </a:t>
            </a:r>
          </a:p>
          <a:p>
            <a:pPr algn="l" rtl="0"/>
            <a:r>
              <a:rPr lang="es" sz="2400" b="0" i="0" u="none" baseline="0" dirty="0">
                <a:latin typeface="+mn-lt"/>
              </a:rPr>
              <a:t>Avalanchas de placa seca </a:t>
            </a:r>
          </a:p>
          <a:p>
            <a:pPr lvl="1">
              <a:buFont typeface="Arial" panose="020B0604020202020204" pitchFamily="34" charset="0"/>
              <a:buChar char="•"/>
            </a:pPr>
            <a:r>
              <a:rPr lang="es" sz="2000" b="0" i="0" u="none" baseline="0" dirty="0">
                <a:latin typeface="+mn-lt"/>
              </a:rPr>
              <a:t>Ocasiona casi todas las muertes por avalancha en América del Norte anualmente  </a:t>
            </a:r>
          </a:p>
          <a:p>
            <a:pPr lvl="1">
              <a:buFont typeface="Arial" panose="020B0604020202020204" pitchFamily="34" charset="0"/>
              <a:buChar char="•"/>
            </a:pPr>
            <a:r>
              <a:rPr lang="es" sz="2000" b="0" i="0" u="none" baseline="0" dirty="0">
                <a:latin typeface="+mn-lt"/>
              </a:rPr>
              <a:t>Puede permanecer pacientemente, tambaleándose al borde de una catástrofe durante días o meses, generalmente fracturándose a 220 mph </a:t>
            </a:r>
          </a:p>
          <a:p>
            <a:pPr algn="l" rtl="0"/>
            <a:r>
              <a:rPr lang="es" sz="2400" b="0" i="0" u="none" baseline="0" dirty="0">
                <a:latin typeface="+mn-lt"/>
              </a:rPr>
              <a:t>Avalanchas de placa húmeda  </a:t>
            </a:r>
          </a:p>
          <a:p>
            <a:pPr lvl="1" algn="l" rtl="0">
              <a:buFont typeface="Arial" panose="020B0604020202020204" pitchFamily="34" charset="0"/>
              <a:buChar char="•"/>
            </a:pPr>
            <a:r>
              <a:rPr lang="es" sz="2000" b="0" i="0" u="none" baseline="0" dirty="0">
                <a:latin typeface="+mn-lt"/>
              </a:rPr>
              <a:t>Ocurren durante eventos de calentamiento o eventos de lluvia sobre nieve  </a:t>
            </a:r>
          </a:p>
          <a:p>
            <a:pPr lvl="1" algn="l" rtl="0">
              <a:buFont typeface="Arial" panose="020B0604020202020204" pitchFamily="34" charset="0"/>
              <a:buChar char="•"/>
            </a:pPr>
            <a:r>
              <a:rPr lang="es" sz="2000" b="0" i="0" u="none" baseline="0" dirty="0">
                <a:latin typeface="+mn-lt"/>
              </a:rPr>
              <a:t>Ocurre primero en elevaciones más bajas y áreas con una capa de nieve menos profunda </a:t>
            </a:r>
          </a:p>
        </p:txBody>
      </p:sp>
      <p:sp>
        <p:nvSpPr>
          <p:cNvPr id="3" name="Title 2">
            <a:extLst>
              <a:ext uri="{FF2B5EF4-FFF2-40B4-BE49-F238E27FC236}">
                <a16:creationId xmlns:a16="http://schemas.microsoft.com/office/drawing/2014/main" id="{8B1B5164-E303-40E9-8996-26FC056E4C2C}"/>
              </a:ext>
            </a:extLst>
          </p:cNvPr>
          <p:cNvSpPr>
            <a:spLocks noGrp="1"/>
          </p:cNvSpPr>
          <p:nvPr>
            <p:ph type="title"/>
          </p:nvPr>
        </p:nvSpPr>
        <p:spPr/>
        <p:txBody>
          <a:bodyPr/>
          <a:lstStyle/>
          <a:p>
            <a:pPr algn="l" rtl="0"/>
            <a:r>
              <a:rPr lang="es" b="1" i="1" u="none" baseline="0"/>
              <a:t>Avalanchas de placa</a:t>
            </a:r>
          </a:p>
        </p:txBody>
      </p:sp>
      <p:sp>
        <p:nvSpPr>
          <p:cNvPr id="7" name="Text Placeholder 6">
            <a:extLst>
              <a:ext uri="{FF2B5EF4-FFF2-40B4-BE49-F238E27FC236}">
                <a16:creationId xmlns:a16="http://schemas.microsoft.com/office/drawing/2014/main" id="{4F5B949E-896D-456E-85CF-108B619579F5}"/>
              </a:ext>
            </a:extLst>
          </p:cNvPr>
          <p:cNvSpPr>
            <a:spLocks noGrp="1"/>
          </p:cNvSpPr>
          <p:nvPr>
            <p:ph type="body" sz="quarter" idx="10"/>
          </p:nvPr>
        </p:nvSpPr>
        <p:spPr/>
        <p:txBody>
          <a:bodyPr/>
          <a:lstStyle/>
          <a:p>
            <a:pPr algn="l" rtl="0"/>
            <a:r>
              <a:rPr lang="es" b="0" i="0" u="none" baseline="0"/>
              <a:t>CERT Anexo sobre peligros: Avalancha</a:t>
            </a:r>
          </a:p>
        </p:txBody>
      </p:sp>
      <p:sp>
        <p:nvSpPr>
          <p:cNvPr id="8" name="Text Placeholder 7">
            <a:extLst>
              <a:ext uri="{FF2B5EF4-FFF2-40B4-BE49-F238E27FC236}">
                <a16:creationId xmlns:a16="http://schemas.microsoft.com/office/drawing/2014/main" id="{3952E739-E8DF-4B98-B3B9-03C10BAB06D5}"/>
              </a:ext>
            </a:extLst>
          </p:cNvPr>
          <p:cNvSpPr>
            <a:spLocks noGrp="1"/>
          </p:cNvSpPr>
          <p:nvPr>
            <p:ph type="body" sz="quarter" idx="11"/>
          </p:nvPr>
        </p:nvSpPr>
        <p:spPr/>
        <p:txBody>
          <a:bodyPr/>
          <a:lstStyle/>
          <a:p>
            <a:pPr algn="r" rtl="0"/>
            <a:r>
              <a:rPr lang="es" b="0" i="0" u="none" baseline="0"/>
              <a:t>AV-4</a:t>
            </a:r>
          </a:p>
        </p:txBody>
      </p:sp>
      <p:sp>
        <p:nvSpPr>
          <p:cNvPr id="9" name="Content Placeholder 8">
            <a:extLst>
              <a:ext uri="{FF2B5EF4-FFF2-40B4-BE49-F238E27FC236}">
                <a16:creationId xmlns:a16="http://schemas.microsoft.com/office/drawing/2014/main" id="{09BCC8C4-6CCB-46FF-A1EE-7CA4D9C48995}"/>
              </a:ext>
            </a:extLst>
          </p:cNvPr>
          <p:cNvSpPr>
            <a:spLocks noGrp="1"/>
          </p:cNvSpPr>
          <p:nvPr>
            <p:ph sz="quarter" idx="12"/>
          </p:nvPr>
        </p:nvSpPr>
        <p:spPr/>
        <p:txBody>
          <a:bodyPr/>
          <a:lstStyle/>
          <a:p>
            <a:pPr rtl="0"/>
            <a:r>
              <a:rPr lang="es" b="0" i="0" u="none" baseline="0"/>
              <a:t>PM AV-1</a:t>
            </a:r>
          </a:p>
        </p:txBody>
      </p:sp>
    </p:spTree>
    <p:extLst>
      <p:ext uri="{BB962C8B-B14F-4D97-AF65-F5344CB8AC3E}">
        <p14:creationId xmlns:p14="http://schemas.microsoft.com/office/powerpoint/2010/main" val="2028861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7F94FD-5259-4630-90F8-C737397B735E}"/>
              </a:ext>
            </a:extLst>
          </p:cNvPr>
          <p:cNvSpPr>
            <a:spLocks noGrp="1"/>
          </p:cNvSpPr>
          <p:nvPr>
            <p:ph idx="1"/>
          </p:nvPr>
        </p:nvSpPr>
        <p:spPr/>
        <p:txBody>
          <a:bodyPr/>
          <a:lstStyle/>
          <a:p>
            <a:pPr algn="l" rtl="0"/>
            <a:r>
              <a:rPr lang="es" b="0" i="0" u="none" baseline="0" dirty="0">
                <a:latin typeface="+mn-lt"/>
              </a:rPr>
              <a:t>Aproximadamente el 85% de todas las muertes por incendio ocurren donde las personas duermen, como en casas, dormitorios, cuarteles y hoteles </a:t>
            </a:r>
          </a:p>
          <a:p>
            <a:pPr lvl="1" algn="l" rtl="0">
              <a:buFont typeface="Arial" panose="020B0604020202020204" pitchFamily="34" charset="0"/>
              <a:buChar char="•"/>
            </a:pPr>
            <a:r>
              <a:rPr lang="es" b="0" i="0" u="none" baseline="0" dirty="0">
                <a:latin typeface="+mn-lt"/>
              </a:rPr>
              <a:t>La mayoría ocurre durante las horas nocturnas </a:t>
            </a:r>
          </a:p>
          <a:p>
            <a:pPr lvl="1" algn="l" rtl="0">
              <a:buFont typeface="Arial" panose="020B0604020202020204" pitchFamily="34" charset="0"/>
              <a:buChar char="•"/>
            </a:pPr>
            <a:r>
              <a:rPr lang="es" b="0" i="0" u="none" baseline="0" dirty="0">
                <a:latin typeface="+mn-lt"/>
              </a:rPr>
              <a:t>La mayoría son prevenibles </a:t>
            </a:r>
          </a:p>
          <a:p>
            <a:pPr algn="l" rtl="0"/>
            <a:r>
              <a:rPr lang="es" b="0" i="0" u="none" baseline="0" dirty="0">
                <a:latin typeface="+mn-lt"/>
              </a:rPr>
              <a:t>90% de los incendios forestales son iniciados por personas, ya sea intencional o accidentalmente </a:t>
            </a:r>
          </a:p>
          <a:p>
            <a:pPr lvl="1" algn="l" rtl="0">
              <a:buFont typeface="Arial" panose="020B0604020202020204" pitchFamily="34" charset="0"/>
              <a:buChar char="•"/>
            </a:pPr>
            <a:r>
              <a:rPr lang="es" b="0" i="0" u="none" baseline="0" dirty="0">
                <a:latin typeface="+mn-lt"/>
              </a:rPr>
              <a:t>La quema de escombros, el uso de equipos y las fogatas son las causas principales de los incendios forestales accidentales </a:t>
            </a:r>
          </a:p>
        </p:txBody>
      </p:sp>
      <p:sp>
        <p:nvSpPr>
          <p:cNvPr id="3" name="Title 2">
            <a:extLst>
              <a:ext uri="{FF2B5EF4-FFF2-40B4-BE49-F238E27FC236}">
                <a16:creationId xmlns:a16="http://schemas.microsoft.com/office/drawing/2014/main" id="{96E16F76-BD43-464C-8785-167F2D3B56CB}"/>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74FE09A9-9E54-4836-A899-19BBECE09E63}"/>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0024A7E9-8C9C-48D1-A64E-034E83BD110A}"/>
              </a:ext>
            </a:extLst>
          </p:cNvPr>
          <p:cNvSpPr>
            <a:spLocks noGrp="1"/>
          </p:cNvSpPr>
          <p:nvPr>
            <p:ph type="body" sz="quarter" idx="11"/>
          </p:nvPr>
        </p:nvSpPr>
        <p:spPr/>
        <p:txBody>
          <a:bodyPr/>
          <a:lstStyle/>
          <a:p>
            <a:pPr algn="r" rtl="0"/>
            <a:r>
              <a:rPr lang="es" b="0" i="0" u="none" baseline="0"/>
              <a:t>FI-1</a:t>
            </a:r>
          </a:p>
        </p:txBody>
      </p:sp>
      <p:sp>
        <p:nvSpPr>
          <p:cNvPr id="6" name="Content Placeholder 5">
            <a:extLst>
              <a:ext uri="{FF2B5EF4-FFF2-40B4-BE49-F238E27FC236}">
                <a16:creationId xmlns:a16="http://schemas.microsoft.com/office/drawing/2014/main" id="{2893E38F-923A-4150-96FC-726E5660A951}"/>
              </a:ext>
            </a:extLst>
          </p:cNvPr>
          <p:cNvSpPr>
            <a:spLocks noGrp="1"/>
          </p:cNvSpPr>
          <p:nvPr>
            <p:ph sz="quarter" idx="12"/>
          </p:nvPr>
        </p:nvSpPr>
        <p:spPr/>
        <p:txBody>
          <a:bodyPr/>
          <a:lstStyle/>
          <a:p>
            <a:pPr rtl="0"/>
            <a:r>
              <a:rPr lang="es" b="0" i="0" u="none" baseline="0"/>
              <a:t>PM FI-1 </a:t>
            </a:r>
          </a:p>
        </p:txBody>
      </p:sp>
    </p:spTree>
    <p:extLst>
      <p:ext uri="{BB962C8B-B14F-4D97-AF65-F5344CB8AC3E}">
        <p14:creationId xmlns:p14="http://schemas.microsoft.com/office/powerpoint/2010/main" val="230800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3C0DCF-3659-4848-A8A2-9D5136315D70}"/>
              </a:ext>
            </a:extLst>
          </p:cNvPr>
          <p:cNvSpPr>
            <a:spLocks noGrp="1"/>
          </p:cNvSpPr>
          <p:nvPr>
            <p:ph idx="1"/>
          </p:nvPr>
        </p:nvSpPr>
        <p:spPr/>
        <p:txBody>
          <a:bodyPr/>
          <a:lstStyle/>
          <a:p>
            <a:pPr algn="l" rtl="0"/>
            <a:r>
              <a:rPr lang="es" b="0" i="0" u="none" baseline="0" dirty="0">
                <a:latin typeface="+mn-lt"/>
              </a:rPr>
              <a:t>Muertes</a:t>
            </a:r>
          </a:p>
          <a:p>
            <a:pPr lvl="1" algn="l" rtl="0">
              <a:buFont typeface="Arial" panose="020B0604020202020204" pitchFamily="34" charset="0"/>
              <a:buChar char="•"/>
            </a:pPr>
            <a:r>
              <a:rPr lang="es" b="0" i="0" u="none" baseline="0" dirty="0">
                <a:latin typeface="+mn-lt"/>
              </a:rPr>
              <a:t>En 2015, los departamentos de bomberos de los Estados Unidos respondieron a un estimado de 1,345,500 incendios, lo que resultó en 3,280 muertes </a:t>
            </a:r>
          </a:p>
          <a:p>
            <a:pPr algn="l" rtl="0"/>
            <a:r>
              <a:rPr lang="es" b="0" i="0" u="none" baseline="0" dirty="0">
                <a:latin typeface="+mn-lt"/>
              </a:rPr>
              <a:t>Interrupciones</a:t>
            </a:r>
          </a:p>
          <a:p>
            <a:pPr lvl="1" algn="l" rtl="0">
              <a:buFont typeface="Arial" panose="020B0604020202020204" pitchFamily="34" charset="0"/>
              <a:buChar char="•"/>
            </a:pPr>
            <a:r>
              <a:rPr lang="es" b="0" i="0" u="none" baseline="0" dirty="0">
                <a:latin typeface="+mn-lt"/>
              </a:rPr>
              <a:t>Interrumpe el transporte, la energía y otra infraestructura </a:t>
            </a:r>
          </a:p>
          <a:p>
            <a:pPr lvl="1" algn="l" rtl="0">
              <a:buFont typeface="Arial" panose="020B0604020202020204" pitchFamily="34" charset="0"/>
              <a:buChar char="•"/>
            </a:pPr>
            <a:r>
              <a:rPr lang="es" b="0" i="0" u="none" baseline="0" dirty="0">
                <a:latin typeface="+mn-lt"/>
              </a:rPr>
              <a:t>Genera pérdidas económicas por daños a la propiedad (viviendas y negocios) </a:t>
            </a:r>
          </a:p>
        </p:txBody>
      </p:sp>
      <p:sp>
        <p:nvSpPr>
          <p:cNvPr id="3" name="Title 2">
            <a:extLst>
              <a:ext uri="{FF2B5EF4-FFF2-40B4-BE49-F238E27FC236}">
                <a16:creationId xmlns:a16="http://schemas.microsoft.com/office/drawing/2014/main" id="{370A2B5B-1C4C-419E-A7B3-80C79DC43680}"/>
              </a:ext>
            </a:extLst>
          </p:cNvPr>
          <p:cNvSpPr>
            <a:spLocks noGrp="1"/>
          </p:cNvSpPr>
          <p:nvPr>
            <p:ph type="title"/>
          </p:nvPr>
        </p:nvSpPr>
        <p:spPr/>
        <p:txBody>
          <a:bodyPr>
            <a:normAutofit fontScale="90000"/>
          </a:bodyPr>
          <a:lstStyle/>
          <a:p>
            <a:pPr algn="l" rtl="0"/>
            <a:r>
              <a:rPr lang="es" b="1" i="1" u="none" baseline="0" dirty="0"/>
              <a:t>Impactos de los incendios</a:t>
            </a:r>
          </a:p>
        </p:txBody>
      </p:sp>
      <p:sp>
        <p:nvSpPr>
          <p:cNvPr id="4" name="Text Placeholder 3">
            <a:extLst>
              <a:ext uri="{FF2B5EF4-FFF2-40B4-BE49-F238E27FC236}">
                <a16:creationId xmlns:a16="http://schemas.microsoft.com/office/drawing/2014/main" id="{77A6E9AD-663E-47BA-B5D7-7B04C82B1CBE}"/>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325DA4BA-7A6C-4A1B-81A4-BE99F46E3214}"/>
              </a:ext>
            </a:extLst>
          </p:cNvPr>
          <p:cNvSpPr>
            <a:spLocks noGrp="1"/>
          </p:cNvSpPr>
          <p:nvPr>
            <p:ph type="body" sz="quarter" idx="11"/>
          </p:nvPr>
        </p:nvSpPr>
        <p:spPr/>
        <p:txBody>
          <a:bodyPr/>
          <a:lstStyle/>
          <a:p>
            <a:pPr algn="r" rtl="0"/>
            <a:r>
              <a:rPr lang="es" b="0" i="0" u="none" baseline="0"/>
              <a:t>FI-2</a:t>
            </a:r>
          </a:p>
        </p:txBody>
      </p:sp>
      <p:sp>
        <p:nvSpPr>
          <p:cNvPr id="6" name="Content Placeholder 5">
            <a:extLst>
              <a:ext uri="{FF2B5EF4-FFF2-40B4-BE49-F238E27FC236}">
                <a16:creationId xmlns:a16="http://schemas.microsoft.com/office/drawing/2014/main" id="{9AC64416-F298-4E0E-85DB-B80C1F3798ED}"/>
              </a:ext>
            </a:extLst>
          </p:cNvPr>
          <p:cNvSpPr>
            <a:spLocks noGrp="1"/>
          </p:cNvSpPr>
          <p:nvPr>
            <p:ph sz="quarter" idx="12"/>
          </p:nvPr>
        </p:nvSpPr>
        <p:spPr/>
        <p:txBody>
          <a:bodyPr/>
          <a:lstStyle/>
          <a:p>
            <a:pPr rtl="0"/>
            <a:r>
              <a:rPr lang="es" b="0" i="0" u="none" baseline="0"/>
              <a:t>PM FI-1</a:t>
            </a:r>
          </a:p>
        </p:txBody>
      </p:sp>
    </p:spTree>
    <p:extLst>
      <p:ext uri="{BB962C8B-B14F-4D97-AF65-F5344CB8AC3E}">
        <p14:creationId xmlns:p14="http://schemas.microsoft.com/office/powerpoint/2010/main" val="890205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C395E-411A-4FD7-9A7F-BBC6AD9892F2}"/>
              </a:ext>
            </a:extLst>
          </p:cNvPr>
          <p:cNvSpPr>
            <a:spLocks noGrp="1"/>
          </p:cNvSpPr>
          <p:nvPr>
            <p:ph idx="1"/>
          </p:nvPr>
        </p:nvSpPr>
        <p:spPr/>
        <p:txBody>
          <a:bodyPr/>
          <a:lstStyle/>
          <a:p>
            <a:pPr algn="l" rtl="0"/>
            <a:r>
              <a:rPr lang="es" b="1" i="0" u="none" baseline="0" dirty="0">
                <a:latin typeface="+mn-lt"/>
              </a:rPr>
              <a:t>Asfixia: </a:t>
            </a:r>
            <a:r>
              <a:rPr lang="es" b="0" i="0" u="none" baseline="0" dirty="0">
                <a:latin typeface="+mn-lt"/>
              </a:rPr>
              <a:t>Causa principal de muerte en un incendio por un margen de tres a uno </a:t>
            </a:r>
          </a:p>
          <a:p>
            <a:pPr algn="l" rtl="0"/>
            <a:r>
              <a:rPr lang="es" b="1" i="0" u="none" baseline="0" dirty="0">
                <a:latin typeface="+mn-lt"/>
              </a:rPr>
              <a:t>Calor:</a:t>
            </a:r>
            <a:r>
              <a:rPr lang="es" b="0" i="0" u="none" baseline="0" dirty="0">
                <a:latin typeface="+mn-lt"/>
              </a:rPr>
              <a:t> Un incendio en una habitación completamente desarrollado tiene temperaturas que pueden exceder los 1,100°F </a:t>
            </a:r>
          </a:p>
          <a:p>
            <a:pPr algn="l" rtl="0"/>
            <a:r>
              <a:rPr lang="es" b="1" i="0" u="none" baseline="0" dirty="0">
                <a:latin typeface="+mn-lt"/>
              </a:rPr>
              <a:t>Humo:</a:t>
            </a:r>
            <a:r>
              <a:rPr lang="es" b="0" i="0" u="none" baseline="0" dirty="0">
                <a:latin typeface="+mn-lt"/>
              </a:rPr>
              <a:t> El incendio genera humo negro e impenetrable que bloquea la visión, pica los ojos y obstruye los pulmones </a:t>
            </a:r>
          </a:p>
        </p:txBody>
      </p:sp>
      <p:sp>
        <p:nvSpPr>
          <p:cNvPr id="3" name="Title 2">
            <a:extLst>
              <a:ext uri="{FF2B5EF4-FFF2-40B4-BE49-F238E27FC236}">
                <a16:creationId xmlns:a16="http://schemas.microsoft.com/office/drawing/2014/main" id="{BA46FDF8-B517-41D2-BF3C-198226E0805E}"/>
              </a:ext>
            </a:extLst>
          </p:cNvPr>
          <p:cNvSpPr>
            <a:spLocks noGrp="1"/>
          </p:cNvSpPr>
          <p:nvPr>
            <p:ph type="title"/>
          </p:nvPr>
        </p:nvSpPr>
        <p:spPr/>
        <p:txBody>
          <a:bodyPr/>
          <a:lstStyle/>
          <a:p>
            <a:pPr algn="l" rtl="0"/>
            <a:r>
              <a:rPr lang="es" b="1" i="1" u="none" baseline="0" dirty="0"/>
              <a:t>Datos</a:t>
            </a:r>
          </a:p>
        </p:txBody>
      </p:sp>
      <p:sp>
        <p:nvSpPr>
          <p:cNvPr id="4" name="Text Placeholder 3">
            <a:extLst>
              <a:ext uri="{FF2B5EF4-FFF2-40B4-BE49-F238E27FC236}">
                <a16:creationId xmlns:a16="http://schemas.microsoft.com/office/drawing/2014/main" id="{DCE1DBF9-A57E-4086-903B-6D0B2D6B2E83}"/>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984F5168-9289-4B59-9183-136C646DD770}"/>
              </a:ext>
            </a:extLst>
          </p:cNvPr>
          <p:cNvSpPr>
            <a:spLocks noGrp="1"/>
          </p:cNvSpPr>
          <p:nvPr>
            <p:ph type="body" sz="quarter" idx="11"/>
          </p:nvPr>
        </p:nvSpPr>
        <p:spPr/>
        <p:txBody>
          <a:bodyPr/>
          <a:lstStyle/>
          <a:p>
            <a:pPr algn="r" rtl="0"/>
            <a:r>
              <a:rPr lang="es" b="0" i="0" u="none" baseline="0"/>
              <a:t>FI-3</a:t>
            </a:r>
          </a:p>
        </p:txBody>
      </p:sp>
      <p:sp>
        <p:nvSpPr>
          <p:cNvPr id="6" name="Content Placeholder 5">
            <a:extLst>
              <a:ext uri="{FF2B5EF4-FFF2-40B4-BE49-F238E27FC236}">
                <a16:creationId xmlns:a16="http://schemas.microsoft.com/office/drawing/2014/main" id="{ACA3A996-1949-46D0-9C64-E30FC74AA01E}"/>
              </a:ext>
            </a:extLst>
          </p:cNvPr>
          <p:cNvSpPr>
            <a:spLocks noGrp="1"/>
          </p:cNvSpPr>
          <p:nvPr>
            <p:ph sz="quarter" idx="12"/>
          </p:nvPr>
        </p:nvSpPr>
        <p:spPr/>
        <p:txBody>
          <a:bodyPr/>
          <a:lstStyle/>
          <a:p>
            <a:pPr rtl="0"/>
            <a:r>
              <a:rPr lang="es" b="0" i="0" u="none" baseline="0"/>
              <a:t>PM FI-1</a:t>
            </a:r>
          </a:p>
        </p:txBody>
      </p:sp>
    </p:spTree>
    <p:extLst>
      <p:ext uri="{BB962C8B-B14F-4D97-AF65-F5344CB8AC3E}">
        <p14:creationId xmlns:p14="http://schemas.microsoft.com/office/powerpoint/2010/main" val="871283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E58086-D21D-4608-86B4-B6EB351BBF3C}"/>
              </a:ext>
            </a:extLst>
          </p:cNvPr>
          <p:cNvSpPr>
            <a:spLocks noGrp="1"/>
          </p:cNvSpPr>
          <p:nvPr>
            <p:ph idx="1"/>
          </p:nvPr>
        </p:nvSpPr>
        <p:spPr>
          <a:xfrm>
            <a:off x="266004" y="1604571"/>
            <a:ext cx="4542084" cy="4781145"/>
          </a:xfrm>
        </p:spPr>
        <p:txBody>
          <a:bodyPr/>
          <a:lstStyle/>
          <a:p>
            <a:pPr algn="l" rtl="0"/>
            <a:r>
              <a:rPr lang="es" b="0" i="0" u="none" baseline="0" dirty="0">
                <a:latin typeface="+mn-lt"/>
              </a:rPr>
              <a:t>Hay tres patrones generales de propagación de los incendios forestales:</a:t>
            </a:r>
          </a:p>
          <a:p>
            <a:pPr lvl="1" algn="l" rtl="0">
              <a:buFont typeface="Arial" panose="020B0604020202020204" pitchFamily="34" charset="0"/>
              <a:buChar char="•"/>
            </a:pPr>
            <a:r>
              <a:rPr lang="es" b="0" i="0" u="none" baseline="0" dirty="0">
                <a:latin typeface="+mn-lt"/>
              </a:rPr>
              <a:t>Incendios en el suelo</a:t>
            </a:r>
          </a:p>
          <a:p>
            <a:pPr lvl="1" algn="l" rtl="0">
              <a:buFont typeface="Arial" panose="020B0604020202020204" pitchFamily="34" charset="0"/>
              <a:buChar char="•"/>
            </a:pPr>
            <a:r>
              <a:rPr lang="es" b="0" i="0" u="none" baseline="0" dirty="0">
                <a:latin typeface="+mn-lt"/>
              </a:rPr>
              <a:t>Incendios superficiales</a:t>
            </a:r>
          </a:p>
          <a:p>
            <a:pPr lvl="1" algn="l" rtl="0">
              <a:buFont typeface="Arial" panose="020B0604020202020204" pitchFamily="34" charset="0"/>
              <a:buChar char="•"/>
            </a:pPr>
            <a:r>
              <a:rPr lang="es" b="0" i="0" u="none" baseline="0" dirty="0">
                <a:latin typeface="+mn-lt"/>
              </a:rPr>
              <a:t>Incendios de copa</a:t>
            </a:r>
          </a:p>
          <a:p>
            <a:pPr algn="l" rtl="0"/>
            <a:r>
              <a:rPr lang="es" b="0" i="0" u="none" baseline="0" dirty="0">
                <a:latin typeface="+mn-lt"/>
              </a:rPr>
              <a:t>Los incendios de copa son el tipo de incendio más intenso y, a menudo, el más difícil de contener </a:t>
            </a:r>
          </a:p>
        </p:txBody>
      </p:sp>
      <p:sp>
        <p:nvSpPr>
          <p:cNvPr id="3" name="Title 2">
            <a:extLst>
              <a:ext uri="{FF2B5EF4-FFF2-40B4-BE49-F238E27FC236}">
                <a16:creationId xmlns:a16="http://schemas.microsoft.com/office/drawing/2014/main" id="{3AED32DF-72A5-42F2-854E-CD01CD2C4AB6}"/>
              </a:ext>
            </a:extLst>
          </p:cNvPr>
          <p:cNvSpPr>
            <a:spLocks noGrp="1"/>
          </p:cNvSpPr>
          <p:nvPr>
            <p:ph type="title"/>
          </p:nvPr>
        </p:nvSpPr>
        <p:spPr/>
        <p:txBody>
          <a:bodyPr>
            <a:normAutofit fontScale="90000"/>
          </a:bodyPr>
          <a:lstStyle/>
          <a:p>
            <a:pPr algn="l" rtl="0"/>
            <a:r>
              <a:rPr lang="es" b="1" i="1" u="none" baseline="0"/>
              <a:t>Propagación de los incendios forestales</a:t>
            </a:r>
          </a:p>
        </p:txBody>
      </p:sp>
      <p:sp>
        <p:nvSpPr>
          <p:cNvPr id="4" name="Text Placeholder 3">
            <a:extLst>
              <a:ext uri="{FF2B5EF4-FFF2-40B4-BE49-F238E27FC236}">
                <a16:creationId xmlns:a16="http://schemas.microsoft.com/office/drawing/2014/main" id="{D9C264DD-74E5-42E7-9D21-3AE8EA17A573}"/>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78641974-C3C0-4FDB-95B1-C6DC6BF9DCC0}"/>
              </a:ext>
            </a:extLst>
          </p:cNvPr>
          <p:cNvSpPr>
            <a:spLocks noGrp="1"/>
          </p:cNvSpPr>
          <p:nvPr>
            <p:ph type="body" sz="quarter" idx="11"/>
          </p:nvPr>
        </p:nvSpPr>
        <p:spPr/>
        <p:txBody>
          <a:bodyPr/>
          <a:lstStyle/>
          <a:p>
            <a:pPr algn="r" rtl="0"/>
            <a:r>
              <a:rPr lang="es" b="0" i="0" u="none" baseline="0"/>
              <a:t>FI-4</a:t>
            </a:r>
          </a:p>
        </p:txBody>
      </p:sp>
      <p:sp>
        <p:nvSpPr>
          <p:cNvPr id="6" name="Content Placeholder 5">
            <a:extLst>
              <a:ext uri="{FF2B5EF4-FFF2-40B4-BE49-F238E27FC236}">
                <a16:creationId xmlns:a16="http://schemas.microsoft.com/office/drawing/2014/main" id="{CB9F63E3-7DE6-4EEB-AD85-B8985A9E3358}"/>
              </a:ext>
            </a:extLst>
          </p:cNvPr>
          <p:cNvSpPr>
            <a:spLocks noGrp="1"/>
          </p:cNvSpPr>
          <p:nvPr>
            <p:ph sz="quarter" idx="12"/>
          </p:nvPr>
        </p:nvSpPr>
        <p:spPr/>
        <p:txBody>
          <a:bodyPr/>
          <a:lstStyle/>
          <a:p>
            <a:pPr rtl="0"/>
            <a:r>
              <a:rPr lang="es" b="0" i="0" u="none" baseline="0"/>
              <a:t>PM FI-1</a:t>
            </a:r>
          </a:p>
        </p:txBody>
      </p:sp>
      <p:pic>
        <p:nvPicPr>
          <p:cNvPr id="7" name="Picture 6" descr="Propagación de incendios forestales. Imagen de un bosque durante un incendio.">
            <a:extLst>
              <a:ext uri="{FF2B5EF4-FFF2-40B4-BE49-F238E27FC236}">
                <a16:creationId xmlns:a16="http://schemas.microsoft.com/office/drawing/2014/main" id="{3F4A994D-A9E5-4285-AF45-D25B6BB60F2A}"/>
              </a:ext>
            </a:extLst>
          </p:cNvPr>
          <p:cNvPicPr>
            <a:picLocks noChangeAspect="1"/>
          </p:cNvPicPr>
          <p:nvPr/>
        </p:nvPicPr>
        <p:blipFill>
          <a:blip r:embed="rId2"/>
          <a:stretch>
            <a:fillRect/>
          </a:stretch>
        </p:blipFill>
        <p:spPr>
          <a:xfrm>
            <a:off x="5232813" y="2558996"/>
            <a:ext cx="3111583" cy="2370195"/>
          </a:xfrm>
          <a:prstGeom prst="rect">
            <a:avLst/>
          </a:prstGeom>
        </p:spPr>
      </p:pic>
    </p:spTree>
    <p:extLst>
      <p:ext uri="{BB962C8B-B14F-4D97-AF65-F5344CB8AC3E}">
        <p14:creationId xmlns:p14="http://schemas.microsoft.com/office/powerpoint/2010/main" val="124261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89E75-60A7-4E24-A8D8-E19893699A91}"/>
              </a:ext>
            </a:extLst>
          </p:cNvPr>
          <p:cNvSpPr>
            <a:spLocks noGrp="1"/>
          </p:cNvSpPr>
          <p:nvPr>
            <p:ph idx="1"/>
          </p:nvPr>
        </p:nvSpPr>
        <p:spPr/>
        <p:txBody>
          <a:bodyPr>
            <a:normAutofit/>
          </a:bodyPr>
          <a:lstStyle/>
          <a:p>
            <a:pPr algn="l" rtl="0"/>
            <a:r>
              <a:rPr lang="es" sz="2400" b="0" i="0" u="none" baseline="0" dirty="0">
                <a:latin typeface="+mn-lt"/>
              </a:rPr>
              <a:t>Instalar alarmas de humo </a:t>
            </a:r>
          </a:p>
          <a:p>
            <a:pPr algn="l" rtl="0"/>
            <a:r>
              <a:rPr lang="es" sz="2400" b="0" i="0" u="none" baseline="0" dirty="0">
                <a:latin typeface="+mn-lt"/>
              </a:rPr>
              <a:t>Identificar dos rutas de escape </a:t>
            </a:r>
          </a:p>
          <a:p>
            <a:pPr algn="l" rtl="0"/>
            <a:r>
              <a:rPr lang="es" sz="2400" b="0" i="0" u="none" baseline="0" dirty="0">
                <a:latin typeface="+mn-lt"/>
              </a:rPr>
              <a:t>Practicar plan de escape </a:t>
            </a:r>
          </a:p>
          <a:p>
            <a:pPr algn="l" rtl="0"/>
            <a:r>
              <a:rPr lang="es" sz="2400" b="0" i="0" u="none" baseline="0" dirty="0">
                <a:latin typeface="+mn-lt"/>
              </a:rPr>
              <a:t>Practicar alertar a los familiares </a:t>
            </a:r>
          </a:p>
          <a:p>
            <a:pPr algn="l" rtl="0"/>
            <a:r>
              <a:rPr lang="es" sz="2400" b="0" i="0" u="none" baseline="0" dirty="0">
                <a:latin typeface="+mn-lt"/>
              </a:rPr>
              <a:t>Conocer el número de emergencia del departamento de bomberos </a:t>
            </a:r>
          </a:p>
        </p:txBody>
      </p:sp>
      <p:sp>
        <p:nvSpPr>
          <p:cNvPr id="3" name="Title 2">
            <a:extLst>
              <a:ext uri="{FF2B5EF4-FFF2-40B4-BE49-F238E27FC236}">
                <a16:creationId xmlns:a16="http://schemas.microsoft.com/office/drawing/2014/main" id="{586BF190-E5B0-4501-A672-1A8B44069A83}"/>
              </a:ext>
            </a:extLst>
          </p:cNvPr>
          <p:cNvSpPr>
            <a:spLocks noGrp="1"/>
          </p:cNvSpPr>
          <p:nvPr>
            <p:ph type="title"/>
          </p:nvPr>
        </p:nvSpPr>
        <p:spPr/>
        <p:txBody>
          <a:bodyPr>
            <a:normAutofit fontScale="90000"/>
          </a:bodyPr>
          <a:lstStyle/>
          <a:p>
            <a:pPr algn="l" rtl="0"/>
            <a:r>
              <a:rPr lang="es" b="1" i="1" u="none" baseline="0"/>
              <a:t>Plan familiar contra incendios</a:t>
            </a:r>
          </a:p>
        </p:txBody>
      </p:sp>
      <p:sp>
        <p:nvSpPr>
          <p:cNvPr id="4" name="Text Placeholder 3">
            <a:extLst>
              <a:ext uri="{FF2B5EF4-FFF2-40B4-BE49-F238E27FC236}">
                <a16:creationId xmlns:a16="http://schemas.microsoft.com/office/drawing/2014/main" id="{3BB5D329-152E-4C5C-8884-C87E578D6007}"/>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D2E66442-05A1-48E9-B2B3-F2E782628BA3}"/>
              </a:ext>
            </a:extLst>
          </p:cNvPr>
          <p:cNvSpPr>
            <a:spLocks noGrp="1"/>
          </p:cNvSpPr>
          <p:nvPr>
            <p:ph type="body" sz="quarter" idx="11"/>
          </p:nvPr>
        </p:nvSpPr>
        <p:spPr/>
        <p:txBody>
          <a:bodyPr/>
          <a:lstStyle/>
          <a:p>
            <a:pPr algn="r" rtl="0"/>
            <a:r>
              <a:rPr lang="es" b="0" i="0" u="none" baseline="0"/>
              <a:t>FI-5</a:t>
            </a:r>
          </a:p>
        </p:txBody>
      </p:sp>
      <p:sp>
        <p:nvSpPr>
          <p:cNvPr id="6" name="Content Placeholder 5">
            <a:extLst>
              <a:ext uri="{FF2B5EF4-FFF2-40B4-BE49-F238E27FC236}">
                <a16:creationId xmlns:a16="http://schemas.microsoft.com/office/drawing/2014/main" id="{B730E60F-23EC-4B8F-8EE6-9A3D05D0307C}"/>
              </a:ext>
            </a:extLst>
          </p:cNvPr>
          <p:cNvSpPr>
            <a:spLocks noGrp="1"/>
          </p:cNvSpPr>
          <p:nvPr>
            <p:ph sz="quarter" idx="12"/>
          </p:nvPr>
        </p:nvSpPr>
        <p:spPr/>
        <p:txBody>
          <a:bodyPr/>
          <a:lstStyle/>
          <a:p>
            <a:pPr rtl="0"/>
            <a:r>
              <a:rPr lang="es" b="0" i="0" u="none" baseline="0"/>
              <a:t>PM FI-2</a:t>
            </a:r>
          </a:p>
        </p:txBody>
      </p:sp>
    </p:spTree>
    <p:extLst>
      <p:ext uri="{BB962C8B-B14F-4D97-AF65-F5344CB8AC3E}">
        <p14:creationId xmlns:p14="http://schemas.microsoft.com/office/powerpoint/2010/main" val="3438704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1D23E-6AC2-4934-B612-8943E87E48FE}"/>
              </a:ext>
            </a:extLst>
          </p:cNvPr>
          <p:cNvSpPr>
            <a:spLocks noGrp="1"/>
          </p:cNvSpPr>
          <p:nvPr>
            <p:ph idx="1"/>
          </p:nvPr>
        </p:nvSpPr>
        <p:spPr/>
        <p:txBody>
          <a:bodyPr>
            <a:normAutofit/>
          </a:bodyPr>
          <a:lstStyle/>
          <a:p>
            <a:pPr algn="l" rtl="0"/>
            <a:r>
              <a:rPr lang="es" sz="2600" b="0" i="0" u="none" baseline="0" dirty="0">
                <a:latin typeface="+mn-lt"/>
              </a:rPr>
              <a:t>Lleve a cabo una búsqueda de peligros en el hogar </a:t>
            </a:r>
          </a:p>
          <a:p>
            <a:pPr algn="l" rtl="0"/>
            <a:r>
              <a:rPr lang="es" sz="2600" b="0" i="0" u="none" baseline="0" dirty="0">
                <a:latin typeface="+mn-lt"/>
              </a:rPr>
              <a:t>Inspeccione anualmente las estufas de leña y las chimeneas </a:t>
            </a:r>
          </a:p>
          <a:p>
            <a:pPr algn="l" rtl="0"/>
            <a:r>
              <a:rPr lang="es" sz="2600" b="0" i="0" u="none" baseline="0" dirty="0">
                <a:latin typeface="+mn-lt"/>
              </a:rPr>
              <a:t>Compre solo calentadores "probados en laboratorio" </a:t>
            </a:r>
          </a:p>
          <a:p>
            <a:pPr algn="l" rtl="0"/>
            <a:r>
              <a:rPr lang="es" sz="2600" b="0" i="0" u="none" baseline="0" dirty="0">
                <a:latin typeface="+mn-lt"/>
              </a:rPr>
              <a:t>Mantenga los calentadores al menos a 3 pies de cualquier elemento inflamable </a:t>
            </a:r>
          </a:p>
          <a:p>
            <a:pPr algn="l" rtl="0"/>
            <a:r>
              <a:rPr lang="es" sz="2600" b="0" i="0" u="none" baseline="0" dirty="0">
                <a:latin typeface="+mn-lt"/>
              </a:rPr>
              <a:t>Mantenga los fósforos y encendedores fuera del alcance de los niños </a:t>
            </a:r>
          </a:p>
          <a:p>
            <a:pPr algn="l" rtl="0"/>
            <a:r>
              <a:rPr lang="es" sz="2600" b="0" i="0" u="none" baseline="0" dirty="0">
                <a:latin typeface="+mn-lt"/>
              </a:rPr>
              <a:t>Revise el cableado eléctrico </a:t>
            </a:r>
          </a:p>
          <a:p>
            <a:pPr algn="l" rtl="0"/>
            <a:r>
              <a:rPr lang="es" sz="2600" b="0" i="0" u="none" baseline="0" dirty="0">
                <a:latin typeface="+mn-lt"/>
              </a:rPr>
              <a:t>Mantenga los combustibles lejos de la estufa </a:t>
            </a:r>
          </a:p>
        </p:txBody>
      </p:sp>
      <p:sp>
        <p:nvSpPr>
          <p:cNvPr id="3" name="Title 2">
            <a:extLst>
              <a:ext uri="{FF2B5EF4-FFF2-40B4-BE49-F238E27FC236}">
                <a16:creationId xmlns:a16="http://schemas.microsoft.com/office/drawing/2014/main" id="{B770926B-ED8A-4580-9ADC-48746F612761}"/>
              </a:ext>
            </a:extLst>
          </p:cNvPr>
          <p:cNvSpPr>
            <a:spLocks noGrp="1"/>
          </p:cNvSpPr>
          <p:nvPr>
            <p:ph type="title"/>
          </p:nvPr>
        </p:nvSpPr>
        <p:spPr/>
        <p:txBody>
          <a:bodyPr>
            <a:normAutofit fontScale="90000"/>
          </a:bodyPr>
          <a:lstStyle/>
          <a:p>
            <a:pPr algn="l" rtl="0"/>
            <a:r>
              <a:rPr lang="es" b="1" i="1" u="none" baseline="0"/>
              <a:t>Prevención de incendios en hogares</a:t>
            </a:r>
          </a:p>
        </p:txBody>
      </p:sp>
      <p:sp>
        <p:nvSpPr>
          <p:cNvPr id="4" name="Text Placeholder 3">
            <a:extLst>
              <a:ext uri="{FF2B5EF4-FFF2-40B4-BE49-F238E27FC236}">
                <a16:creationId xmlns:a16="http://schemas.microsoft.com/office/drawing/2014/main" id="{809DB43E-FE6B-4B64-A714-6F1272F27B7B}"/>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4D82649C-D72E-4B1F-BE90-2CF0BDC3778D}"/>
              </a:ext>
            </a:extLst>
          </p:cNvPr>
          <p:cNvSpPr>
            <a:spLocks noGrp="1"/>
          </p:cNvSpPr>
          <p:nvPr>
            <p:ph type="body" sz="quarter" idx="11"/>
          </p:nvPr>
        </p:nvSpPr>
        <p:spPr/>
        <p:txBody>
          <a:bodyPr/>
          <a:lstStyle/>
          <a:p>
            <a:pPr algn="r" rtl="0"/>
            <a:r>
              <a:rPr lang="es" b="0" i="0" u="none" baseline="0"/>
              <a:t>FI-6</a:t>
            </a:r>
          </a:p>
        </p:txBody>
      </p:sp>
      <p:sp>
        <p:nvSpPr>
          <p:cNvPr id="6" name="Content Placeholder 5">
            <a:extLst>
              <a:ext uri="{FF2B5EF4-FFF2-40B4-BE49-F238E27FC236}">
                <a16:creationId xmlns:a16="http://schemas.microsoft.com/office/drawing/2014/main" id="{CB27728D-3C79-44D3-B902-9A95622B3322}"/>
              </a:ext>
            </a:extLst>
          </p:cNvPr>
          <p:cNvSpPr>
            <a:spLocks noGrp="1"/>
          </p:cNvSpPr>
          <p:nvPr>
            <p:ph sz="quarter" idx="12"/>
          </p:nvPr>
        </p:nvSpPr>
        <p:spPr/>
        <p:txBody>
          <a:bodyPr/>
          <a:lstStyle/>
          <a:p>
            <a:pPr rtl="0"/>
            <a:r>
              <a:rPr lang="es" b="0" i="0" u="none" baseline="0"/>
              <a:t>PM FI-2</a:t>
            </a:r>
          </a:p>
        </p:txBody>
      </p:sp>
    </p:spTree>
    <p:extLst>
      <p:ext uri="{BB962C8B-B14F-4D97-AF65-F5344CB8AC3E}">
        <p14:creationId xmlns:p14="http://schemas.microsoft.com/office/powerpoint/2010/main" val="3795278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E9804A-D100-4974-B08B-8FDACF198A15}"/>
              </a:ext>
            </a:extLst>
          </p:cNvPr>
          <p:cNvSpPr>
            <a:spLocks noGrp="1"/>
          </p:cNvSpPr>
          <p:nvPr>
            <p:ph idx="1"/>
          </p:nvPr>
        </p:nvSpPr>
        <p:spPr>
          <a:xfrm>
            <a:off x="315142" y="1521229"/>
            <a:ext cx="3975504" cy="4781145"/>
          </a:xfrm>
        </p:spPr>
        <p:txBody>
          <a:bodyPr>
            <a:normAutofit/>
          </a:bodyPr>
          <a:lstStyle/>
          <a:p>
            <a:pPr algn="l" rtl="0"/>
            <a:r>
              <a:rPr lang="es" sz="2400" b="0" i="0" u="none" baseline="0" dirty="0">
                <a:latin typeface="+mn-lt"/>
              </a:rPr>
              <a:t>Grite “¡Incendio!” varias veces </a:t>
            </a:r>
          </a:p>
          <a:p>
            <a:pPr algn="l" rtl="0"/>
            <a:r>
              <a:rPr lang="es" sz="2400" b="0" i="0" u="none" baseline="0" dirty="0">
                <a:latin typeface="+mn-lt"/>
              </a:rPr>
              <a:t>Salga rápido </a:t>
            </a:r>
          </a:p>
          <a:p>
            <a:pPr algn="l" rtl="0"/>
            <a:r>
              <a:rPr lang="es" sz="2400" b="0" i="0" u="none" baseline="0" dirty="0">
                <a:latin typeface="+mn-lt"/>
              </a:rPr>
              <a:t>Vaya al lugar de encuentro </a:t>
            </a:r>
          </a:p>
          <a:p>
            <a:pPr algn="l" rtl="0"/>
            <a:r>
              <a:rPr lang="es" sz="2400" b="0" i="0" u="none" baseline="0" dirty="0">
                <a:latin typeface="+mn-lt"/>
              </a:rPr>
              <a:t>Llame al departamento de bomberos lo más rápido posible </a:t>
            </a:r>
          </a:p>
        </p:txBody>
      </p:sp>
      <p:sp>
        <p:nvSpPr>
          <p:cNvPr id="3" name="Title 2">
            <a:extLst>
              <a:ext uri="{FF2B5EF4-FFF2-40B4-BE49-F238E27FC236}">
                <a16:creationId xmlns:a16="http://schemas.microsoft.com/office/drawing/2014/main" id="{210E9AC3-0D0E-417B-8208-CE75242ED080}"/>
              </a:ext>
            </a:extLst>
          </p:cNvPr>
          <p:cNvSpPr>
            <a:spLocks noGrp="1"/>
          </p:cNvSpPr>
          <p:nvPr>
            <p:ph type="title"/>
          </p:nvPr>
        </p:nvSpPr>
        <p:spPr/>
        <p:txBody>
          <a:bodyPr>
            <a:normAutofit fontScale="90000"/>
          </a:bodyPr>
          <a:lstStyle/>
          <a:p>
            <a:pPr algn="l" rtl="0"/>
            <a:r>
              <a:rPr lang="es" b="1" i="1" u="none" baseline="0"/>
              <a:t>Si comienza un incendio</a:t>
            </a:r>
          </a:p>
        </p:txBody>
      </p:sp>
      <p:sp>
        <p:nvSpPr>
          <p:cNvPr id="4" name="Text Placeholder 3">
            <a:extLst>
              <a:ext uri="{FF2B5EF4-FFF2-40B4-BE49-F238E27FC236}">
                <a16:creationId xmlns:a16="http://schemas.microsoft.com/office/drawing/2014/main" id="{C5F6E807-621B-457A-8C92-8F0A7F5495D7}"/>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25B745FA-AF4A-4772-B1AC-3930C32682B3}"/>
              </a:ext>
            </a:extLst>
          </p:cNvPr>
          <p:cNvSpPr>
            <a:spLocks noGrp="1"/>
          </p:cNvSpPr>
          <p:nvPr>
            <p:ph type="body" sz="quarter" idx="11"/>
          </p:nvPr>
        </p:nvSpPr>
        <p:spPr/>
        <p:txBody>
          <a:bodyPr/>
          <a:lstStyle/>
          <a:p>
            <a:pPr algn="r" rtl="0"/>
            <a:r>
              <a:rPr lang="es" b="0" i="0" u="none" baseline="0"/>
              <a:t>FI-7</a:t>
            </a:r>
          </a:p>
        </p:txBody>
      </p:sp>
      <p:sp>
        <p:nvSpPr>
          <p:cNvPr id="6" name="Content Placeholder 5">
            <a:extLst>
              <a:ext uri="{FF2B5EF4-FFF2-40B4-BE49-F238E27FC236}">
                <a16:creationId xmlns:a16="http://schemas.microsoft.com/office/drawing/2014/main" id="{1236BE29-EDF5-4DB7-A4E9-071838A122CC}"/>
              </a:ext>
            </a:extLst>
          </p:cNvPr>
          <p:cNvSpPr>
            <a:spLocks noGrp="1"/>
          </p:cNvSpPr>
          <p:nvPr>
            <p:ph sz="quarter" idx="12"/>
          </p:nvPr>
        </p:nvSpPr>
        <p:spPr/>
        <p:txBody>
          <a:bodyPr/>
          <a:lstStyle/>
          <a:p>
            <a:pPr rtl="0"/>
            <a:r>
              <a:rPr lang="es" b="0" i="0" u="none" baseline="0"/>
              <a:t>PM FI-3</a:t>
            </a:r>
          </a:p>
        </p:txBody>
      </p:sp>
      <p:pic>
        <p:nvPicPr>
          <p:cNvPr id="7" name="Picture 6" descr="Si se inicia un incendio. La imagen muestra a un equipo de bomberos en una casa con riesgo de un posible incendio.">
            <a:extLst>
              <a:ext uri="{FF2B5EF4-FFF2-40B4-BE49-F238E27FC236}">
                <a16:creationId xmlns:a16="http://schemas.microsoft.com/office/drawing/2014/main" id="{1760E27F-21A8-4622-A4B8-E39959A32F56}"/>
              </a:ext>
            </a:extLst>
          </p:cNvPr>
          <p:cNvPicPr>
            <a:picLocks noChangeAspect="1"/>
          </p:cNvPicPr>
          <p:nvPr/>
        </p:nvPicPr>
        <p:blipFill>
          <a:blip r:embed="rId2"/>
          <a:stretch>
            <a:fillRect/>
          </a:stretch>
        </p:blipFill>
        <p:spPr>
          <a:xfrm>
            <a:off x="4572000" y="2278703"/>
            <a:ext cx="3790950" cy="2619375"/>
          </a:xfrm>
          <a:prstGeom prst="rect">
            <a:avLst/>
          </a:prstGeom>
        </p:spPr>
      </p:pic>
    </p:spTree>
    <p:extLst>
      <p:ext uri="{BB962C8B-B14F-4D97-AF65-F5344CB8AC3E}">
        <p14:creationId xmlns:p14="http://schemas.microsoft.com/office/powerpoint/2010/main" val="234520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66BDA8-F722-43A2-88B8-75661B3D9808}"/>
              </a:ext>
            </a:extLst>
          </p:cNvPr>
          <p:cNvSpPr>
            <a:spLocks noGrp="1"/>
          </p:cNvSpPr>
          <p:nvPr>
            <p:ph idx="1"/>
          </p:nvPr>
        </p:nvSpPr>
        <p:spPr/>
        <p:txBody>
          <a:bodyPr/>
          <a:lstStyle/>
          <a:p>
            <a:pPr algn="l" rtl="0"/>
            <a:r>
              <a:rPr lang="es" b="0" i="0" u="none" baseline="0" dirty="0">
                <a:latin typeface="+mn-lt"/>
              </a:rPr>
              <a:t>Coloque paños húmedos alrededor de puertas y respiraderos </a:t>
            </a:r>
          </a:p>
          <a:p>
            <a:pPr algn="l" rtl="0"/>
            <a:r>
              <a:rPr lang="es" b="0" i="0" u="none" baseline="0" dirty="0">
                <a:latin typeface="+mn-lt"/>
              </a:rPr>
              <a:t>Llame al departamento de bomberos </a:t>
            </a:r>
          </a:p>
          <a:p>
            <a:pPr algn="l" rtl="0"/>
            <a:r>
              <a:rPr lang="es" b="0" i="0" u="none" baseline="0" dirty="0">
                <a:latin typeface="+mn-lt"/>
              </a:rPr>
              <a:t>Abra las ventanas ligeramente en la parte superior e inferior </a:t>
            </a:r>
          </a:p>
          <a:p>
            <a:pPr algn="l" rtl="0"/>
            <a:r>
              <a:rPr lang="es" b="0" i="0" u="none" baseline="0" dirty="0">
                <a:latin typeface="+mn-lt"/>
              </a:rPr>
              <a:t>Manténgase bajo y cerca de una ventana </a:t>
            </a:r>
          </a:p>
          <a:p>
            <a:pPr algn="l" rtl="0"/>
            <a:r>
              <a:rPr lang="es" b="0" i="0" u="none" baseline="0" dirty="0">
                <a:latin typeface="+mn-lt"/>
              </a:rPr>
              <a:t>Cuelgue o agite un paño de color brillante o blanco en la ventana </a:t>
            </a:r>
          </a:p>
        </p:txBody>
      </p:sp>
      <p:sp>
        <p:nvSpPr>
          <p:cNvPr id="3" name="Title 2">
            <a:extLst>
              <a:ext uri="{FF2B5EF4-FFF2-40B4-BE49-F238E27FC236}">
                <a16:creationId xmlns:a16="http://schemas.microsoft.com/office/drawing/2014/main" id="{E1AE74B1-6101-487C-9185-A0592A8CB923}"/>
              </a:ext>
            </a:extLst>
          </p:cNvPr>
          <p:cNvSpPr>
            <a:spLocks noGrp="1"/>
          </p:cNvSpPr>
          <p:nvPr>
            <p:ph type="title"/>
          </p:nvPr>
        </p:nvSpPr>
        <p:spPr/>
        <p:txBody>
          <a:bodyPr/>
          <a:lstStyle/>
          <a:p>
            <a:pPr algn="l" rtl="0"/>
            <a:r>
              <a:rPr lang="es" b="1" i="1" u="none" baseline="0"/>
              <a:t>Si no puede escapar</a:t>
            </a:r>
          </a:p>
        </p:txBody>
      </p:sp>
      <p:sp>
        <p:nvSpPr>
          <p:cNvPr id="4" name="Text Placeholder 3">
            <a:extLst>
              <a:ext uri="{FF2B5EF4-FFF2-40B4-BE49-F238E27FC236}">
                <a16:creationId xmlns:a16="http://schemas.microsoft.com/office/drawing/2014/main" id="{650C479A-550F-4262-99FD-A3211002B098}"/>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AC6B8D2C-3CE7-4B2A-ADE8-42D0845BF909}"/>
              </a:ext>
            </a:extLst>
          </p:cNvPr>
          <p:cNvSpPr>
            <a:spLocks noGrp="1"/>
          </p:cNvSpPr>
          <p:nvPr>
            <p:ph type="body" sz="quarter" idx="11"/>
          </p:nvPr>
        </p:nvSpPr>
        <p:spPr/>
        <p:txBody>
          <a:bodyPr/>
          <a:lstStyle/>
          <a:p>
            <a:pPr algn="r" rtl="0"/>
            <a:r>
              <a:rPr lang="es" b="0" i="0" u="none" baseline="0"/>
              <a:t>FI-8</a:t>
            </a:r>
          </a:p>
        </p:txBody>
      </p:sp>
      <p:sp>
        <p:nvSpPr>
          <p:cNvPr id="6" name="Content Placeholder 5">
            <a:extLst>
              <a:ext uri="{FF2B5EF4-FFF2-40B4-BE49-F238E27FC236}">
                <a16:creationId xmlns:a16="http://schemas.microsoft.com/office/drawing/2014/main" id="{FF21893E-FE07-4883-B5D0-6BC16D79253F}"/>
              </a:ext>
            </a:extLst>
          </p:cNvPr>
          <p:cNvSpPr>
            <a:spLocks noGrp="1"/>
          </p:cNvSpPr>
          <p:nvPr>
            <p:ph sz="quarter" idx="12"/>
          </p:nvPr>
        </p:nvSpPr>
        <p:spPr/>
        <p:txBody>
          <a:bodyPr/>
          <a:lstStyle/>
          <a:p>
            <a:pPr rtl="0"/>
            <a:r>
              <a:rPr lang="es" b="0" i="0" u="none" baseline="0"/>
              <a:t>PM FI-3</a:t>
            </a:r>
          </a:p>
        </p:txBody>
      </p:sp>
    </p:spTree>
    <p:extLst>
      <p:ext uri="{BB962C8B-B14F-4D97-AF65-F5344CB8AC3E}">
        <p14:creationId xmlns:p14="http://schemas.microsoft.com/office/powerpoint/2010/main" val="3471980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EE7461-F743-4474-BCA1-9FCAACB3E9C4}"/>
              </a:ext>
            </a:extLst>
          </p:cNvPr>
          <p:cNvSpPr>
            <a:spLocks noGrp="1"/>
          </p:cNvSpPr>
          <p:nvPr>
            <p:ph idx="1"/>
          </p:nvPr>
        </p:nvSpPr>
        <p:spPr/>
        <p:txBody>
          <a:bodyPr/>
          <a:lstStyle/>
          <a:p>
            <a:pPr algn="l" rtl="0"/>
            <a:r>
              <a:rPr lang="es" b="0" i="0" u="none" baseline="0" dirty="0">
                <a:latin typeface="+mn-lt"/>
              </a:rPr>
              <a:t>Apague las chispas o las brasas que podrían volver a encender el fuego </a:t>
            </a:r>
          </a:p>
          <a:p>
            <a:pPr algn="l" rtl="0"/>
            <a:r>
              <a:rPr lang="es" b="0" i="0" u="none" baseline="0" dirty="0">
                <a:latin typeface="+mn-lt"/>
              </a:rPr>
              <a:t>No toque el equipo eléctrico si está mojado o si usted está parado en el agua </a:t>
            </a:r>
          </a:p>
          <a:p>
            <a:pPr algn="l" rtl="0"/>
            <a:r>
              <a:rPr lang="es" b="0" i="0" u="none" baseline="0" dirty="0">
                <a:latin typeface="+mn-lt"/>
              </a:rPr>
              <a:t>Apague la electricidad en el interruptor principal o en la caja de fusibles para evitar descargas eléctricas </a:t>
            </a:r>
          </a:p>
          <a:p>
            <a:pPr algn="l" rtl="0"/>
            <a:r>
              <a:rPr lang="es" b="0" i="0" u="none" baseline="0" dirty="0">
                <a:latin typeface="+mn-lt"/>
              </a:rPr>
              <a:t>Apague la electricidad si huele a aislamiento quemado o ve cables dañados</a:t>
            </a:r>
          </a:p>
        </p:txBody>
      </p:sp>
      <p:sp>
        <p:nvSpPr>
          <p:cNvPr id="3" name="Title 2">
            <a:extLst>
              <a:ext uri="{FF2B5EF4-FFF2-40B4-BE49-F238E27FC236}">
                <a16:creationId xmlns:a16="http://schemas.microsoft.com/office/drawing/2014/main" id="{9585824A-A4DE-496A-8513-03C1264CB745}"/>
              </a:ext>
            </a:extLst>
          </p:cNvPr>
          <p:cNvSpPr>
            <a:spLocks noGrp="1"/>
          </p:cNvSpPr>
          <p:nvPr>
            <p:ph type="title"/>
          </p:nvPr>
        </p:nvSpPr>
        <p:spPr/>
        <p:txBody>
          <a:bodyPr>
            <a:normAutofit fontScale="90000"/>
          </a:bodyPr>
          <a:lstStyle/>
          <a:p>
            <a:pPr algn="l" rtl="0"/>
            <a:r>
              <a:rPr lang="es" b="1" i="1" u="none" baseline="0"/>
              <a:t>Después de un incendio en hogares</a:t>
            </a:r>
          </a:p>
        </p:txBody>
      </p:sp>
      <p:sp>
        <p:nvSpPr>
          <p:cNvPr id="4" name="Text Placeholder 3">
            <a:extLst>
              <a:ext uri="{FF2B5EF4-FFF2-40B4-BE49-F238E27FC236}">
                <a16:creationId xmlns:a16="http://schemas.microsoft.com/office/drawing/2014/main" id="{AE41A4C4-3382-4544-BCB1-38C3C26BF266}"/>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42A27A07-8C84-4A22-A5DA-E2B468B05C8A}"/>
              </a:ext>
            </a:extLst>
          </p:cNvPr>
          <p:cNvSpPr>
            <a:spLocks noGrp="1"/>
          </p:cNvSpPr>
          <p:nvPr>
            <p:ph type="body" sz="quarter" idx="11"/>
          </p:nvPr>
        </p:nvSpPr>
        <p:spPr/>
        <p:txBody>
          <a:bodyPr/>
          <a:lstStyle/>
          <a:p>
            <a:pPr algn="r" rtl="0"/>
            <a:r>
              <a:rPr lang="es" b="0" i="0" u="none" baseline="0"/>
              <a:t>FI-9</a:t>
            </a:r>
          </a:p>
        </p:txBody>
      </p:sp>
      <p:sp>
        <p:nvSpPr>
          <p:cNvPr id="6" name="Content Placeholder 5">
            <a:extLst>
              <a:ext uri="{FF2B5EF4-FFF2-40B4-BE49-F238E27FC236}">
                <a16:creationId xmlns:a16="http://schemas.microsoft.com/office/drawing/2014/main" id="{047562B6-7DA3-4CF4-8A2A-FFA5B425DA72}"/>
              </a:ext>
            </a:extLst>
          </p:cNvPr>
          <p:cNvSpPr>
            <a:spLocks noGrp="1"/>
          </p:cNvSpPr>
          <p:nvPr>
            <p:ph sz="quarter" idx="12"/>
          </p:nvPr>
        </p:nvSpPr>
        <p:spPr/>
        <p:txBody>
          <a:bodyPr/>
          <a:lstStyle/>
          <a:p>
            <a:pPr rtl="0"/>
            <a:r>
              <a:rPr lang="es" b="0" i="0" u="none" baseline="0"/>
              <a:t>PM FI-4</a:t>
            </a:r>
          </a:p>
        </p:txBody>
      </p:sp>
    </p:spTree>
    <p:extLst>
      <p:ext uri="{BB962C8B-B14F-4D97-AF65-F5344CB8AC3E}">
        <p14:creationId xmlns:p14="http://schemas.microsoft.com/office/powerpoint/2010/main" val="2685578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4DD4E2-3FE7-4199-A1CC-C5F0C6F61EE8}"/>
              </a:ext>
            </a:extLst>
          </p:cNvPr>
          <p:cNvSpPr>
            <a:spLocks noGrp="1"/>
          </p:cNvSpPr>
          <p:nvPr>
            <p:ph idx="1"/>
          </p:nvPr>
        </p:nvSpPr>
        <p:spPr/>
        <p:txBody>
          <a:bodyPr/>
          <a:lstStyle/>
          <a:p>
            <a:pPr algn="l" rtl="0"/>
            <a:r>
              <a:rPr lang="es" b="0" i="0" u="none" baseline="0" dirty="0">
                <a:latin typeface="+mn-lt"/>
              </a:rPr>
              <a:t>Siempre que sea posible, use materiales resistentes al fuego para la construcción, renovación o reparación y practique un buen mantenimiento </a:t>
            </a:r>
          </a:p>
          <a:p>
            <a:pPr algn="l" rtl="0"/>
            <a:r>
              <a:rPr lang="es" b="0" i="0" u="none" baseline="0" dirty="0">
                <a:latin typeface="+mn-lt"/>
              </a:rPr>
              <a:t>Deseche las briquetas de carbón y las cenizas de la chimenea adecuadamente </a:t>
            </a:r>
          </a:p>
          <a:p>
            <a:pPr algn="l" rtl="0"/>
            <a:r>
              <a:rPr lang="es" b="0" i="0" u="none" baseline="0" dirty="0">
                <a:latin typeface="+mn-lt"/>
              </a:rPr>
              <a:t>Apague completamente las fogatas al aire libre y asegúrese de que estén frías al tacto antes de abandonar el área </a:t>
            </a:r>
          </a:p>
        </p:txBody>
      </p:sp>
      <p:sp>
        <p:nvSpPr>
          <p:cNvPr id="3" name="Title 2">
            <a:extLst>
              <a:ext uri="{FF2B5EF4-FFF2-40B4-BE49-F238E27FC236}">
                <a16:creationId xmlns:a16="http://schemas.microsoft.com/office/drawing/2014/main" id="{5717C173-E946-44DF-B817-E986C372A363}"/>
              </a:ext>
            </a:extLst>
          </p:cNvPr>
          <p:cNvSpPr>
            <a:spLocks noGrp="1"/>
          </p:cNvSpPr>
          <p:nvPr>
            <p:ph type="title"/>
          </p:nvPr>
        </p:nvSpPr>
        <p:spPr/>
        <p:txBody>
          <a:bodyPr>
            <a:normAutofit fontScale="90000"/>
          </a:bodyPr>
          <a:lstStyle/>
          <a:p>
            <a:pPr algn="l" rtl="0"/>
            <a:r>
              <a:rPr lang="es" b="1" i="1" u="none" baseline="0"/>
              <a:t>Prevención de incendios forestales</a:t>
            </a:r>
          </a:p>
        </p:txBody>
      </p:sp>
      <p:sp>
        <p:nvSpPr>
          <p:cNvPr id="4" name="Text Placeholder 3">
            <a:extLst>
              <a:ext uri="{FF2B5EF4-FFF2-40B4-BE49-F238E27FC236}">
                <a16:creationId xmlns:a16="http://schemas.microsoft.com/office/drawing/2014/main" id="{C876F70D-4C78-4AD6-B430-13FEB1F9F63A}"/>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0F40B734-A268-431A-A15C-CC2DE5ECF6DB}"/>
              </a:ext>
            </a:extLst>
          </p:cNvPr>
          <p:cNvSpPr>
            <a:spLocks noGrp="1"/>
          </p:cNvSpPr>
          <p:nvPr>
            <p:ph type="body" sz="quarter" idx="11"/>
          </p:nvPr>
        </p:nvSpPr>
        <p:spPr/>
        <p:txBody>
          <a:bodyPr/>
          <a:lstStyle/>
          <a:p>
            <a:pPr algn="r" rtl="0"/>
            <a:r>
              <a:rPr lang="es" b="0" i="0" u="none" baseline="0"/>
              <a:t>FI-10</a:t>
            </a:r>
          </a:p>
        </p:txBody>
      </p:sp>
      <p:sp>
        <p:nvSpPr>
          <p:cNvPr id="6" name="Content Placeholder 5">
            <a:extLst>
              <a:ext uri="{FF2B5EF4-FFF2-40B4-BE49-F238E27FC236}">
                <a16:creationId xmlns:a16="http://schemas.microsoft.com/office/drawing/2014/main" id="{8F4436AB-EF09-4661-A7D9-C198A95F6A49}"/>
              </a:ext>
            </a:extLst>
          </p:cNvPr>
          <p:cNvSpPr>
            <a:spLocks noGrp="1"/>
          </p:cNvSpPr>
          <p:nvPr>
            <p:ph sz="quarter" idx="12"/>
          </p:nvPr>
        </p:nvSpPr>
        <p:spPr/>
        <p:txBody>
          <a:bodyPr/>
          <a:lstStyle/>
          <a:p>
            <a:pPr rtl="0"/>
            <a:r>
              <a:rPr lang="es" b="0" i="0" u="none" baseline="0"/>
              <a:t>PM FI-4</a:t>
            </a:r>
          </a:p>
        </p:txBody>
      </p:sp>
    </p:spTree>
    <p:extLst>
      <p:ext uri="{BB962C8B-B14F-4D97-AF65-F5344CB8AC3E}">
        <p14:creationId xmlns:p14="http://schemas.microsoft.com/office/powerpoint/2010/main" val="375904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1A1F3-C09E-4C01-9A4B-1DAF0FC893C8}"/>
              </a:ext>
            </a:extLst>
          </p:cNvPr>
          <p:cNvSpPr>
            <a:spLocks noGrp="1"/>
          </p:cNvSpPr>
          <p:nvPr>
            <p:ph idx="1"/>
          </p:nvPr>
        </p:nvSpPr>
        <p:spPr/>
        <p:txBody>
          <a:bodyPr/>
          <a:lstStyle/>
          <a:p>
            <a:pPr algn="l" rtl="0"/>
            <a:r>
              <a:rPr lang="es" b="1" i="0" u="none" baseline="0" dirty="0">
                <a:latin typeface="+mn-lt"/>
              </a:rPr>
              <a:t>Avalanchas de nieve suelta</a:t>
            </a:r>
            <a:r>
              <a:rPr lang="es" b="0" i="0" u="none" baseline="0" dirty="0">
                <a:latin typeface="+mn-lt"/>
              </a:rPr>
              <a:t> son otro tipo de avalanchas de nieve seca   Ocurren cuando la temperatura es inferior al punto de congelación </a:t>
            </a:r>
          </a:p>
          <a:p>
            <a:pPr lvl="1" algn="l" rtl="0">
              <a:buFont typeface="Arial" panose="020B0604020202020204" pitchFamily="34" charset="0"/>
              <a:buChar char="•"/>
            </a:pPr>
            <a:r>
              <a:rPr lang="es" b="0" i="0" u="none" baseline="0" dirty="0">
                <a:latin typeface="+mn-lt"/>
              </a:rPr>
              <a:t>También conocidas como de “nieve suelta” y “punto de liberación”</a:t>
            </a:r>
          </a:p>
          <a:p>
            <a:pPr lvl="1" algn="l" rtl="0">
              <a:buFont typeface="Arial" panose="020B0604020202020204" pitchFamily="34" charset="0"/>
              <a:buChar char="•"/>
            </a:pPr>
            <a:r>
              <a:rPr lang="es" b="0" i="0" u="none" baseline="0" dirty="0">
                <a:latin typeface="+mn-lt"/>
              </a:rPr>
              <a:t>Usualmente comienzan en un punto y se abanican hacia afuera a medida que descienden</a:t>
            </a:r>
          </a:p>
          <a:p>
            <a:pPr lvl="1" algn="l" rtl="0">
              <a:buFont typeface="Arial" panose="020B0604020202020204" pitchFamily="34" charset="0"/>
              <a:buChar char="•"/>
            </a:pPr>
            <a:r>
              <a:rPr lang="es" b="0" i="0" u="none" baseline="0" dirty="0">
                <a:latin typeface="+mn-lt"/>
              </a:rPr>
              <a:t>Matan a menos personas </a:t>
            </a:r>
          </a:p>
          <a:p>
            <a:pPr lvl="2" algn="l" rtl="0">
              <a:buFont typeface="Arial" panose="020B0604020202020204" pitchFamily="34" charset="0"/>
              <a:buChar char="•"/>
            </a:pPr>
            <a:r>
              <a:rPr lang="es" b="0" i="0" u="none" baseline="0" dirty="0">
                <a:latin typeface="+mn-lt"/>
              </a:rPr>
              <a:t>Tienden a ser pequeñas</a:t>
            </a:r>
          </a:p>
          <a:p>
            <a:pPr lvl="2" algn="l" rtl="0">
              <a:buFont typeface="Arial" panose="020B0604020202020204" pitchFamily="34" charset="0"/>
              <a:buChar char="•"/>
            </a:pPr>
            <a:r>
              <a:rPr lang="es" b="0" i="0" u="none" baseline="0" dirty="0">
                <a:latin typeface="+mn-lt"/>
              </a:rPr>
              <a:t>Por lo general, se fracturan debajo de las personas cuando cruzan una pendiente en lugar de caerles encima como suelen hacer las avalanchas de placa</a:t>
            </a:r>
          </a:p>
        </p:txBody>
      </p:sp>
      <p:sp>
        <p:nvSpPr>
          <p:cNvPr id="3" name="Title 2">
            <a:extLst>
              <a:ext uri="{FF2B5EF4-FFF2-40B4-BE49-F238E27FC236}">
                <a16:creationId xmlns:a16="http://schemas.microsoft.com/office/drawing/2014/main" id="{E549135B-C5D2-4D66-8D30-D365593765F5}"/>
              </a:ext>
            </a:extLst>
          </p:cNvPr>
          <p:cNvSpPr>
            <a:spLocks noGrp="1"/>
          </p:cNvSpPr>
          <p:nvPr>
            <p:ph type="title"/>
          </p:nvPr>
        </p:nvSpPr>
        <p:spPr/>
        <p:txBody>
          <a:bodyPr>
            <a:normAutofit fontScale="90000"/>
          </a:bodyPr>
          <a:lstStyle/>
          <a:p>
            <a:pPr algn="l" rtl="0"/>
            <a:r>
              <a:rPr lang="es" b="1" i="1" u="none" baseline="0"/>
              <a:t>Avalanchas nieve suelta</a:t>
            </a:r>
          </a:p>
        </p:txBody>
      </p:sp>
      <p:sp>
        <p:nvSpPr>
          <p:cNvPr id="7" name="Text Placeholder 6">
            <a:extLst>
              <a:ext uri="{FF2B5EF4-FFF2-40B4-BE49-F238E27FC236}">
                <a16:creationId xmlns:a16="http://schemas.microsoft.com/office/drawing/2014/main" id="{CC722960-00BA-4144-A35F-4F757C2DF361}"/>
              </a:ext>
            </a:extLst>
          </p:cNvPr>
          <p:cNvSpPr>
            <a:spLocks noGrp="1"/>
          </p:cNvSpPr>
          <p:nvPr>
            <p:ph type="body" sz="quarter" idx="10"/>
          </p:nvPr>
        </p:nvSpPr>
        <p:spPr/>
        <p:txBody>
          <a:bodyPr/>
          <a:lstStyle/>
          <a:p>
            <a:pPr algn="l" rtl="0"/>
            <a:r>
              <a:rPr lang="es" b="0" i="0" u="none" baseline="0"/>
              <a:t>CERT Anexo sobre peligros: Avalancha</a:t>
            </a:r>
          </a:p>
        </p:txBody>
      </p:sp>
      <p:sp>
        <p:nvSpPr>
          <p:cNvPr id="8" name="Text Placeholder 7">
            <a:extLst>
              <a:ext uri="{FF2B5EF4-FFF2-40B4-BE49-F238E27FC236}">
                <a16:creationId xmlns:a16="http://schemas.microsoft.com/office/drawing/2014/main" id="{2FCC5676-76DD-4915-B02E-DD664D4F2A17}"/>
              </a:ext>
            </a:extLst>
          </p:cNvPr>
          <p:cNvSpPr>
            <a:spLocks noGrp="1"/>
          </p:cNvSpPr>
          <p:nvPr>
            <p:ph type="body" sz="quarter" idx="11"/>
          </p:nvPr>
        </p:nvSpPr>
        <p:spPr/>
        <p:txBody>
          <a:bodyPr/>
          <a:lstStyle/>
          <a:p>
            <a:pPr algn="r" rtl="0"/>
            <a:r>
              <a:rPr lang="es" b="0" i="0" u="none" baseline="0"/>
              <a:t>AV-5</a:t>
            </a:r>
          </a:p>
        </p:txBody>
      </p:sp>
      <p:sp>
        <p:nvSpPr>
          <p:cNvPr id="9" name="Content Placeholder 8">
            <a:extLst>
              <a:ext uri="{FF2B5EF4-FFF2-40B4-BE49-F238E27FC236}">
                <a16:creationId xmlns:a16="http://schemas.microsoft.com/office/drawing/2014/main" id="{3FEE9491-84ED-4368-AD1F-77E47785900B}"/>
              </a:ext>
            </a:extLst>
          </p:cNvPr>
          <p:cNvSpPr>
            <a:spLocks noGrp="1"/>
          </p:cNvSpPr>
          <p:nvPr>
            <p:ph sz="quarter" idx="12"/>
          </p:nvPr>
        </p:nvSpPr>
        <p:spPr/>
        <p:txBody>
          <a:bodyPr/>
          <a:lstStyle/>
          <a:p>
            <a:pPr rtl="0"/>
            <a:r>
              <a:rPr lang="es" b="0" i="0" u="none" baseline="0"/>
              <a:t>PM AV-1</a:t>
            </a:r>
          </a:p>
        </p:txBody>
      </p:sp>
    </p:spTree>
    <p:extLst>
      <p:ext uri="{BB962C8B-B14F-4D97-AF65-F5344CB8AC3E}">
        <p14:creationId xmlns:p14="http://schemas.microsoft.com/office/powerpoint/2010/main" val="2588453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3366C-4F70-4F5B-AA4B-40C3DE4BFDC2}"/>
              </a:ext>
            </a:extLst>
          </p:cNvPr>
          <p:cNvSpPr>
            <a:spLocks noGrp="1"/>
          </p:cNvSpPr>
          <p:nvPr>
            <p:ph idx="1"/>
          </p:nvPr>
        </p:nvSpPr>
        <p:spPr/>
        <p:txBody>
          <a:bodyPr>
            <a:normAutofit/>
          </a:bodyPr>
          <a:lstStyle/>
          <a:p>
            <a:pPr algn="l" rtl="0"/>
            <a:r>
              <a:rPr lang="es" b="0" i="0" u="none" baseline="0" dirty="0">
                <a:latin typeface="+mn-lt"/>
              </a:rPr>
              <a:t>Mantenga las parrillas de gas y los tanques de propano al menos a 15 pies de distancia de cualquier estructura  </a:t>
            </a:r>
          </a:p>
          <a:p>
            <a:pPr lvl="1" algn="l" rtl="0">
              <a:buFont typeface="Arial" panose="020B0604020202020204" pitchFamily="34" charset="0"/>
              <a:buChar char="•"/>
            </a:pPr>
            <a:r>
              <a:rPr lang="es" sz="2200" b="0" i="0" u="none" baseline="0" dirty="0">
                <a:latin typeface="+mn-lt"/>
              </a:rPr>
              <a:t>Limpie un área de 15 pies alrededor de la parrilla  </a:t>
            </a:r>
          </a:p>
          <a:p>
            <a:pPr lvl="1" algn="l" rtl="0">
              <a:buFont typeface="Arial" panose="020B0604020202020204" pitchFamily="34" charset="0"/>
              <a:buChar char="•"/>
            </a:pPr>
            <a:r>
              <a:rPr lang="es" sz="2200" b="0" i="0" u="none" baseline="0" dirty="0">
                <a:latin typeface="+mn-lt"/>
              </a:rPr>
              <a:t>No use la parrilla durante condiciones climáticas potencialmente peligrosas por incendios  </a:t>
            </a:r>
          </a:p>
          <a:p>
            <a:pPr lvl="1" algn="l" rtl="0">
              <a:buFont typeface="Arial" panose="020B0604020202020204" pitchFamily="34" charset="0"/>
              <a:buChar char="•"/>
            </a:pPr>
            <a:r>
              <a:rPr lang="es" sz="2200" b="0" i="0" u="none" baseline="0" dirty="0">
                <a:latin typeface="+mn-lt"/>
              </a:rPr>
              <a:t>Siempre tenga un extintor de incendios o una manguera cerca </a:t>
            </a:r>
          </a:p>
          <a:p>
            <a:pPr algn="l" rtl="0"/>
            <a:r>
              <a:rPr lang="es" b="0" i="0" u="none" baseline="0" dirty="0">
                <a:latin typeface="+mn-lt"/>
              </a:rPr>
              <a:t>Almacene materiales combustibles o inflamables en recipientes de seguridad aprobados lejos de la casa </a:t>
            </a:r>
          </a:p>
          <a:p>
            <a:pPr algn="l" rtl="0"/>
            <a:r>
              <a:rPr lang="es" b="0" i="0" u="none" baseline="0" dirty="0">
                <a:latin typeface="+mn-lt"/>
              </a:rPr>
              <a:t>No utilice soldadores ni ningún equipo que produzca chispas en el exterior en días secos y ventosos </a:t>
            </a:r>
          </a:p>
        </p:txBody>
      </p:sp>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p:txBody>
          <a:bodyPr>
            <a:normAutofit fontScale="90000"/>
          </a:bodyPr>
          <a:lstStyle/>
          <a:p>
            <a:pPr algn="l" rtl="0"/>
            <a:r>
              <a:rPr lang="es" b="1" i="1" u="none" baseline="0"/>
              <a:t>Prevención de incendios forestales</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11"/>
          </p:nvPr>
        </p:nvSpPr>
        <p:spPr/>
        <p:txBody>
          <a:bodyPr/>
          <a:lstStyle/>
          <a:p>
            <a:pPr algn="r" rtl="0"/>
            <a:r>
              <a:rPr lang="es" b="0" i="0" u="none" baseline="0"/>
              <a:t>FI-11</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12"/>
          </p:nvPr>
        </p:nvSpPr>
        <p:spPr/>
        <p:txBody>
          <a:bodyPr/>
          <a:lstStyle/>
          <a:p>
            <a:pPr rtl="0"/>
            <a:r>
              <a:rPr lang="es" b="0" i="0" u="none" baseline="0" dirty="0"/>
              <a:t>PM FI-4</a:t>
            </a:r>
          </a:p>
        </p:txBody>
      </p:sp>
    </p:spTree>
    <p:extLst>
      <p:ext uri="{BB962C8B-B14F-4D97-AF65-F5344CB8AC3E}">
        <p14:creationId xmlns:p14="http://schemas.microsoft.com/office/powerpoint/2010/main" val="2169604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3366C-4F70-4F5B-AA4B-40C3DE4BFDC2}"/>
              </a:ext>
            </a:extLst>
          </p:cNvPr>
          <p:cNvSpPr>
            <a:spLocks noGrp="1"/>
          </p:cNvSpPr>
          <p:nvPr>
            <p:ph idx="1"/>
          </p:nvPr>
        </p:nvSpPr>
        <p:spPr/>
        <p:txBody>
          <a:bodyPr>
            <a:normAutofit/>
          </a:bodyPr>
          <a:lstStyle/>
          <a:p>
            <a:pPr algn="l" rtl="0"/>
            <a:r>
              <a:rPr lang="es" b="0" i="0" u="none" baseline="0" dirty="0">
                <a:latin typeface="+mn-lt"/>
              </a:rPr>
              <a:t>No estacione los vehículos en pasto alto y seco si las autoridades han emitido una alerta de incendio o una advertencia de clima/bandera roja por riesgo de incendio </a:t>
            </a:r>
          </a:p>
          <a:p>
            <a:pPr lvl="1" algn="l" rtl="0">
              <a:buFont typeface="Arial" panose="020B0604020202020204" pitchFamily="34" charset="0"/>
              <a:buChar char="•"/>
            </a:pPr>
            <a:r>
              <a:rPr lang="es" b="0" i="0" u="none" baseline="0" dirty="0">
                <a:latin typeface="+mn-lt"/>
              </a:rPr>
              <a:t>Los sistemas de escape son muy calientes y pueden encender el pasto seco </a:t>
            </a:r>
          </a:p>
          <a:p>
            <a:pPr algn="l" rtl="0"/>
            <a:r>
              <a:rPr lang="es" b="0" i="0" u="none" baseline="0" dirty="0">
                <a:latin typeface="+mn-lt"/>
              </a:rPr>
              <a:t>Use diseños adecuados para edificaciones y paisajismo </a:t>
            </a:r>
          </a:p>
          <a:p>
            <a:pPr algn="l" rtl="0"/>
            <a:r>
              <a:rPr lang="es" b="0" i="0" u="none" baseline="0" dirty="0">
                <a:latin typeface="+mn-lt"/>
              </a:rPr>
              <a:t>Establezca tres zonas defendibles donde sea posible </a:t>
            </a:r>
          </a:p>
          <a:p>
            <a:pPr lvl="1" algn="l" rtl="0">
              <a:buFont typeface="Arial" panose="020B0604020202020204" pitchFamily="34" charset="0"/>
              <a:buChar char="•"/>
            </a:pPr>
            <a:r>
              <a:rPr lang="es" b="0" i="0" u="none" baseline="0" dirty="0">
                <a:latin typeface="+mn-lt"/>
              </a:rPr>
              <a:t>Asegúrese de que haya al menos 30 pies de área que no contengan fuentes de combustible</a:t>
            </a:r>
          </a:p>
        </p:txBody>
      </p:sp>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p:txBody>
          <a:bodyPr>
            <a:normAutofit fontScale="90000"/>
          </a:bodyPr>
          <a:lstStyle/>
          <a:p>
            <a:pPr algn="l" rtl="0"/>
            <a:r>
              <a:rPr lang="es" b="1" i="1" u="none" baseline="0" dirty="0"/>
              <a:t>Prevención de incendios forestales</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11"/>
          </p:nvPr>
        </p:nvSpPr>
        <p:spPr/>
        <p:txBody>
          <a:bodyPr/>
          <a:lstStyle/>
          <a:p>
            <a:pPr algn="r" rtl="0"/>
            <a:r>
              <a:rPr lang="es" b="0" i="0" u="none" baseline="0"/>
              <a:t>FI-12</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12"/>
          </p:nvPr>
        </p:nvSpPr>
        <p:spPr/>
        <p:txBody>
          <a:bodyPr/>
          <a:lstStyle/>
          <a:p>
            <a:pPr rtl="0"/>
            <a:r>
              <a:rPr lang="es" b="0" i="0" u="none" baseline="0"/>
              <a:t>PM FI-5</a:t>
            </a:r>
          </a:p>
        </p:txBody>
      </p:sp>
    </p:spTree>
    <p:extLst>
      <p:ext uri="{BB962C8B-B14F-4D97-AF65-F5344CB8AC3E}">
        <p14:creationId xmlns:p14="http://schemas.microsoft.com/office/powerpoint/2010/main" val="3922165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3366C-4F70-4F5B-AA4B-40C3DE4BFDC2}"/>
              </a:ext>
            </a:extLst>
          </p:cNvPr>
          <p:cNvSpPr>
            <a:spLocks noGrp="1"/>
          </p:cNvSpPr>
          <p:nvPr>
            <p:ph idx="1"/>
          </p:nvPr>
        </p:nvSpPr>
        <p:spPr/>
        <p:txBody>
          <a:bodyPr>
            <a:normAutofit/>
          </a:bodyPr>
          <a:lstStyle/>
          <a:p>
            <a:pPr algn="l" rtl="0"/>
            <a:r>
              <a:rPr lang="es" sz="2600" b="0" i="0" u="none" baseline="0" dirty="0">
                <a:latin typeface="+mn-lt"/>
              </a:rPr>
              <a:t>Trabaje con los vecinos para extender zonas defendibles individuales para incluir el vecindario </a:t>
            </a:r>
          </a:p>
          <a:p>
            <a:pPr algn="l" rtl="0"/>
            <a:r>
              <a:rPr lang="es" sz="2600" b="0" i="0" u="none" baseline="0" dirty="0">
                <a:latin typeface="+mn-lt"/>
              </a:rPr>
              <a:t>Cumpla con todas las leyes de quema locales y nunca deje un fuego – ni siquiera un solo cigarrillo – desatendido </a:t>
            </a:r>
          </a:p>
          <a:p>
            <a:pPr algn="l" rtl="0"/>
            <a:r>
              <a:rPr lang="es" sz="2600" b="0" i="0" u="none" baseline="0" dirty="0">
                <a:latin typeface="+mn-lt"/>
              </a:rPr>
              <a:t>Obtenga más información sobre cómo usted y su familia pueden prevenir un incendio forestal mediante el uso responsable del fuego y el equipo en </a:t>
            </a:r>
            <a:r>
              <a:rPr lang="es" sz="2600" b="0" i="0" u="none" baseline="0" dirty="0">
                <a:latin typeface="+mn-lt"/>
                <a:hlinkClick r:id="rId2"/>
              </a:rPr>
              <a:t>www SmokeyBear com</a:t>
            </a:r>
            <a:r>
              <a:rPr lang="es" sz="2600" b="0" i="0" u="none" baseline="0" dirty="0">
                <a:latin typeface="+mn-lt"/>
              </a:rPr>
              <a:t> </a:t>
            </a:r>
          </a:p>
        </p:txBody>
      </p:sp>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p:txBody>
          <a:bodyPr>
            <a:normAutofit fontScale="90000"/>
          </a:bodyPr>
          <a:lstStyle/>
          <a:p>
            <a:pPr algn="l" rtl="0"/>
            <a:r>
              <a:rPr lang="es" b="1" i="1" u="none" baseline="0" dirty="0"/>
              <a:t>Prevención de incendios forestales</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11"/>
          </p:nvPr>
        </p:nvSpPr>
        <p:spPr/>
        <p:txBody>
          <a:bodyPr/>
          <a:lstStyle/>
          <a:p>
            <a:pPr algn="r" rtl="0"/>
            <a:r>
              <a:rPr lang="es" b="0" i="0" u="none" baseline="0"/>
              <a:t>FI-13</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12"/>
          </p:nvPr>
        </p:nvSpPr>
        <p:spPr/>
        <p:txBody>
          <a:bodyPr/>
          <a:lstStyle/>
          <a:p>
            <a:pPr rtl="0"/>
            <a:r>
              <a:rPr lang="es" b="0" i="0" u="none" baseline="0"/>
              <a:t>PM FI-5</a:t>
            </a:r>
          </a:p>
        </p:txBody>
      </p:sp>
    </p:spTree>
    <p:extLst>
      <p:ext uri="{BB962C8B-B14F-4D97-AF65-F5344CB8AC3E}">
        <p14:creationId xmlns:p14="http://schemas.microsoft.com/office/powerpoint/2010/main" val="3149707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822E30-CA80-42A9-A0C5-AA8113D8211A}"/>
              </a:ext>
            </a:extLst>
          </p:cNvPr>
          <p:cNvSpPr>
            <a:spLocks noGrp="1"/>
          </p:cNvSpPr>
          <p:nvPr>
            <p:ph idx="1"/>
          </p:nvPr>
        </p:nvSpPr>
        <p:spPr>
          <a:xfrm>
            <a:off x="323455" y="1471460"/>
            <a:ext cx="8512974" cy="4781145"/>
          </a:xfrm>
        </p:spPr>
        <p:txBody>
          <a:bodyPr>
            <a:normAutofit/>
          </a:bodyPr>
          <a:lstStyle/>
          <a:p>
            <a:pPr algn="l" rtl="0"/>
            <a:r>
              <a:rPr lang="es" sz="2600" b="0" i="0" u="none" baseline="0" dirty="0">
                <a:latin typeface="+mn-lt"/>
              </a:rPr>
              <a:t>Escuche la información de emergencia </a:t>
            </a:r>
          </a:p>
          <a:p>
            <a:pPr lvl="1" algn="l" rtl="0">
              <a:buFont typeface="Arial" panose="020B0604020202020204" pitchFamily="34" charset="0"/>
              <a:buChar char="•"/>
            </a:pPr>
            <a:r>
              <a:rPr lang="es" sz="2200" b="0" i="0" u="none" baseline="0" dirty="0">
                <a:latin typeface="+mn-lt"/>
              </a:rPr>
              <a:t>Si se le aconseja evacuar, hágalo inmediatamente </a:t>
            </a:r>
          </a:p>
          <a:p>
            <a:pPr algn="l" rtl="0"/>
            <a:r>
              <a:rPr lang="es" sz="2500" b="0" i="0" u="none" baseline="0" dirty="0">
                <a:latin typeface="+mn-lt"/>
              </a:rPr>
              <a:t>Si bien la seguridad de su familia es lo más importante, si hay tiempo antes de irse, prepare su hogar</a:t>
            </a:r>
          </a:p>
          <a:p>
            <a:pPr lvl="1" algn="l" rtl="0">
              <a:buFont typeface="Arial" panose="020B0604020202020204" pitchFamily="34" charset="0"/>
              <a:buChar char="•"/>
            </a:pPr>
            <a:r>
              <a:rPr lang="es" sz="2200" b="0" i="0" u="none" baseline="0" dirty="0">
                <a:latin typeface="+mn-lt"/>
              </a:rPr>
              <a:t>Cierre su casa</a:t>
            </a:r>
          </a:p>
          <a:p>
            <a:pPr lvl="1" algn="l" rtl="0">
              <a:buFont typeface="Arial" panose="020B0604020202020204" pitchFamily="34" charset="0"/>
              <a:buChar char="•"/>
            </a:pPr>
            <a:r>
              <a:rPr lang="es" sz="2200" b="0" i="0" u="none" baseline="0" dirty="0">
                <a:latin typeface="+mn-lt"/>
              </a:rPr>
              <a:t>Deje las luces encendidas para mayor visibilidad</a:t>
            </a:r>
          </a:p>
          <a:p>
            <a:pPr lvl="1" algn="l" rtl="0">
              <a:buFont typeface="Arial" panose="020B0604020202020204" pitchFamily="34" charset="0"/>
              <a:buChar char="•"/>
            </a:pPr>
            <a:r>
              <a:rPr lang="es" sz="2200" b="0" i="0" u="none" baseline="0" dirty="0">
                <a:latin typeface="+mn-lt"/>
              </a:rPr>
              <a:t>Mueva los materiales inflamables al centro de la casa</a:t>
            </a:r>
          </a:p>
          <a:p>
            <a:pPr lvl="1" algn="l" rtl="0">
              <a:buFont typeface="Arial" panose="020B0604020202020204" pitchFamily="34" charset="0"/>
              <a:buChar char="•"/>
            </a:pPr>
            <a:r>
              <a:rPr lang="es" sz="2200" b="0" i="0" u="none" baseline="0" dirty="0">
                <a:latin typeface="+mn-lt"/>
              </a:rPr>
              <a:t>Deje las mangueras conectadas a una fuente de agua para que estén disponibles para el departamento de bomberos </a:t>
            </a:r>
          </a:p>
          <a:p>
            <a:pPr algn="l" rtl="0"/>
            <a:r>
              <a:rPr lang="es" sz="2500" b="0" i="0" u="none" baseline="0" dirty="0">
                <a:latin typeface="+mn-lt"/>
              </a:rPr>
              <a:t>Use un respirador certificado por el Instituto Nacional de Seguridad y Salud Ocupacional (NIOSH) </a:t>
            </a:r>
          </a:p>
        </p:txBody>
      </p:sp>
      <p:sp>
        <p:nvSpPr>
          <p:cNvPr id="3" name="Title 2">
            <a:extLst>
              <a:ext uri="{FF2B5EF4-FFF2-40B4-BE49-F238E27FC236}">
                <a16:creationId xmlns:a16="http://schemas.microsoft.com/office/drawing/2014/main" id="{5AFD1DD2-44A9-4FAE-8BA5-2FB23C6BF825}"/>
              </a:ext>
            </a:extLst>
          </p:cNvPr>
          <p:cNvSpPr>
            <a:spLocks noGrp="1"/>
          </p:cNvSpPr>
          <p:nvPr>
            <p:ph type="title"/>
          </p:nvPr>
        </p:nvSpPr>
        <p:spPr/>
        <p:txBody>
          <a:bodyPr>
            <a:normAutofit fontScale="90000"/>
          </a:bodyPr>
          <a:lstStyle/>
          <a:p>
            <a:pPr algn="l" rtl="0"/>
            <a:r>
              <a:rPr lang="es" b="1" i="1" u="none" baseline="0"/>
              <a:t>Durante un incendio forestal</a:t>
            </a:r>
          </a:p>
        </p:txBody>
      </p:sp>
      <p:sp>
        <p:nvSpPr>
          <p:cNvPr id="4" name="Text Placeholder 3">
            <a:extLst>
              <a:ext uri="{FF2B5EF4-FFF2-40B4-BE49-F238E27FC236}">
                <a16:creationId xmlns:a16="http://schemas.microsoft.com/office/drawing/2014/main" id="{77E16BBA-02BE-46AB-9AEF-C4C8D1CC40CD}"/>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DA284F18-597F-44C8-B73E-01A07F773025}"/>
              </a:ext>
            </a:extLst>
          </p:cNvPr>
          <p:cNvSpPr>
            <a:spLocks noGrp="1"/>
          </p:cNvSpPr>
          <p:nvPr>
            <p:ph type="body" sz="quarter" idx="11"/>
          </p:nvPr>
        </p:nvSpPr>
        <p:spPr/>
        <p:txBody>
          <a:bodyPr/>
          <a:lstStyle/>
          <a:p>
            <a:pPr algn="r" rtl="0"/>
            <a:r>
              <a:rPr lang="es" b="0" i="0" u="none" baseline="0"/>
              <a:t>FI-14</a:t>
            </a:r>
          </a:p>
        </p:txBody>
      </p:sp>
      <p:sp>
        <p:nvSpPr>
          <p:cNvPr id="6" name="Content Placeholder 5">
            <a:extLst>
              <a:ext uri="{FF2B5EF4-FFF2-40B4-BE49-F238E27FC236}">
                <a16:creationId xmlns:a16="http://schemas.microsoft.com/office/drawing/2014/main" id="{A1F87512-7B3F-40C9-AE87-DF1852BB8472}"/>
              </a:ext>
            </a:extLst>
          </p:cNvPr>
          <p:cNvSpPr>
            <a:spLocks noGrp="1"/>
          </p:cNvSpPr>
          <p:nvPr>
            <p:ph sz="quarter" idx="12"/>
          </p:nvPr>
        </p:nvSpPr>
        <p:spPr/>
        <p:txBody>
          <a:bodyPr/>
          <a:lstStyle/>
          <a:p>
            <a:pPr rtl="0"/>
            <a:r>
              <a:rPr lang="es" b="0" i="0" u="none" baseline="0" dirty="0"/>
              <a:t>PM FI-5</a:t>
            </a:r>
          </a:p>
        </p:txBody>
      </p:sp>
    </p:spTree>
    <p:extLst>
      <p:ext uri="{BB962C8B-B14F-4D97-AF65-F5344CB8AC3E}">
        <p14:creationId xmlns:p14="http://schemas.microsoft.com/office/powerpoint/2010/main" val="854372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C10F58-866D-475B-851E-4A24FE1BF2FD}"/>
              </a:ext>
            </a:extLst>
          </p:cNvPr>
          <p:cNvSpPr>
            <a:spLocks noGrp="1"/>
          </p:cNvSpPr>
          <p:nvPr>
            <p:ph idx="1"/>
          </p:nvPr>
        </p:nvSpPr>
        <p:spPr/>
        <p:txBody>
          <a:bodyPr>
            <a:normAutofit/>
          </a:bodyPr>
          <a:lstStyle/>
          <a:p>
            <a:pPr algn="l" rtl="0"/>
            <a:r>
              <a:rPr lang="es" sz="2600" b="0" i="0" u="none" baseline="0" dirty="0">
                <a:latin typeface="+mn-lt"/>
              </a:rPr>
              <a:t>Tenga cuidado al volver a ingresar </a:t>
            </a:r>
          </a:p>
          <a:p>
            <a:pPr algn="l" rtl="0"/>
            <a:r>
              <a:rPr lang="es" sz="2600" b="0" i="0" u="none" baseline="0" dirty="0">
                <a:latin typeface="+mn-lt"/>
              </a:rPr>
              <a:t>Inspeccione el techo inmediatamente </a:t>
            </a:r>
          </a:p>
          <a:p>
            <a:pPr algn="l" rtl="0"/>
            <a:r>
              <a:rPr lang="es" sz="2600" b="0" i="0" u="none" baseline="0" dirty="0">
                <a:latin typeface="+mn-lt"/>
              </a:rPr>
              <a:t>Revise la estabilidad de los árboles y postes alrededor de la casa </a:t>
            </a:r>
          </a:p>
          <a:p>
            <a:pPr algn="l" rtl="0"/>
            <a:r>
              <a:rPr lang="es" sz="2600" b="0" i="0" u="none" baseline="0" dirty="0">
                <a:latin typeface="+mn-lt"/>
              </a:rPr>
              <a:t>No intente eliminar los residuos pesados ​​por sí mismo </a:t>
            </a:r>
          </a:p>
          <a:p>
            <a:pPr algn="l" rtl="0"/>
            <a:r>
              <a:rPr lang="es" sz="2600" b="0" i="0" u="none" baseline="0" dirty="0">
                <a:latin typeface="+mn-lt"/>
              </a:rPr>
              <a:t>Use ropa protectora (por ejemplo, camisa manga larga, pantalones largos, guantes de trabajo y zapatos resistentes de suela gruesa) durante la limpieza </a:t>
            </a:r>
          </a:p>
          <a:p>
            <a:pPr lvl="1" algn="l" rtl="0">
              <a:buFont typeface="Arial" panose="020B0604020202020204" pitchFamily="34" charset="0"/>
              <a:buChar char="•"/>
            </a:pPr>
            <a:r>
              <a:rPr lang="es" b="0" i="0" u="none" baseline="0" dirty="0">
                <a:latin typeface="+mn-lt"/>
              </a:rPr>
              <a:t>Le protegerán contra lesiones adicionales causadas por vidrios rotos, clavos expuestos u otros objetos </a:t>
            </a:r>
          </a:p>
        </p:txBody>
      </p:sp>
      <p:sp>
        <p:nvSpPr>
          <p:cNvPr id="3" name="Title 2">
            <a:extLst>
              <a:ext uri="{FF2B5EF4-FFF2-40B4-BE49-F238E27FC236}">
                <a16:creationId xmlns:a16="http://schemas.microsoft.com/office/drawing/2014/main" id="{A842CB9D-DD48-4F6E-B5A0-096A3B723126}"/>
              </a:ext>
            </a:extLst>
          </p:cNvPr>
          <p:cNvSpPr>
            <a:spLocks noGrp="1"/>
          </p:cNvSpPr>
          <p:nvPr>
            <p:ph type="title"/>
          </p:nvPr>
        </p:nvSpPr>
        <p:spPr/>
        <p:txBody>
          <a:bodyPr>
            <a:normAutofit fontScale="90000"/>
          </a:bodyPr>
          <a:lstStyle/>
          <a:p>
            <a:pPr algn="l" rtl="0"/>
            <a:r>
              <a:rPr lang="es" b="1" i="1" u="none" baseline="0" dirty="0"/>
              <a:t>Después de un incendio forestal</a:t>
            </a:r>
          </a:p>
        </p:txBody>
      </p:sp>
      <p:sp>
        <p:nvSpPr>
          <p:cNvPr id="4" name="Text Placeholder 3">
            <a:extLst>
              <a:ext uri="{FF2B5EF4-FFF2-40B4-BE49-F238E27FC236}">
                <a16:creationId xmlns:a16="http://schemas.microsoft.com/office/drawing/2014/main" id="{0A042A21-E26D-4758-A9EF-551995309915}"/>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B5BE66DE-BF3E-4B15-B9D0-3F300AB1512E}"/>
              </a:ext>
            </a:extLst>
          </p:cNvPr>
          <p:cNvSpPr>
            <a:spLocks noGrp="1"/>
          </p:cNvSpPr>
          <p:nvPr>
            <p:ph type="body" sz="quarter" idx="11"/>
          </p:nvPr>
        </p:nvSpPr>
        <p:spPr/>
        <p:txBody>
          <a:bodyPr/>
          <a:lstStyle/>
          <a:p>
            <a:pPr algn="r" rtl="0"/>
            <a:r>
              <a:rPr lang="es" b="0" i="0" u="none" baseline="0"/>
              <a:t>FI-15</a:t>
            </a:r>
          </a:p>
        </p:txBody>
      </p:sp>
      <p:sp>
        <p:nvSpPr>
          <p:cNvPr id="6" name="Content Placeholder 5">
            <a:extLst>
              <a:ext uri="{FF2B5EF4-FFF2-40B4-BE49-F238E27FC236}">
                <a16:creationId xmlns:a16="http://schemas.microsoft.com/office/drawing/2014/main" id="{8F08E851-6EA4-4DBD-BAF5-35F7050C1C3D}"/>
              </a:ext>
            </a:extLst>
          </p:cNvPr>
          <p:cNvSpPr>
            <a:spLocks noGrp="1"/>
          </p:cNvSpPr>
          <p:nvPr>
            <p:ph sz="quarter" idx="12"/>
          </p:nvPr>
        </p:nvSpPr>
        <p:spPr/>
        <p:txBody>
          <a:bodyPr/>
          <a:lstStyle/>
          <a:p>
            <a:pPr rtl="0"/>
            <a:r>
              <a:rPr lang="es" b="0" i="0" u="none" baseline="0"/>
              <a:t>PM FI-5</a:t>
            </a:r>
          </a:p>
        </p:txBody>
      </p:sp>
    </p:spTree>
    <p:extLst>
      <p:ext uri="{BB962C8B-B14F-4D97-AF65-F5344CB8AC3E}">
        <p14:creationId xmlns:p14="http://schemas.microsoft.com/office/powerpoint/2010/main" val="3323796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4B3745-B426-47F2-8816-3F4B0388D535}"/>
              </a:ext>
            </a:extLst>
          </p:cNvPr>
          <p:cNvSpPr>
            <a:spLocks noGrp="1"/>
          </p:cNvSpPr>
          <p:nvPr>
            <p:ph idx="1"/>
          </p:nvPr>
        </p:nvSpPr>
        <p:spPr/>
        <p:txBody>
          <a:bodyPr anchor="ctr"/>
          <a:lstStyle/>
          <a:p>
            <a:pPr algn="ctr" rtl="0"/>
            <a:r>
              <a:rPr lang="es" b="0" i="0" u="none" baseline="0" dirty="0">
                <a:latin typeface="+mn-lt"/>
              </a:rPr>
              <a:t>¿Preguntas adicionales, comentarios o inquietudes sobre incendios en hogares o incendios forestales?</a:t>
            </a:r>
          </a:p>
        </p:txBody>
      </p:sp>
      <p:sp>
        <p:nvSpPr>
          <p:cNvPr id="3" name="Title 2">
            <a:extLst>
              <a:ext uri="{FF2B5EF4-FFF2-40B4-BE49-F238E27FC236}">
                <a16:creationId xmlns:a16="http://schemas.microsoft.com/office/drawing/2014/main" id="{1228F170-62AA-4B8D-9A95-2AB823B6C2F9}"/>
              </a:ext>
            </a:extLst>
          </p:cNvPr>
          <p:cNvSpPr>
            <a:spLocks noGrp="1"/>
          </p:cNvSpPr>
          <p:nvPr>
            <p:ph type="title"/>
          </p:nvPr>
        </p:nvSpPr>
        <p:spPr/>
        <p:txBody>
          <a:bodyPr/>
          <a:lstStyle/>
          <a:p>
            <a:pPr algn="l" rtl="0"/>
            <a:r>
              <a:rPr lang="es" b="1" i="1" u="none" baseline="0" dirty="0"/>
              <a:t>¿Preguntas finales?</a:t>
            </a:r>
          </a:p>
        </p:txBody>
      </p:sp>
      <p:sp>
        <p:nvSpPr>
          <p:cNvPr id="4" name="Text Placeholder 3">
            <a:extLst>
              <a:ext uri="{FF2B5EF4-FFF2-40B4-BE49-F238E27FC236}">
                <a16:creationId xmlns:a16="http://schemas.microsoft.com/office/drawing/2014/main" id="{7E0CAC52-4999-4DDE-951F-64C253C7E214}"/>
              </a:ext>
            </a:extLst>
          </p:cNvPr>
          <p:cNvSpPr>
            <a:spLocks noGrp="1"/>
          </p:cNvSpPr>
          <p:nvPr>
            <p:ph type="body" sz="quarter" idx="10"/>
          </p:nvPr>
        </p:nvSpPr>
        <p:spPr/>
        <p:txBody>
          <a:bodyPr/>
          <a:lstStyle/>
          <a:p>
            <a:pPr algn="l" rtl="0"/>
            <a:r>
              <a:rPr lang="es" b="0" i="0" u="none" baseline="0"/>
              <a:t>CERT Anexo sobre peligros: Incendio</a:t>
            </a:r>
          </a:p>
        </p:txBody>
      </p:sp>
      <p:sp>
        <p:nvSpPr>
          <p:cNvPr id="5" name="Text Placeholder 4">
            <a:extLst>
              <a:ext uri="{FF2B5EF4-FFF2-40B4-BE49-F238E27FC236}">
                <a16:creationId xmlns:a16="http://schemas.microsoft.com/office/drawing/2014/main" id="{97D2AEED-F528-4F5E-BBD5-128BBF537FFD}"/>
              </a:ext>
            </a:extLst>
          </p:cNvPr>
          <p:cNvSpPr>
            <a:spLocks noGrp="1"/>
          </p:cNvSpPr>
          <p:nvPr>
            <p:ph type="body" sz="quarter" idx="11"/>
          </p:nvPr>
        </p:nvSpPr>
        <p:spPr/>
        <p:txBody>
          <a:bodyPr/>
          <a:lstStyle/>
          <a:p>
            <a:pPr algn="r" rtl="0"/>
            <a:r>
              <a:rPr lang="es" b="0" i="0" u="none" baseline="0"/>
              <a:t>FI-16</a:t>
            </a:r>
          </a:p>
        </p:txBody>
      </p:sp>
    </p:spTree>
    <p:extLst>
      <p:ext uri="{BB962C8B-B14F-4D97-AF65-F5344CB8AC3E}">
        <p14:creationId xmlns:p14="http://schemas.microsoft.com/office/powerpoint/2010/main" val="3120340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6D8ACB-8062-4FFA-86EE-1B12FD4D2379}"/>
              </a:ext>
            </a:extLst>
          </p:cNvPr>
          <p:cNvSpPr>
            <a:spLocks noGrp="1"/>
          </p:cNvSpPr>
          <p:nvPr>
            <p:ph type="body" sz="quarter" idx="11"/>
          </p:nvPr>
        </p:nvSpPr>
        <p:spPr/>
        <p:txBody>
          <a:bodyPr/>
          <a:lstStyle/>
          <a:p>
            <a:pPr rtl="0"/>
            <a:r>
              <a:rPr lang="es" b="1" i="0" u="none" baseline="0" dirty="0">
                <a:solidFill>
                  <a:schemeClr val="bg2">
                    <a:lumMod val="25000"/>
                  </a:schemeClr>
                </a:solidFill>
              </a:rPr>
              <a:t>Inundaciones</a:t>
            </a:r>
          </a:p>
        </p:txBody>
      </p:sp>
      <p:sp>
        <p:nvSpPr>
          <p:cNvPr id="4" name="Title 3"/>
          <p:cNvSpPr>
            <a:spLocks noGrp="1"/>
          </p:cNvSpPr>
          <p:nvPr>
            <p:ph type="title" idx="4294967295"/>
          </p:nvPr>
        </p:nvSpPr>
        <p:spPr>
          <a:xfrm>
            <a:off x="10727" y="1430783"/>
            <a:ext cx="9154727" cy="921061"/>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128698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57D38-3697-41CE-9864-AF253A984180}"/>
              </a:ext>
            </a:extLst>
          </p:cNvPr>
          <p:cNvSpPr>
            <a:spLocks noGrp="1"/>
          </p:cNvSpPr>
          <p:nvPr>
            <p:ph idx="1"/>
          </p:nvPr>
        </p:nvSpPr>
        <p:spPr/>
        <p:txBody>
          <a:bodyPr>
            <a:normAutofit/>
          </a:bodyPr>
          <a:lstStyle/>
          <a:p>
            <a:pPr algn="l" rtl="0"/>
            <a:r>
              <a:rPr lang="es" sz="2400" b="0" i="0" u="none" baseline="0" dirty="0">
                <a:latin typeface="+mn-lt"/>
              </a:rPr>
              <a:t>Las inundaciones son el desastre natural más común en los Estados Unidos </a:t>
            </a:r>
          </a:p>
          <a:p>
            <a:pPr algn="l" rtl="0"/>
            <a:r>
              <a:rPr lang="es" sz="2400" b="0" i="0" u="none" baseline="0" dirty="0">
                <a:latin typeface="+mn-lt"/>
              </a:rPr>
              <a:t>Los efectos de las inundaciones pueden ser locales, afectando a un vecindario o comunidad, o muy grandes, afectando cuencas hidrográficas enteras y múltiples estados </a:t>
            </a:r>
          </a:p>
          <a:p>
            <a:pPr algn="l" rtl="0"/>
            <a:r>
              <a:rPr lang="es" sz="2400" b="0" i="0" u="none" baseline="0" dirty="0">
                <a:latin typeface="+mn-lt"/>
              </a:rPr>
              <a:t>Si bien algunas inundaciones se desarrollan lentamente durante un período de días, algunas pueden desarrollarse rápidamente y causar inundaciones repentinas </a:t>
            </a:r>
          </a:p>
          <a:p>
            <a:pPr algn="l" rtl="0"/>
            <a:r>
              <a:rPr lang="es" sz="2400" b="0" i="0" u="none" baseline="0" dirty="0">
                <a:latin typeface="+mn-lt"/>
              </a:rPr>
              <a:t>Las inundaciones son frecuentes y costosas catástrofes naturales en términos de sufrimiento humano y pérdidas económicas </a:t>
            </a:r>
          </a:p>
        </p:txBody>
      </p:sp>
      <p:sp>
        <p:nvSpPr>
          <p:cNvPr id="3" name="Title 2">
            <a:extLst>
              <a:ext uri="{FF2B5EF4-FFF2-40B4-BE49-F238E27FC236}">
                <a16:creationId xmlns:a16="http://schemas.microsoft.com/office/drawing/2014/main" id="{E8254CF8-0D5C-400A-A9CE-3F8B7B7E0D75}"/>
              </a:ext>
            </a:extLst>
          </p:cNvPr>
          <p:cNvSpPr>
            <a:spLocks noGrp="1"/>
          </p:cNvSpPr>
          <p:nvPr>
            <p:ph type="title"/>
          </p:nvPr>
        </p:nvSpPr>
        <p:spPr/>
        <p:txBody>
          <a:bodyPr/>
          <a:lstStyle/>
          <a:p>
            <a:pPr algn="l" rtl="0"/>
            <a:r>
              <a:rPr lang="es" b="1" i="1" u="none" baseline="0" dirty="0"/>
              <a:t>Introducción</a:t>
            </a:r>
          </a:p>
        </p:txBody>
      </p:sp>
      <p:sp>
        <p:nvSpPr>
          <p:cNvPr id="4" name="Text Placeholder 3">
            <a:extLst>
              <a:ext uri="{FF2B5EF4-FFF2-40B4-BE49-F238E27FC236}">
                <a16:creationId xmlns:a16="http://schemas.microsoft.com/office/drawing/2014/main" id="{BD502A62-B401-47F9-8E37-A930C40C2A98}"/>
              </a:ext>
            </a:extLst>
          </p:cNvPr>
          <p:cNvSpPr>
            <a:spLocks noGrp="1"/>
          </p:cNvSpPr>
          <p:nvPr>
            <p:ph type="body" sz="quarter" idx="10"/>
          </p:nvPr>
        </p:nvSpPr>
        <p:spPr/>
        <p:txBody>
          <a:bodyPr/>
          <a:lstStyle/>
          <a:p>
            <a:pPr algn="l" rtl="0"/>
            <a:r>
              <a:rPr lang="es" b="0" i="0" u="none" baseline="0"/>
              <a:t>CERT Anexo sobre peligros: Inundaciones</a:t>
            </a:r>
          </a:p>
        </p:txBody>
      </p:sp>
      <p:sp>
        <p:nvSpPr>
          <p:cNvPr id="5" name="Text Placeholder 4">
            <a:extLst>
              <a:ext uri="{FF2B5EF4-FFF2-40B4-BE49-F238E27FC236}">
                <a16:creationId xmlns:a16="http://schemas.microsoft.com/office/drawing/2014/main" id="{E5933ED2-D7C4-4AC3-BAA4-DE30211ED72E}"/>
              </a:ext>
            </a:extLst>
          </p:cNvPr>
          <p:cNvSpPr>
            <a:spLocks noGrp="1"/>
          </p:cNvSpPr>
          <p:nvPr>
            <p:ph type="body" sz="quarter" idx="11"/>
          </p:nvPr>
        </p:nvSpPr>
        <p:spPr/>
        <p:txBody>
          <a:bodyPr/>
          <a:lstStyle/>
          <a:p>
            <a:pPr algn="r" rtl="0"/>
            <a:r>
              <a:rPr lang="es" b="0" i="0" u="none" baseline="0"/>
              <a:t>FL-1</a:t>
            </a:r>
          </a:p>
        </p:txBody>
      </p:sp>
      <p:sp>
        <p:nvSpPr>
          <p:cNvPr id="6" name="Content Placeholder 5">
            <a:extLst>
              <a:ext uri="{FF2B5EF4-FFF2-40B4-BE49-F238E27FC236}">
                <a16:creationId xmlns:a16="http://schemas.microsoft.com/office/drawing/2014/main" id="{AABA191E-EF3A-47C0-871D-A46D40F7BD1B}"/>
              </a:ext>
            </a:extLst>
          </p:cNvPr>
          <p:cNvSpPr>
            <a:spLocks noGrp="1"/>
          </p:cNvSpPr>
          <p:nvPr>
            <p:ph sz="quarter" idx="12"/>
          </p:nvPr>
        </p:nvSpPr>
        <p:spPr/>
        <p:txBody>
          <a:bodyPr/>
          <a:lstStyle/>
          <a:p>
            <a:pPr rtl="0"/>
            <a:r>
              <a:rPr lang="es" b="0" i="0" u="none" baseline="0"/>
              <a:t>PM FL-1</a:t>
            </a:r>
          </a:p>
        </p:txBody>
      </p:sp>
    </p:spTree>
    <p:extLst>
      <p:ext uri="{BB962C8B-B14F-4D97-AF65-F5344CB8AC3E}">
        <p14:creationId xmlns:p14="http://schemas.microsoft.com/office/powerpoint/2010/main" val="1106870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08496-0592-4633-A842-07B9A59390AC}"/>
              </a:ext>
            </a:extLst>
          </p:cNvPr>
          <p:cNvSpPr>
            <a:spLocks noGrp="1"/>
          </p:cNvSpPr>
          <p:nvPr>
            <p:ph idx="1"/>
          </p:nvPr>
        </p:nvSpPr>
        <p:spPr/>
        <p:txBody>
          <a:bodyPr/>
          <a:lstStyle/>
          <a:p>
            <a:pPr algn="l" rtl="0"/>
            <a:r>
              <a:rPr lang="es" b="0" i="0" u="none" baseline="0" dirty="0">
                <a:latin typeface="+mn-lt"/>
              </a:rPr>
              <a:t>Lluvia intensa</a:t>
            </a:r>
          </a:p>
          <a:p>
            <a:pPr algn="l" rtl="0"/>
            <a:r>
              <a:rPr lang="es" b="0" i="0" u="none" baseline="0" dirty="0">
                <a:latin typeface="+mn-lt"/>
              </a:rPr>
              <a:t>Marejadas de tormenta costera</a:t>
            </a:r>
          </a:p>
          <a:p>
            <a:pPr algn="l" rtl="0"/>
            <a:r>
              <a:rPr lang="es" b="0" i="0" u="none" baseline="0" dirty="0">
                <a:latin typeface="+mn-lt"/>
              </a:rPr>
              <a:t>Deshielo de primavera</a:t>
            </a:r>
          </a:p>
          <a:p>
            <a:pPr algn="l" rtl="0"/>
            <a:r>
              <a:rPr lang="es" b="0" i="0" u="none" baseline="0" dirty="0">
                <a:latin typeface="+mn-lt"/>
              </a:rPr>
              <a:t>Obstrucción por hielo o escombros</a:t>
            </a:r>
          </a:p>
          <a:p>
            <a:pPr algn="l" rtl="0"/>
            <a:r>
              <a:rPr lang="es" b="0" i="0" u="none" baseline="0" dirty="0">
                <a:latin typeface="+mn-lt"/>
              </a:rPr>
              <a:t>Fallas de represas y diques</a:t>
            </a:r>
          </a:p>
          <a:p>
            <a:pPr algn="l" rtl="0"/>
            <a:r>
              <a:rPr lang="es" b="0" i="0" u="none" baseline="0" dirty="0">
                <a:latin typeface="+mn-lt"/>
              </a:rPr>
              <a:t>Baja absorción o ausencia de filtración del suelo</a:t>
            </a:r>
          </a:p>
          <a:p>
            <a:pPr algn="l" rtl="0"/>
            <a:r>
              <a:rPr lang="es" b="0" i="0" u="none" baseline="0" dirty="0">
                <a:latin typeface="+mn-lt"/>
              </a:rPr>
              <a:t>Crecimiento comercial y residencial en áreas inundables dentro o aguas abajo de las áreas afectadas por incendios forestales</a:t>
            </a:r>
          </a:p>
        </p:txBody>
      </p:sp>
      <p:sp>
        <p:nvSpPr>
          <p:cNvPr id="3" name="Title 2">
            <a:extLst>
              <a:ext uri="{FF2B5EF4-FFF2-40B4-BE49-F238E27FC236}">
                <a16:creationId xmlns:a16="http://schemas.microsoft.com/office/drawing/2014/main" id="{691A9B79-309A-48E7-81EA-A84FFD684A58}"/>
              </a:ext>
            </a:extLst>
          </p:cNvPr>
          <p:cNvSpPr>
            <a:spLocks noGrp="1"/>
          </p:cNvSpPr>
          <p:nvPr>
            <p:ph type="title"/>
          </p:nvPr>
        </p:nvSpPr>
        <p:spPr/>
        <p:txBody>
          <a:bodyPr>
            <a:normAutofit fontScale="90000"/>
          </a:bodyPr>
          <a:lstStyle/>
          <a:p>
            <a:pPr algn="l" rtl="0"/>
            <a:r>
              <a:rPr lang="es" b="1" i="1" u="none" baseline="0"/>
              <a:t>Causas de las inundaciones y daños por inundaciones</a:t>
            </a:r>
          </a:p>
        </p:txBody>
      </p:sp>
      <p:sp>
        <p:nvSpPr>
          <p:cNvPr id="4" name="Text Placeholder 3">
            <a:extLst>
              <a:ext uri="{FF2B5EF4-FFF2-40B4-BE49-F238E27FC236}">
                <a16:creationId xmlns:a16="http://schemas.microsoft.com/office/drawing/2014/main" id="{206CD2F5-E0BC-4293-9814-74E3117FB977}"/>
              </a:ext>
            </a:extLst>
          </p:cNvPr>
          <p:cNvSpPr>
            <a:spLocks noGrp="1"/>
          </p:cNvSpPr>
          <p:nvPr>
            <p:ph type="body" sz="quarter" idx="10"/>
          </p:nvPr>
        </p:nvSpPr>
        <p:spPr/>
        <p:txBody>
          <a:bodyPr/>
          <a:lstStyle/>
          <a:p>
            <a:pPr algn="l" rtl="0"/>
            <a:r>
              <a:rPr lang="es" b="0" i="0" u="none" baseline="0"/>
              <a:t>CERT Anexo sobre peligros: Inundaciones</a:t>
            </a:r>
          </a:p>
        </p:txBody>
      </p:sp>
      <p:sp>
        <p:nvSpPr>
          <p:cNvPr id="5" name="Text Placeholder 4">
            <a:extLst>
              <a:ext uri="{FF2B5EF4-FFF2-40B4-BE49-F238E27FC236}">
                <a16:creationId xmlns:a16="http://schemas.microsoft.com/office/drawing/2014/main" id="{4BCCAC9F-769A-4246-AD21-A5A118442C12}"/>
              </a:ext>
            </a:extLst>
          </p:cNvPr>
          <p:cNvSpPr>
            <a:spLocks noGrp="1"/>
          </p:cNvSpPr>
          <p:nvPr>
            <p:ph type="body" sz="quarter" idx="11"/>
          </p:nvPr>
        </p:nvSpPr>
        <p:spPr/>
        <p:txBody>
          <a:bodyPr/>
          <a:lstStyle/>
          <a:p>
            <a:pPr algn="r" rtl="0"/>
            <a:r>
              <a:rPr lang="es" b="0" i="0" u="none" baseline="0"/>
              <a:t>FL-2</a:t>
            </a:r>
          </a:p>
        </p:txBody>
      </p:sp>
      <p:sp>
        <p:nvSpPr>
          <p:cNvPr id="6" name="Content Placeholder 5">
            <a:extLst>
              <a:ext uri="{FF2B5EF4-FFF2-40B4-BE49-F238E27FC236}">
                <a16:creationId xmlns:a16="http://schemas.microsoft.com/office/drawing/2014/main" id="{E1495D26-84F8-4DFE-B460-49A33F9D9063}"/>
              </a:ext>
            </a:extLst>
          </p:cNvPr>
          <p:cNvSpPr>
            <a:spLocks noGrp="1"/>
          </p:cNvSpPr>
          <p:nvPr>
            <p:ph sz="quarter" idx="12"/>
          </p:nvPr>
        </p:nvSpPr>
        <p:spPr/>
        <p:txBody>
          <a:bodyPr/>
          <a:lstStyle/>
          <a:p>
            <a:pPr rtl="0"/>
            <a:r>
              <a:rPr lang="es" b="0" i="0" u="none" baseline="0"/>
              <a:t>PM FL-1</a:t>
            </a:r>
          </a:p>
        </p:txBody>
      </p:sp>
    </p:spTree>
    <p:extLst>
      <p:ext uri="{BB962C8B-B14F-4D97-AF65-F5344CB8AC3E}">
        <p14:creationId xmlns:p14="http://schemas.microsoft.com/office/powerpoint/2010/main" val="4014701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91B1F7-FF03-46A5-BB25-645EDDE03ADF}"/>
              </a:ext>
            </a:extLst>
          </p:cNvPr>
          <p:cNvSpPr>
            <a:spLocks noGrp="1"/>
          </p:cNvSpPr>
          <p:nvPr>
            <p:ph idx="1"/>
          </p:nvPr>
        </p:nvSpPr>
        <p:spPr/>
        <p:txBody>
          <a:bodyPr/>
          <a:lstStyle/>
          <a:p>
            <a:pPr algn="l" rtl="0"/>
            <a:r>
              <a:rPr lang="es" b="0" i="0" u="none" baseline="0" dirty="0">
                <a:latin typeface="+mn-lt"/>
              </a:rPr>
              <a:t>Una inundación repentina se define como una inundación que comienza en un plazo de seis horas (y a menudo 3 horas) de una lluvia fuerte </a:t>
            </a:r>
          </a:p>
          <a:p>
            <a:pPr algn="l" rtl="0"/>
            <a:r>
              <a:rPr lang="es" b="0" i="0" u="none" baseline="0" dirty="0">
                <a:latin typeface="+mn-lt"/>
              </a:rPr>
              <a:t>Las inundaciones repentinas pueden ser causadas por varias cosas, pero en la mayoría de los casos se deben a las lluvias extremadamente fuertes de las tormentas eléctricas </a:t>
            </a:r>
          </a:p>
        </p:txBody>
      </p:sp>
      <p:sp>
        <p:nvSpPr>
          <p:cNvPr id="3" name="Title 2">
            <a:extLst>
              <a:ext uri="{FF2B5EF4-FFF2-40B4-BE49-F238E27FC236}">
                <a16:creationId xmlns:a16="http://schemas.microsoft.com/office/drawing/2014/main" id="{0C452A34-C8C3-4B59-89BF-0DBF53C0F3D7}"/>
              </a:ext>
            </a:extLst>
          </p:cNvPr>
          <p:cNvSpPr>
            <a:spLocks noGrp="1"/>
          </p:cNvSpPr>
          <p:nvPr>
            <p:ph type="title"/>
          </p:nvPr>
        </p:nvSpPr>
        <p:spPr/>
        <p:txBody>
          <a:bodyPr>
            <a:normAutofit fontScale="90000"/>
          </a:bodyPr>
          <a:lstStyle/>
          <a:p>
            <a:pPr algn="l" rtl="0"/>
            <a:r>
              <a:rPr lang="es" b="1" i="1" u="none" baseline="0"/>
              <a:t>Inundaciones repentinas</a:t>
            </a:r>
          </a:p>
        </p:txBody>
      </p:sp>
      <p:sp>
        <p:nvSpPr>
          <p:cNvPr id="4" name="Text Placeholder 3">
            <a:extLst>
              <a:ext uri="{FF2B5EF4-FFF2-40B4-BE49-F238E27FC236}">
                <a16:creationId xmlns:a16="http://schemas.microsoft.com/office/drawing/2014/main" id="{9A912F14-6B1B-4D62-8E68-A9B2A91BD574}"/>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D68DC8BB-8C4E-4E4B-9FEA-0B8B428B9B7B}"/>
              </a:ext>
            </a:extLst>
          </p:cNvPr>
          <p:cNvSpPr>
            <a:spLocks noGrp="1"/>
          </p:cNvSpPr>
          <p:nvPr>
            <p:ph type="body" sz="quarter" idx="11"/>
          </p:nvPr>
        </p:nvSpPr>
        <p:spPr/>
        <p:txBody>
          <a:bodyPr/>
          <a:lstStyle/>
          <a:p>
            <a:pPr algn="r" rtl="0"/>
            <a:r>
              <a:rPr lang="es" b="0" i="0" u="none" baseline="0"/>
              <a:t>FL-3</a:t>
            </a:r>
          </a:p>
        </p:txBody>
      </p:sp>
      <p:sp>
        <p:nvSpPr>
          <p:cNvPr id="6" name="Content Placeholder 5">
            <a:extLst>
              <a:ext uri="{FF2B5EF4-FFF2-40B4-BE49-F238E27FC236}">
                <a16:creationId xmlns:a16="http://schemas.microsoft.com/office/drawing/2014/main" id="{EACA29BF-FECF-4DA7-AD1A-B6E7CBE92609}"/>
              </a:ext>
            </a:extLst>
          </p:cNvPr>
          <p:cNvSpPr>
            <a:spLocks noGrp="1"/>
          </p:cNvSpPr>
          <p:nvPr>
            <p:ph sz="quarter" idx="12"/>
          </p:nvPr>
        </p:nvSpPr>
        <p:spPr/>
        <p:txBody>
          <a:bodyPr/>
          <a:lstStyle/>
          <a:p>
            <a:pPr rtl="0"/>
            <a:r>
              <a:rPr lang="es" b="0" i="0" u="none" baseline="0"/>
              <a:t>PM FL-1</a:t>
            </a:r>
          </a:p>
        </p:txBody>
      </p:sp>
    </p:spTree>
    <p:extLst>
      <p:ext uri="{BB962C8B-B14F-4D97-AF65-F5344CB8AC3E}">
        <p14:creationId xmlns:p14="http://schemas.microsoft.com/office/powerpoint/2010/main" val="245481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E3AED9-6558-4871-8024-2DEB0160291A}"/>
              </a:ext>
            </a:extLst>
          </p:cNvPr>
          <p:cNvSpPr>
            <a:spLocks noGrp="1"/>
          </p:cNvSpPr>
          <p:nvPr>
            <p:ph idx="1"/>
          </p:nvPr>
        </p:nvSpPr>
        <p:spPr/>
        <p:txBody>
          <a:bodyPr/>
          <a:lstStyle/>
          <a:p>
            <a:pPr algn="l" rtl="0"/>
            <a:r>
              <a:rPr lang="es" b="0" i="0" u="none" baseline="0" dirty="0">
                <a:latin typeface="+mn-lt"/>
              </a:rPr>
              <a:t>Cuando una avalancha se detiene, los restos de nieve se vuelven sólidos como el concreto</a:t>
            </a:r>
          </a:p>
          <a:p>
            <a:pPr algn="l" rtl="0"/>
            <a:r>
              <a:rPr lang="es" b="0" i="0" u="none" baseline="0" dirty="0">
                <a:latin typeface="+mn-lt"/>
              </a:rPr>
              <a:t>Alrededor del 90 por ciento de todas las avalanchas comienzan en pendientes de 30 a 45 grados</a:t>
            </a:r>
          </a:p>
          <a:p>
            <a:pPr algn="l" rtl="0"/>
            <a:r>
              <a:rPr lang="es" b="0" i="0" u="none" baseline="0" dirty="0">
                <a:latin typeface="+mn-lt"/>
              </a:rPr>
              <a:t>Las muertes por avalancha tienden a ocurrir en lugares con montañas y mucha nieve</a:t>
            </a:r>
          </a:p>
        </p:txBody>
      </p:sp>
      <p:sp>
        <p:nvSpPr>
          <p:cNvPr id="3" name="Title 2">
            <a:extLst>
              <a:ext uri="{FF2B5EF4-FFF2-40B4-BE49-F238E27FC236}">
                <a16:creationId xmlns:a16="http://schemas.microsoft.com/office/drawing/2014/main" id="{D61F427D-E2F2-4C19-A281-596D8E23B9BC}"/>
              </a:ext>
            </a:extLst>
          </p:cNvPr>
          <p:cNvSpPr>
            <a:spLocks noGrp="1"/>
          </p:cNvSpPr>
          <p:nvPr>
            <p:ph type="title"/>
          </p:nvPr>
        </p:nvSpPr>
        <p:spPr/>
        <p:txBody>
          <a:bodyPr>
            <a:normAutofit fontScale="90000"/>
          </a:bodyPr>
          <a:lstStyle/>
          <a:p>
            <a:pPr algn="l" rtl="0"/>
            <a:r>
              <a:rPr lang="es" b="1" i="1" u="none" baseline="0"/>
              <a:t>Datos sobre las avalanchas</a:t>
            </a:r>
          </a:p>
        </p:txBody>
      </p:sp>
      <p:sp>
        <p:nvSpPr>
          <p:cNvPr id="9" name="Text Placeholder 8">
            <a:extLst>
              <a:ext uri="{FF2B5EF4-FFF2-40B4-BE49-F238E27FC236}">
                <a16:creationId xmlns:a16="http://schemas.microsoft.com/office/drawing/2014/main" id="{6F359B6B-EDD8-4988-A3C4-2219C71F3EB6}"/>
              </a:ext>
            </a:extLst>
          </p:cNvPr>
          <p:cNvSpPr>
            <a:spLocks noGrp="1"/>
          </p:cNvSpPr>
          <p:nvPr>
            <p:ph type="body" sz="quarter" idx="10"/>
          </p:nvPr>
        </p:nvSpPr>
        <p:spPr/>
        <p:txBody>
          <a:bodyPr/>
          <a:lstStyle/>
          <a:p>
            <a:pPr algn="l" rtl="0"/>
            <a:r>
              <a:rPr lang="es" b="0" i="0" u="none" baseline="0"/>
              <a:t>CERT Anexo sobre peligros: Avalancha</a:t>
            </a:r>
          </a:p>
        </p:txBody>
      </p:sp>
      <p:sp>
        <p:nvSpPr>
          <p:cNvPr id="10" name="Text Placeholder 9">
            <a:extLst>
              <a:ext uri="{FF2B5EF4-FFF2-40B4-BE49-F238E27FC236}">
                <a16:creationId xmlns:a16="http://schemas.microsoft.com/office/drawing/2014/main" id="{4899D5F7-90FB-45DF-8E4F-6C5A8D8CA571}"/>
              </a:ext>
            </a:extLst>
          </p:cNvPr>
          <p:cNvSpPr>
            <a:spLocks noGrp="1"/>
          </p:cNvSpPr>
          <p:nvPr>
            <p:ph type="body" sz="quarter" idx="11"/>
          </p:nvPr>
        </p:nvSpPr>
        <p:spPr/>
        <p:txBody>
          <a:bodyPr/>
          <a:lstStyle/>
          <a:p>
            <a:pPr algn="r" rtl="0"/>
            <a:r>
              <a:rPr lang="es" b="0" i="0" u="none" baseline="0"/>
              <a:t>AV-6</a:t>
            </a:r>
          </a:p>
        </p:txBody>
      </p:sp>
      <p:sp>
        <p:nvSpPr>
          <p:cNvPr id="11" name="Content Placeholder 10">
            <a:extLst>
              <a:ext uri="{FF2B5EF4-FFF2-40B4-BE49-F238E27FC236}">
                <a16:creationId xmlns:a16="http://schemas.microsoft.com/office/drawing/2014/main" id="{F3EFAAEE-971A-4AAB-89BB-74E2AF9FA65B}"/>
              </a:ext>
            </a:extLst>
          </p:cNvPr>
          <p:cNvSpPr>
            <a:spLocks noGrp="1"/>
          </p:cNvSpPr>
          <p:nvPr>
            <p:ph sz="quarter" idx="12"/>
          </p:nvPr>
        </p:nvSpPr>
        <p:spPr/>
        <p:txBody>
          <a:bodyPr/>
          <a:lstStyle/>
          <a:p>
            <a:pPr rtl="0"/>
            <a:r>
              <a:rPr lang="es" b="0" i="0" u="none" baseline="0"/>
              <a:t>PM AV-2</a:t>
            </a:r>
          </a:p>
        </p:txBody>
      </p:sp>
    </p:spTree>
    <p:extLst>
      <p:ext uri="{BB962C8B-B14F-4D97-AF65-F5344CB8AC3E}">
        <p14:creationId xmlns:p14="http://schemas.microsoft.com/office/powerpoint/2010/main" val="3213724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DE071-1ACB-49FA-9BFA-D7B4A15BC70C}"/>
              </a:ext>
            </a:extLst>
          </p:cNvPr>
          <p:cNvSpPr>
            <a:spLocks noGrp="1"/>
          </p:cNvSpPr>
          <p:nvPr>
            <p:ph idx="1"/>
          </p:nvPr>
        </p:nvSpPr>
        <p:spPr/>
        <p:txBody>
          <a:bodyPr/>
          <a:lstStyle/>
          <a:p>
            <a:pPr algn="l" rtl="0"/>
            <a:r>
              <a:rPr lang="es" b="0" i="0" u="none" baseline="0" dirty="0">
                <a:latin typeface="+mn-lt"/>
              </a:rPr>
              <a:t>Muertes </a:t>
            </a:r>
          </a:p>
          <a:p>
            <a:pPr lvl="1" algn="l" rtl="0">
              <a:buFont typeface="Arial" panose="020B0604020202020204" pitchFamily="34" charset="0"/>
              <a:buChar char="•"/>
            </a:pPr>
            <a:r>
              <a:rPr lang="es" b="0" i="0" u="none" baseline="0" dirty="0">
                <a:latin typeface="+mn-lt"/>
              </a:rPr>
              <a:t>El promedio anual de vidas perdidas debido a las inundaciones es de aproximadamente 100 por año en los Estados Unidos </a:t>
            </a:r>
          </a:p>
          <a:p>
            <a:pPr algn="l" rtl="0"/>
            <a:r>
              <a:rPr lang="es" b="0" i="0" u="none" baseline="0" dirty="0">
                <a:latin typeface="+mn-lt"/>
              </a:rPr>
              <a:t>Interrupciones</a:t>
            </a:r>
          </a:p>
          <a:p>
            <a:pPr lvl="1" algn="l" rtl="0">
              <a:buFont typeface="Arial" panose="020B0604020202020204" pitchFamily="34" charset="0"/>
              <a:buChar char="•"/>
            </a:pPr>
            <a:r>
              <a:rPr lang="es" b="0" i="0" u="none" baseline="0" dirty="0">
                <a:latin typeface="+mn-lt"/>
              </a:rPr>
              <a:t>Interrumpen el transporte, la energía, otros servicios públicos y la vida diaria en general </a:t>
            </a:r>
          </a:p>
          <a:p>
            <a:pPr lvl="1" algn="l" rtl="0">
              <a:buFont typeface="Arial" panose="020B0604020202020204" pitchFamily="34" charset="0"/>
              <a:buChar char="•"/>
            </a:pPr>
            <a:r>
              <a:rPr lang="es" b="0" i="0" u="none" baseline="0" dirty="0">
                <a:latin typeface="+mn-lt"/>
              </a:rPr>
              <a:t>Generan pérdidas económicas por daños a estructuras (residencias y negocios) y carreteras, y por pérdida de ingresos de los negocios </a:t>
            </a:r>
          </a:p>
        </p:txBody>
      </p:sp>
      <p:sp>
        <p:nvSpPr>
          <p:cNvPr id="3" name="Title 2">
            <a:extLst>
              <a:ext uri="{FF2B5EF4-FFF2-40B4-BE49-F238E27FC236}">
                <a16:creationId xmlns:a16="http://schemas.microsoft.com/office/drawing/2014/main" id="{16ADF6B8-0994-4D78-AF80-6F12305545DA}"/>
              </a:ext>
            </a:extLst>
          </p:cNvPr>
          <p:cNvSpPr>
            <a:spLocks noGrp="1"/>
          </p:cNvSpPr>
          <p:nvPr>
            <p:ph type="title"/>
          </p:nvPr>
        </p:nvSpPr>
        <p:spPr/>
        <p:txBody>
          <a:bodyPr>
            <a:normAutofit fontScale="90000"/>
          </a:bodyPr>
          <a:lstStyle/>
          <a:p>
            <a:pPr algn="l" rtl="0"/>
            <a:r>
              <a:rPr lang="es" b="1" i="1" u="none" baseline="0"/>
              <a:t>Impactos de  las inundaciones</a:t>
            </a:r>
          </a:p>
        </p:txBody>
      </p:sp>
      <p:sp>
        <p:nvSpPr>
          <p:cNvPr id="4" name="Text Placeholder 3">
            <a:extLst>
              <a:ext uri="{FF2B5EF4-FFF2-40B4-BE49-F238E27FC236}">
                <a16:creationId xmlns:a16="http://schemas.microsoft.com/office/drawing/2014/main" id="{EE799846-FB28-499D-AD59-1526FDCF39EA}"/>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4B6AED5B-817B-45F7-AA0A-C7C33A689ED2}"/>
              </a:ext>
            </a:extLst>
          </p:cNvPr>
          <p:cNvSpPr>
            <a:spLocks noGrp="1"/>
          </p:cNvSpPr>
          <p:nvPr>
            <p:ph type="body" sz="quarter" idx="11"/>
          </p:nvPr>
        </p:nvSpPr>
        <p:spPr/>
        <p:txBody>
          <a:bodyPr/>
          <a:lstStyle/>
          <a:p>
            <a:pPr algn="r" rtl="0"/>
            <a:r>
              <a:rPr lang="es" b="0" i="0" u="none" baseline="0"/>
              <a:t>FL-4</a:t>
            </a:r>
          </a:p>
        </p:txBody>
      </p:sp>
      <p:sp>
        <p:nvSpPr>
          <p:cNvPr id="6" name="Content Placeholder 5">
            <a:extLst>
              <a:ext uri="{FF2B5EF4-FFF2-40B4-BE49-F238E27FC236}">
                <a16:creationId xmlns:a16="http://schemas.microsoft.com/office/drawing/2014/main" id="{E0407EA3-6596-4F19-BDF6-690E8E39C194}"/>
              </a:ext>
            </a:extLst>
          </p:cNvPr>
          <p:cNvSpPr>
            <a:spLocks noGrp="1"/>
          </p:cNvSpPr>
          <p:nvPr>
            <p:ph sz="quarter" idx="12"/>
          </p:nvPr>
        </p:nvSpPr>
        <p:spPr/>
        <p:txBody>
          <a:bodyPr/>
          <a:lstStyle/>
          <a:p>
            <a:pPr rtl="0"/>
            <a:r>
              <a:rPr lang="es" b="0" i="0" u="none" baseline="0"/>
              <a:t>PM FL-2</a:t>
            </a:r>
          </a:p>
        </p:txBody>
      </p:sp>
    </p:spTree>
    <p:extLst>
      <p:ext uri="{BB962C8B-B14F-4D97-AF65-F5344CB8AC3E}">
        <p14:creationId xmlns:p14="http://schemas.microsoft.com/office/powerpoint/2010/main" val="3052847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B11A6-CF4B-4944-90FB-46CD7A0BC646}"/>
              </a:ext>
            </a:extLst>
          </p:cNvPr>
          <p:cNvSpPr>
            <a:spLocks noGrp="1"/>
          </p:cNvSpPr>
          <p:nvPr>
            <p:ph idx="1"/>
          </p:nvPr>
        </p:nvSpPr>
        <p:spPr/>
        <p:txBody>
          <a:bodyPr/>
          <a:lstStyle/>
          <a:p>
            <a:pPr algn="l" rtl="0"/>
            <a:r>
              <a:rPr lang="es" b="0" i="0" u="none" baseline="0" dirty="0">
                <a:latin typeface="+mn-lt"/>
              </a:rPr>
              <a:t>Se emite una </a:t>
            </a:r>
            <a:r>
              <a:rPr lang="es" b="1" i="0" u="none" baseline="0" dirty="0">
                <a:latin typeface="+mn-lt"/>
              </a:rPr>
              <a:t>advertencia de inundación</a:t>
            </a:r>
            <a:r>
              <a:rPr lang="es" b="0" i="0" u="none" baseline="0" dirty="0">
                <a:latin typeface="+mn-lt"/>
              </a:rPr>
              <a:t> cuando la inundación es inminente o está ocurriendo </a:t>
            </a:r>
          </a:p>
          <a:p>
            <a:pPr algn="l" rtl="0"/>
            <a:r>
              <a:rPr lang="es" b="0" i="0" u="none" baseline="0" dirty="0">
                <a:latin typeface="+mn-lt"/>
              </a:rPr>
              <a:t>Se emite una </a:t>
            </a:r>
            <a:r>
              <a:rPr lang="es" b="1" i="0" u="none" baseline="0" dirty="0">
                <a:latin typeface="+mn-lt"/>
              </a:rPr>
              <a:t>advertencia de inundación repentina</a:t>
            </a:r>
            <a:r>
              <a:rPr lang="es" b="0" i="0" u="none" baseline="0" dirty="0">
                <a:latin typeface="+mn-lt"/>
              </a:rPr>
              <a:t> cuando la inundación repentina es inminente o está ocurriendo </a:t>
            </a:r>
          </a:p>
        </p:txBody>
      </p:sp>
      <p:sp>
        <p:nvSpPr>
          <p:cNvPr id="3" name="Title 2">
            <a:extLst>
              <a:ext uri="{FF2B5EF4-FFF2-40B4-BE49-F238E27FC236}">
                <a16:creationId xmlns:a16="http://schemas.microsoft.com/office/drawing/2014/main" id="{335E7638-00DD-4FB6-A37A-CDC57B6C5166}"/>
              </a:ext>
            </a:extLst>
          </p:cNvPr>
          <p:cNvSpPr>
            <a:spLocks noGrp="1"/>
          </p:cNvSpPr>
          <p:nvPr>
            <p:ph type="title"/>
          </p:nvPr>
        </p:nvSpPr>
        <p:spPr/>
        <p:txBody>
          <a:bodyPr/>
          <a:lstStyle/>
          <a:p>
            <a:pPr algn="l" rtl="0"/>
            <a:r>
              <a:rPr lang="es" b="1" i="1" u="none" baseline="0"/>
              <a:t>Tipos de advertencias</a:t>
            </a:r>
          </a:p>
        </p:txBody>
      </p:sp>
      <p:sp>
        <p:nvSpPr>
          <p:cNvPr id="4" name="Text Placeholder 3">
            <a:extLst>
              <a:ext uri="{FF2B5EF4-FFF2-40B4-BE49-F238E27FC236}">
                <a16:creationId xmlns:a16="http://schemas.microsoft.com/office/drawing/2014/main" id="{CB0C20EC-8FDE-4AF8-9DCE-1CCFCC7BF17A}"/>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50122F09-1922-458D-8295-F4CDD2B8397A}"/>
              </a:ext>
            </a:extLst>
          </p:cNvPr>
          <p:cNvSpPr>
            <a:spLocks noGrp="1"/>
          </p:cNvSpPr>
          <p:nvPr>
            <p:ph type="body" sz="quarter" idx="11"/>
          </p:nvPr>
        </p:nvSpPr>
        <p:spPr/>
        <p:txBody>
          <a:bodyPr/>
          <a:lstStyle/>
          <a:p>
            <a:pPr algn="r" rtl="0"/>
            <a:r>
              <a:rPr lang="es" b="0" i="0" u="none" baseline="0"/>
              <a:t>FL-5</a:t>
            </a:r>
          </a:p>
        </p:txBody>
      </p:sp>
      <p:sp>
        <p:nvSpPr>
          <p:cNvPr id="6" name="Content Placeholder 5">
            <a:extLst>
              <a:ext uri="{FF2B5EF4-FFF2-40B4-BE49-F238E27FC236}">
                <a16:creationId xmlns:a16="http://schemas.microsoft.com/office/drawing/2014/main" id="{35CADBAE-BCFA-4B2D-9BB9-894FE7D88FF6}"/>
              </a:ext>
            </a:extLst>
          </p:cNvPr>
          <p:cNvSpPr>
            <a:spLocks noGrp="1"/>
          </p:cNvSpPr>
          <p:nvPr>
            <p:ph sz="quarter" idx="12"/>
          </p:nvPr>
        </p:nvSpPr>
        <p:spPr/>
        <p:txBody>
          <a:bodyPr/>
          <a:lstStyle/>
          <a:p>
            <a:pPr rtl="0"/>
            <a:r>
              <a:rPr lang="es" b="0" i="0" u="none" baseline="0"/>
              <a:t>PM FL-2</a:t>
            </a:r>
          </a:p>
        </p:txBody>
      </p:sp>
    </p:spTree>
    <p:extLst>
      <p:ext uri="{BB962C8B-B14F-4D97-AF65-F5344CB8AC3E}">
        <p14:creationId xmlns:p14="http://schemas.microsoft.com/office/powerpoint/2010/main" val="32536929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E36C4-476A-4488-BB75-848AB4DAAC61}"/>
              </a:ext>
            </a:extLst>
          </p:cNvPr>
          <p:cNvSpPr>
            <a:spLocks noGrp="1"/>
          </p:cNvSpPr>
          <p:nvPr>
            <p:ph idx="1"/>
          </p:nvPr>
        </p:nvSpPr>
        <p:spPr/>
        <p:txBody>
          <a:bodyPr/>
          <a:lstStyle/>
          <a:p>
            <a:pPr algn="l" rtl="0"/>
            <a:r>
              <a:rPr lang="es" b="0" i="0" u="none" baseline="0" dirty="0">
                <a:latin typeface="+mn-lt"/>
              </a:rPr>
              <a:t>Conozca el riesgo de inundación en la zona </a:t>
            </a:r>
          </a:p>
          <a:p>
            <a:pPr algn="l" rtl="0"/>
            <a:r>
              <a:rPr lang="es" b="0" i="0" u="none" baseline="0" dirty="0">
                <a:latin typeface="+mn-lt"/>
              </a:rPr>
              <a:t>Planifique la evacuación, para llegar a terrenos altos o altos, y/o para refugiarse donde se encuentre, según la amenaza y su elevación  </a:t>
            </a:r>
          </a:p>
          <a:p>
            <a:pPr algn="l" rtl="0"/>
            <a:r>
              <a:rPr lang="es" b="0" i="0" u="none" baseline="0" dirty="0">
                <a:latin typeface="+mn-lt"/>
              </a:rPr>
              <a:t>Prepare un plan de evacuación por inundación  </a:t>
            </a:r>
          </a:p>
          <a:p>
            <a:pPr lvl="1" algn="l" rtl="0"/>
            <a:r>
              <a:rPr lang="es" b="0" i="0" u="none" baseline="0" dirty="0">
                <a:latin typeface="+mn-lt"/>
              </a:rPr>
              <a:t>Incluya el plan de evacuación de su comunidad local como parte de su planificación de evacuación  </a:t>
            </a:r>
          </a:p>
        </p:txBody>
      </p:sp>
      <p:sp>
        <p:nvSpPr>
          <p:cNvPr id="3" name="Title 2">
            <a:extLst>
              <a:ext uri="{FF2B5EF4-FFF2-40B4-BE49-F238E27FC236}">
                <a16:creationId xmlns:a16="http://schemas.microsoft.com/office/drawing/2014/main" id="{C49E1398-3127-47BE-961D-CC371B3AE7A0}"/>
              </a:ext>
            </a:extLst>
          </p:cNvPr>
          <p:cNvSpPr>
            <a:spLocks noGrp="1"/>
          </p:cNvSpPr>
          <p:nvPr>
            <p:ph type="title"/>
          </p:nvPr>
        </p:nvSpPr>
        <p:spPr/>
        <p:txBody>
          <a:bodyPr>
            <a:normAutofit fontScale="90000"/>
          </a:bodyPr>
          <a:lstStyle/>
          <a:p>
            <a:pPr algn="l" rtl="0"/>
            <a:r>
              <a:rPr lang="es" b="1" i="1" u="none" baseline="0"/>
              <a:t>Preparación contra inundaciones</a:t>
            </a:r>
          </a:p>
        </p:txBody>
      </p:sp>
      <p:sp>
        <p:nvSpPr>
          <p:cNvPr id="4" name="Text Placeholder 3">
            <a:extLst>
              <a:ext uri="{FF2B5EF4-FFF2-40B4-BE49-F238E27FC236}">
                <a16:creationId xmlns:a16="http://schemas.microsoft.com/office/drawing/2014/main" id="{E9694693-DE5A-4386-B6BA-E20378694B63}"/>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F9E8E7E8-1011-4887-8990-BB24025516A7}"/>
              </a:ext>
            </a:extLst>
          </p:cNvPr>
          <p:cNvSpPr>
            <a:spLocks noGrp="1"/>
          </p:cNvSpPr>
          <p:nvPr>
            <p:ph type="body" sz="quarter" idx="11"/>
          </p:nvPr>
        </p:nvSpPr>
        <p:spPr/>
        <p:txBody>
          <a:bodyPr/>
          <a:lstStyle/>
          <a:p>
            <a:pPr algn="r" rtl="0"/>
            <a:r>
              <a:rPr lang="es" b="0" i="0" u="none" baseline="0"/>
              <a:t>FL-6</a:t>
            </a:r>
          </a:p>
        </p:txBody>
      </p:sp>
      <p:sp>
        <p:nvSpPr>
          <p:cNvPr id="6" name="Content Placeholder 5">
            <a:extLst>
              <a:ext uri="{FF2B5EF4-FFF2-40B4-BE49-F238E27FC236}">
                <a16:creationId xmlns:a16="http://schemas.microsoft.com/office/drawing/2014/main" id="{AD49DBD4-5CE3-480A-B436-EA2ED6A60DC0}"/>
              </a:ext>
            </a:extLst>
          </p:cNvPr>
          <p:cNvSpPr>
            <a:spLocks noGrp="1"/>
          </p:cNvSpPr>
          <p:nvPr>
            <p:ph sz="quarter" idx="12"/>
          </p:nvPr>
        </p:nvSpPr>
        <p:spPr/>
        <p:txBody>
          <a:bodyPr/>
          <a:lstStyle/>
          <a:p>
            <a:pPr rtl="0"/>
            <a:r>
              <a:rPr lang="es" b="0" i="0" u="none" baseline="0"/>
              <a:t>PM FL-3</a:t>
            </a:r>
          </a:p>
        </p:txBody>
      </p:sp>
    </p:spTree>
    <p:extLst>
      <p:ext uri="{BB962C8B-B14F-4D97-AF65-F5344CB8AC3E}">
        <p14:creationId xmlns:p14="http://schemas.microsoft.com/office/powerpoint/2010/main" val="2381159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E36C4-476A-4488-BB75-848AB4DAAC61}"/>
              </a:ext>
            </a:extLst>
          </p:cNvPr>
          <p:cNvSpPr>
            <a:spLocks noGrp="1"/>
          </p:cNvSpPr>
          <p:nvPr>
            <p:ph idx="1"/>
          </p:nvPr>
        </p:nvSpPr>
        <p:spPr/>
        <p:txBody>
          <a:bodyPr/>
          <a:lstStyle/>
          <a:p>
            <a:pPr algn="l" rtl="0"/>
            <a:r>
              <a:rPr lang="es" b="0" i="0" u="none" baseline="0" dirty="0">
                <a:latin typeface="+mn-lt"/>
              </a:rPr>
              <a:t>Aprenda y practique conducir por las rutas locales de evacuación por inundación, que proporcionan los mejores medios para escapar de las inundaciones </a:t>
            </a:r>
          </a:p>
          <a:p>
            <a:pPr algn="l" rtl="0"/>
            <a:r>
              <a:rPr lang="es" b="0" i="0" u="none" baseline="0" dirty="0">
                <a:latin typeface="+mn-lt"/>
              </a:rPr>
              <a:t>Obtenga un seguro contra inundaciones si vive en una planicie inundable  </a:t>
            </a:r>
          </a:p>
          <a:p>
            <a:pPr algn="l" rtl="0"/>
            <a:r>
              <a:rPr lang="es" b="0" i="0" u="none" baseline="0" dirty="0">
                <a:latin typeface="+mn-lt"/>
              </a:rPr>
              <a:t>Mantenga los documentos importantes en un contenedor a prueba de agua </a:t>
            </a:r>
          </a:p>
          <a:p>
            <a:pPr algn="l" rtl="0"/>
            <a:r>
              <a:rPr lang="es" b="0" i="0" u="none" baseline="0" dirty="0">
                <a:latin typeface="+mn-lt"/>
              </a:rPr>
              <a:t>Revise la radio portátil para obtener información actual y mensajes de emergencia </a:t>
            </a:r>
          </a:p>
        </p:txBody>
      </p:sp>
      <p:sp>
        <p:nvSpPr>
          <p:cNvPr id="3" name="Title 2">
            <a:extLst>
              <a:ext uri="{FF2B5EF4-FFF2-40B4-BE49-F238E27FC236}">
                <a16:creationId xmlns:a16="http://schemas.microsoft.com/office/drawing/2014/main" id="{C49E1398-3127-47BE-961D-CC371B3AE7A0}"/>
              </a:ext>
            </a:extLst>
          </p:cNvPr>
          <p:cNvSpPr>
            <a:spLocks noGrp="1"/>
          </p:cNvSpPr>
          <p:nvPr>
            <p:ph type="title"/>
          </p:nvPr>
        </p:nvSpPr>
        <p:spPr/>
        <p:txBody>
          <a:bodyPr>
            <a:normAutofit fontScale="90000"/>
          </a:bodyPr>
          <a:lstStyle/>
          <a:p>
            <a:pPr algn="l" rtl="0"/>
            <a:r>
              <a:rPr lang="es" b="1" i="1" u="none" baseline="0"/>
              <a:t>Preparación contra inundaciones</a:t>
            </a:r>
          </a:p>
        </p:txBody>
      </p:sp>
      <p:sp>
        <p:nvSpPr>
          <p:cNvPr id="4" name="Text Placeholder 3">
            <a:extLst>
              <a:ext uri="{FF2B5EF4-FFF2-40B4-BE49-F238E27FC236}">
                <a16:creationId xmlns:a16="http://schemas.microsoft.com/office/drawing/2014/main" id="{E9694693-DE5A-4386-B6BA-E20378694B63}"/>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F9E8E7E8-1011-4887-8990-BB24025516A7}"/>
              </a:ext>
            </a:extLst>
          </p:cNvPr>
          <p:cNvSpPr>
            <a:spLocks noGrp="1"/>
          </p:cNvSpPr>
          <p:nvPr>
            <p:ph type="body" sz="quarter" idx="11"/>
          </p:nvPr>
        </p:nvSpPr>
        <p:spPr/>
        <p:txBody>
          <a:bodyPr/>
          <a:lstStyle/>
          <a:p>
            <a:pPr algn="r" rtl="0"/>
            <a:r>
              <a:rPr lang="es" b="0" i="0" u="none" baseline="0"/>
              <a:t>FL-7</a:t>
            </a:r>
          </a:p>
        </p:txBody>
      </p:sp>
      <p:sp>
        <p:nvSpPr>
          <p:cNvPr id="6" name="Content Placeholder 5">
            <a:extLst>
              <a:ext uri="{FF2B5EF4-FFF2-40B4-BE49-F238E27FC236}">
                <a16:creationId xmlns:a16="http://schemas.microsoft.com/office/drawing/2014/main" id="{AD49DBD4-5CE3-480A-B436-EA2ED6A60DC0}"/>
              </a:ext>
            </a:extLst>
          </p:cNvPr>
          <p:cNvSpPr>
            <a:spLocks noGrp="1"/>
          </p:cNvSpPr>
          <p:nvPr>
            <p:ph sz="quarter" idx="12"/>
          </p:nvPr>
        </p:nvSpPr>
        <p:spPr/>
        <p:txBody>
          <a:bodyPr/>
          <a:lstStyle/>
          <a:p>
            <a:pPr rtl="0"/>
            <a:r>
              <a:rPr lang="es" b="0" i="0" u="none" baseline="0"/>
              <a:t>PM FL-3</a:t>
            </a:r>
          </a:p>
        </p:txBody>
      </p:sp>
    </p:spTree>
    <p:extLst>
      <p:ext uri="{BB962C8B-B14F-4D97-AF65-F5344CB8AC3E}">
        <p14:creationId xmlns:p14="http://schemas.microsoft.com/office/powerpoint/2010/main" val="2265912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a:lstStyle/>
          <a:p>
            <a:pPr algn="l" rtl="0"/>
            <a:r>
              <a:rPr lang="es" b="0" i="0" u="none" baseline="0" dirty="0">
                <a:latin typeface="+mn-lt"/>
              </a:rPr>
              <a:t>Mantenga las canaletas y desagües libres de escombros </a:t>
            </a:r>
          </a:p>
          <a:p>
            <a:pPr algn="l" rtl="0"/>
            <a:r>
              <a:rPr lang="es" b="0" i="0" u="none" baseline="0" dirty="0">
                <a:latin typeface="+mn-lt"/>
              </a:rPr>
              <a:t>Instale válvulas de retención </a:t>
            </a:r>
          </a:p>
          <a:p>
            <a:pPr algn="l" rtl="0"/>
            <a:r>
              <a:rPr lang="es" b="0" i="0" u="none" baseline="0" dirty="0">
                <a:latin typeface="+mn-lt"/>
              </a:rPr>
              <a:t>Instale bombas de sumidero con respaldo de batería </a:t>
            </a:r>
          </a:p>
          <a:p>
            <a:pPr algn="l" rtl="0"/>
            <a:r>
              <a:rPr lang="es" b="0" i="0" u="none" baseline="0" dirty="0">
                <a:latin typeface="+mn-lt"/>
              </a:rPr>
              <a:t>Impermeabilice el piso y las paredes del sótano </a:t>
            </a:r>
          </a:p>
          <a:p>
            <a:pPr algn="l" rtl="0"/>
            <a:r>
              <a:rPr lang="es" b="0" i="0" u="none" baseline="0" dirty="0">
                <a:latin typeface="+mn-lt"/>
              </a:rPr>
              <a:t>Mueva los muebles y otros artículos a un nivel superior </a:t>
            </a:r>
          </a:p>
          <a:p>
            <a:pPr algn="l" rtl="0"/>
            <a:r>
              <a:rPr lang="es" b="0" i="0" u="none" baseline="0" dirty="0">
                <a:latin typeface="+mn-lt"/>
              </a:rPr>
              <a:t>Eleve la caldera, el calentador de agua y el panel eléctrico  </a:t>
            </a:r>
          </a:p>
        </p:txBody>
      </p:sp>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p:txBody>
          <a:bodyPr/>
          <a:lstStyle/>
          <a:p>
            <a:pPr algn="l" rtl="0"/>
            <a:r>
              <a:rPr lang="es" b="1" i="1" u="none" baseline="0"/>
              <a:t>Proteger la propiedad</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p:txBody>
          <a:bodyPr/>
          <a:lstStyle/>
          <a:p>
            <a:pPr algn="r" rtl="0"/>
            <a:r>
              <a:rPr lang="es" b="0" i="0" u="none" baseline="0"/>
              <a:t>FL-8</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pPr rtl="0"/>
            <a:r>
              <a:rPr lang="es" b="0" i="0" u="none" baseline="0"/>
              <a:t>PM FL-3</a:t>
            </a:r>
          </a:p>
        </p:txBody>
      </p:sp>
    </p:spTree>
    <p:extLst>
      <p:ext uri="{BB962C8B-B14F-4D97-AF65-F5344CB8AC3E}">
        <p14:creationId xmlns:p14="http://schemas.microsoft.com/office/powerpoint/2010/main" val="993080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a:xfrm>
            <a:off x="315142" y="1521229"/>
            <a:ext cx="5028645" cy="4781145"/>
          </a:xfrm>
        </p:spPr>
        <p:txBody>
          <a:bodyPr>
            <a:normAutofit/>
          </a:bodyPr>
          <a:lstStyle/>
          <a:p>
            <a:pPr algn="l" rtl="0"/>
            <a:r>
              <a:rPr lang="es" sz="2600" b="0" i="0" u="none" baseline="0" dirty="0">
                <a:latin typeface="+mn-lt"/>
              </a:rPr>
              <a:t>Si le dicen que evacue, hágalo inmediatamente </a:t>
            </a:r>
          </a:p>
          <a:p>
            <a:pPr algn="l" rtl="0"/>
            <a:r>
              <a:rPr lang="es" sz="2600" b="0" i="0" u="none" baseline="0" dirty="0">
                <a:latin typeface="+mn-lt"/>
              </a:rPr>
              <a:t>No camine, nade o conduzca a través de aguas de inundación </a:t>
            </a:r>
            <a:r>
              <a:rPr lang="es" sz="2600" b="1" i="0" u="none" baseline="0" dirty="0">
                <a:latin typeface="+mn-lt"/>
              </a:rPr>
              <a:t>¡Dé la vuelta, no se ahogue!</a:t>
            </a:r>
          </a:p>
          <a:p>
            <a:pPr algn="l" rtl="0"/>
            <a:r>
              <a:rPr lang="es" sz="2600" b="0" i="0" u="none" baseline="0" dirty="0">
                <a:latin typeface="+mn-lt"/>
              </a:rPr>
              <a:t>Recuerde que 12 pulgadas de agua en movimiento pueden arrastrar un automóvil y 6 pulgadas de agua en movimiento rápido pueden hacer caer a un adulto </a:t>
            </a:r>
          </a:p>
        </p:txBody>
      </p:sp>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lstStyle/>
          <a:p>
            <a:pPr algn="l" rtl="0"/>
            <a:r>
              <a:rPr lang="es" b="1" i="1" u="none" baseline="0"/>
              <a:t>Si debe evacuar</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pPr algn="r" rtl="0"/>
            <a:r>
              <a:rPr lang="es" b="0" i="0" u="none" baseline="0"/>
              <a:t>FL-9</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pPr rtl="0"/>
            <a:r>
              <a:rPr lang="es" b="0" i="0" u="none" baseline="0"/>
              <a:t>PM FL-4</a:t>
            </a:r>
          </a:p>
        </p:txBody>
      </p:sp>
      <p:pic>
        <p:nvPicPr>
          <p:cNvPr id="8" name="Picture 7" descr="Si tiene que evacuar. Imagen de un letrero de evacuar en caso de inundación. ">
            <a:extLst>
              <a:ext uri="{FF2B5EF4-FFF2-40B4-BE49-F238E27FC236}">
                <a16:creationId xmlns:a16="http://schemas.microsoft.com/office/drawing/2014/main" id="{D3E6BAB8-60EB-41F7-BA8E-21FD70BBAE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41942" y="2200275"/>
            <a:ext cx="2381250" cy="2457450"/>
          </a:xfrm>
          <a:prstGeom prst="rect">
            <a:avLst/>
          </a:prstGeom>
        </p:spPr>
      </p:pic>
    </p:spTree>
    <p:extLst>
      <p:ext uri="{BB962C8B-B14F-4D97-AF65-F5344CB8AC3E}">
        <p14:creationId xmlns:p14="http://schemas.microsoft.com/office/powerpoint/2010/main" val="28846591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p:txBody>
          <a:bodyPr/>
          <a:lstStyle/>
          <a:p>
            <a:pPr algn="l" rtl="0"/>
            <a:r>
              <a:rPr lang="es" b="0" i="0" u="none" baseline="0" dirty="0">
                <a:latin typeface="+mn-lt"/>
              </a:rPr>
              <a:t>Si está en un vehículo y el agua de la inundación está bloqueando su ruta de evacuación, dé la vuelta de manera segura y vaya a un edificio en un terreno alto </a:t>
            </a:r>
          </a:p>
          <a:p>
            <a:pPr algn="l" rtl="0"/>
            <a:r>
              <a:rPr lang="es" b="0" i="0" u="none" baseline="0" dirty="0">
                <a:latin typeface="+mn-lt"/>
              </a:rPr>
              <a:t>Si su vehículo está atrapado en agua en movimiento rápido, permanezca en el vehículo  </a:t>
            </a:r>
          </a:p>
          <a:p>
            <a:pPr lvl="1" algn="l" rtl="0">
              <a:buFont typeface="Arial" panose="020B0604020202020204" pitchFamily="34" charset="0"/>
              <a:buChar char="•"/>
            </a:pPr>
            <a:r>
              <a:rPr lang="es" b="0" i="0" u="none" baseline="0" dirty="0">
                <a:latin typeface="+mn-lt"/>
              </a:rPr>
              <a:t>Si el agua sube dentro del vehículo, busque refugio en el techo </a:t>
            </a:r>
          </a:p>
        </p:txBody>
      </p:sp>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lstStyle/>
          <a:p>
            <a:pPr algn="l" rtl="0"/>
            <a:r>
              <a:rPr lang="es" b="1" i="1" u="none" baseline="0"/>
              <a:t>Si debe evacuar</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pPr algn="r" rtl="0"/>
            <a:r>
              <a:rPr lang="es" b="0" i="0" u="none" baseline="0"/>
              <a:t>FL-10</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pPr rtl="0"/>
            <a:r>
              <a:rPr lang="es" b="0" i="0" u="none" baseline="0"/>
              <a:t>PM FL-4</a:t>
            </a:r>
          </a:p>
        </p:txBody>
      </p:sp>
    </p:spTree>
    <p:extLst>
      <p:ext uri="{BB962C8B-B14F-4D97-AF65-F5344CB8AC3E}">
        <p14:creationId xmlns:p14="http://schemas.microsoft.com/office/powerpoint/2010/main" val="1062206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pPr algn="l" rtl="0"/>
            <a:r>
              <a:rPr lang="es" b="0" i="0" u="none" baseline="0" dirty="0">
                <a:latin typeface="+mn-lt"/>
              </a:rPr>
              <a:t>Si está atrapado en un edificio, diríjase al nivel más alto del edificio Evite los sótanos y los pisos inferiores, pero no suba a un ático cerrado, ya que puede quedar atrapado por las crecientes aguas de inundación </a:t>
            </a:r>
          </a:p>
          <a:p>
            <a:pPr algn="l" rtl="0"/>
            <a:r>
              <a:rPr lang="es" b="0" i="0" u="none" baseline="0" dirty="0">
                <a:latin typeface="+mn-lt"/>
              </a:rPr>
              <a:t>Si está en el exterior, muévase a un terreno más alto </a:t>
            </a:r>
          </a:p>
          <a:p>
            <a:pPr lvl="1" algn="l" rtl="0">
              <a:buFont typeface="Arial" panose="020B0604020202020204" pitchFamily="34" charset="0"/>
              <a:buChar char="•"/>
            </a:pPr>
            <a:r>
              <a:rPr lang="es" b="0" i="0" u="none" baseline="0" dirty="0">
                <a:latin typeface="+mn-lt"/>
              </a:rPr>
              <a:t>Manténgase alejado de las áreas expuestas a inundaciones, incluidos arroyos, canales de drenaje, cañones e incluso puntos bajos en la carretera </a:t>
            </a:r>
          </a:p>
        </p:txBody>
      </p:sp>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fontScale="90000"/>
          </a:bodyPr>
          <a:lstStyle/>
          <a:p>
            <a:pPr algn="l" rtl="0"/>
            <a:r>
              <a:rPr lang="es" b="1" i="1" u="none" baseline="0"/>
              <a:t>Durante una inundación</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pPr algn="r" rtl="0"/>
            <a:r>
              <a:rPr lang="es" b="0" i="0" u="none" baseline="0"/>
              <a:t>FL-11</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pPr rtl="0"/>
            <a:r>
              <a:rPr lang="es" b="0" i="0" u="none" baseline="0"/>
              <a:t>PM FL-4</a:t>
            </a:r>
          </a:p>
        </p:txBody>
      </p:sp>
    </p:spTree>
    <p:extLst>
      <p:ext uri="{BB962C8B-B14F-4D97-AF65-F5344CB8AC3E}">
        <p14:creationId xmlns:p14="http://schemas.microsoft.com/office/powerpoint/2010/main" val="3882746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p:txBody>
          <a:bodyPr/>
          <a:lstStyle/>
          <a:p>
            <a:pPr algn="l" rtl="0"/>
            <a:r>
              <a:rPr lang="es" b="0" i="0" u="none" baseline="0" dirty="0">
                <a:latin typeface="+mn-lt"/>
              </a:rPr>
              <a:t>Manténgase alejado de los puentes sobre agua en movimiento rápido </a:t>
            </a:r>
          </a:p>
          <a:p>
            <a:pPr lvl="1" algn="l" rtl="0">
              <a:buFont typeface="Arial" panose="020B0604020202020204" pitchFamily="34" charset="0"/>
              <a:buChar char="•"/>
            </a:pPr>
            <a:r>
              <a:rPr lang="es" b="0" i="0" u="none" baseline="0" dirty="0">
                <a:latin typeface="+mn-lt"/>
              </a:rPr>
              <a:t>El agua en movimiento rápido puede eliminar grandes cantidades de material de base debajo de los cimientos y hacer que el puente se vuelva inestable </a:t>
            </a:r>
          </a:p>
          <a:p>
            <a:pPr algn="l" rtl="0"/>
            <a:r>
              <a:rPr lang="es" b="0" i="0" u="none" baseline="0" dirty="0">
                <a:latin typeface="+mn-lt"/>
              </a:rPr>
              <a:t>Manténgase alejado de los cursos de agua </a:t>
            </a:r>
          </a:p>
          <a:p>
            <a:pPr algn="l" rtl="0"/>
            <a:r>
              <a:rPr lang="es" b="0" i="0" u="none" baseline="0" dirty="0">
                <a:latin typeface="+mn-lt"/>
              </a:rPr>
              <a:t>Preste atención a las barricadas </a:t>
            </a:r>
          </a:p>
          <a:p>
            <a:pPr lvl="1" algn="l" rtl="0">
              <a:buFont typeface="Arial" panose="020B0604020202020204" pitchFamily="34" charset="0"/>
              <a:buChar char="•"/>
            </a:pPr>
            <a:r>
              <a:rPr lang="es" b="0" i="0" u="none" baseline="0" dirty="0">
                <a:latin typeface="+mn-lt"/>
              </a:rPr>
              <a:t>Nunca conduzcas rodeando y soslayando una barricada </a:t>
            </a:r>
          </a:p>
        </p:txBody>
      </p:sp>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normAutofit fontScale="90000"/>
          </a:bodyPr>
          <a:lstStyle/>
          <a:p>
            <a:pPr algn="l" rtl="0"/>
            <a:r>
              <a:rPr lang="es" b="1" i="1" u="none" baseline="0"/>
              <a:t>Durante una inundación</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pPr algn="r" rtl="0"/>
            <a:r>
              <a:rPr lang="es" b="0" i="0" u="none" baseline="0"/>
              <a:t>FL-12</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pPr rtl="0"/>
            <a:r>
              <a:rPr lang="es" b="0" i="0" u="none" baseline="0"/>
              <a:t>PM FL-4</a:t>
            </a:r>
          </a:p>
        </p:txBody>
      </p:sp>
    </p:spTree>
    <p:extLst>
      <p:ext uri="{BB962C8B-B14F-4D97-AF65-F5344CB8AC3E}">
        <p14:creationId xmlns:p14="http://schemas.microsoft.com/office/powerpoint/2010/main" val="770372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15142" y="1521229"/>
            <a:ext cx="8512974" cy="4781145"/>
          </a:xfrm>
        </p:spPr>
        <p:txBody>
          <a:bodyPr>
            <a:normAutofit/>
          </a:bodyPr>
          <a:lstStyle/>
          <a:p>
            <a:pPr algn="l" rtl="0"/>
            <a:r>
              <a:rPr lang="es" sz="2600" b="0" i="0" u="none" baseline="0" dirty="0">
                <a:latin typeface="+mn-lt"/>
              </a:rPr>
              <a:t>Manténgase alejado de las áreas inundadas </a:t>
            </a:r>
          </a:p>
          <a:p>
            <a:pPr algn="l" rtl="0"/>
            <a:r>
              <a:rPr lang="es" sz="2600" b="0" i="0" u="none" baseline="0" dirty="0">
                <a:latin typeface="+mn-lt"/>
              </a:rPr>
              <a:t>Reserve el teléfono para emergencias </a:t>
            </a:r>
          </a:p>
          <a:p>
            <a:pPr algn="l" rtl="0"/>
            <a:r>
              <a:rPr lang="es" sz="2600" b="0" i="0" u="none" baseline="0" dirty="0">
                <a:latin typeface="+mn-lt"/>
              </a:rPr>
              <a:t>Evite conducir, excepto en emergencias </a:t>
            </a:r>
          </a:p>
          <a:p>
            <a:pPr algn="l" rtl="0"/>
            <a:r>
              <a:rPr lang="es" sz="2600" b="0" i="0" u="none" baseline="0" dirty="0">
                <a:latin typeface="+mn-lt"/>
              </a:rPr>
              <a:t>Espere a que las autoridades emitan un mensaje claro de que es seguro regresar </a:t>
            </a:r>
          </a:p>
          <a:p>
            <a:pPr algn="l" rtl="0"/>
            <a:r>
              <a:rPr lang="es" sz="2600" b="0" i="0" u="none" baseline="0" dirty="0">
                <a:latin typeface="+mn-lt"/>
              </a:rPr>
              <a:t>Tenga en cuenta que puede haber serpientes u otros animales en su casa </a:t>
            </a:r>
          </a:p>
          <a:p>
            <a:pPr algn="l" rtl="0"/>
            <a:r>
              <a:rPr lang="es" sz="2600" b="0" i="0" u="none" baseline="0" dirty="0">
                <a:latin typeface="+mn-lt"/>
              </a:rPr>
              <a:t>Escuche los informes de noticias para saber si el suministro de agua de la comunidad es seguro para beber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Después de una inundación</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FL-13</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FL-5</a:t>
            </a:r>
          </a:p>
        </p:txBody>
      </p:sp>
    </p:spTree>
    <p:extLst>
      <p:ext uri="{BB962C8B-B14F-4D97-AF65-F5344CB8AC3E}">
        <p14:creationId xmlns:p14="http://schemas.microsoft.com/office/powerpoint/2010/main" val="63045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BE225-93DC-44CB-8A44-8F2B8F833F15}"/>
              </a:ext>
            </a:extLst>
          </p:cNvPr>
          <p:cNvSpPr>
            <a:spLocks noGrp="1"/>
          </p:cNvSpPr>
          <p:nvPr>
            <p:ph idx="1"/>
          </p:nvPr>
        </p:nvSpPr>
        <p:spPr/>
        <p:txBody>
          <a:bodyPr/>
          <a:lstStyle/>
          <a:p>
            <a:pPr algn="l" rtl="0"/>
            <a:r>
              <a:rPr lang="es" sz="2600" b="0" i="0" u="none" baseline="0" dirty="0">
                <a:latin typeface="+mn-lt"/>
              </a:rPr>
              <a:t>La preparación es de importancia fundamental, incluido tener la capacitación y el equipo adecuados, conocer los peligros potenciales y obtener información sobre las condiciones</a:t>
            </a:r>
          </a:p>
          <a:p>
            <a:pPr algn="l" rtl="0"/>
            <a:r>
              <a:rPr lang="es" sz="2600" b="0" i="0" u="none" baseline="0" dirty="0">
                <a:latin typeface="+mn-lt"/>
              </a:rPr>
              <a:t>La capacitación sobre cómo reconocer y evitar las avalanchas es fundamental para cualquier persona que vaya donde es posible que ocurran avalanchas</a:t>
            </a:r>
          </a:p>
          <a:p>
            <a:pPr lvl="1" algn="l" rtl="0">
              <a:buFont typeface="Arial" panose="020B0604020202020204" pitchFamily="34" charset="0"/>
              <a:buChar char="•"/>
            </a:pPr>
            <a:r>
              <a:rPr lang="es" sz="2200" b="0" i="0" u="none" baseline="0" dirty="0">
                <a:latin typeface="+mn-lt"/>
              </a:rPr>
              <a:t>El Centro Nacional de Avalanchas indica que "la mejor manera de mantenerse a salvo es conocer las condiciones, capacitarse, llevar equipo de rescate y mantenerse fuera de peligro"</a:t>
            </a:r>
          </a:p>
        </p:txBody>
      </p:sp>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p:txBody>
          <a:bodyPr>
            <a:normAutofit fontScale="90000"/>
          </a:bodyPr>
          <a:lstStyle/>
          <a:p>
            <a:pPr algn="l" rtl="0"/>
            <a:r>
              <a:rPr lang="es" b="1" i="1" u="none" baseline="0"/>
              <a:t>Preparación contra las avalanchas</a:t>
            </a:r>
          </a:p>
        </p:txBody>
      </p:sp>
      <p:sp>
        <p:nvSpPr>
          <p:cNvPr id="7" name="Text Placeholder 6">
            <a:extLst>
              <a:ext uri="{FF2B5EF4-FFF2-40B4-BE49-F238E27FC236}">
                <a16:creationId xmlns:a16="http://schemas.microsoft.com/office/drawing/2014/main" id="{484E9037-305A-480E-8D6F-38C02B3CB3DD}"/>
              </a:ext>
            </a:extLst>
          </p:cNvPr>
          <p:cNvSpPr>
            <a:spLocks noGrp="1"/>
          </p:cNvSpPr>
          <p:nvPr>
            <p:ph type="body" sz="quarter" idx="10"/>
          </p:nvPr>
        </p:nvSpPr>
        <p:spPr/>
        <p:txBody>
          <a:bodyPr/>
          <a:lstStyle/>
          <a:p>
            <a:pPr algn="l" rtl="0"/>
            <a:r>
              <a:rPr lang="es" b="0" i="0" u="none" baseline="0"/>
              <a:t>CERT Anexo sobre peligros: Avalancha</a:t>
            </a:r>
          </a:p>
        </p:txBody>
      </p:sp>
      <p:sp>
        <p:nvSpPr>
          <p:cNvPr id="8" name="Text Placeholder 7">
            <a:extLst>
              <a:ext uri="{FF2B5EF4-FFF2-40B4-BE49-F238E27FC236}">
                <a16:creationId xmlns:a16="http://schemas.microsoft.com/office/drawing/2014/main" id="{62B1F6B6-D4E2-4300-B275-B773EA29121F}"/>
              </a:ext>
            </a:extLst>
          </p:cNvPr>
          <p:cNvSpPr>
            <a:spLocks noGrp="1"/>
          </p:cNvSpPr>
          <p:nvPr>
            <p:ph type="body" sz="quarter" idx="11"/>
          </p:nvPr>
        </p:nvSpPr>
        <p:spPr/>
        <p:txBody>
          <a:bodyPr/>
          <a:lstStyle/>
          <a:p>
            <a:pPr algn="r" rtl="0"/>
            <a:r>
              <a:rPr lang="es" b="0" i="0" u="none" baseline="0"/>
              <a:t>AV-7</a:t>
            </a:r>
          </a:p>
        </p:txBody>
      </p:sp>
      <p:sp>
        <p:nvSpPr>
          <p:cNvPr id="9" name="Content Placeholder 8">
            <a:extLst>
              <a:ext uri="{FF2B5EF4-FFF2-40B4-BE49-F238E27FC236}">
                <a16:creationId xmlns:a16="http://schemas.microsoft.com/office/drawing/2014/main" id="{B2F003FA-A7C1-46AC-9BE8-E693EDABED91}"/>
              </a:ext>
            </a:extLst>
          </p:cNvPr>
          <p:cNvSpPr>
            <a:spLocks noGrp="1"/>
          </p:cNvSpPr>
          <p:nvPr>
            <p:ph sz="quarter" idx="12"/>
          </p:nvPr>
        </p:nvSpPr>
        <p:spPr/>
        <p:txBody>
          <a:bodyPr/>
          <a:lstStyle/>
          <a:p>
            <a:pPr rtl="0"/>
            <a:r>
              <a:rPr lang="es" b="0" i="0" u="none" baseline="0"/>
              <a:t>PM AV-2</a:t>
            </a:r>
          </a:p>
        </p:txBody>
      </p:sp>
    </p:spTree>
    <p:extLst>
      <p:ext uri="{BB962C8B-B14F-4D97-AF65-F5344CB8AC3E}">
        <p14:creationId xmlns:p14="http://schemas.microsoft.com/office/powerpoint/2010/main" val="888234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normAutofit/>
          </a:bodyPr>
          <a:lstStyle/>
          <a:p>
            <a:pPr algn="l" rtl="0"/>
            <a:r>
              <a:rPr lang="es" sz="2600" b="0" i="0" u="none" baseline="0" dirty="0">
                <a:latin typeface="+mn-lt"/>
              </a:rPr>
              <a:t>Evite vadear en aguas de inundación  </a:t>
            </a:r>
          </a:p>
          <a:p>
            <a:pPr lvl="1" algn="l" rtl="0">
              <a:buFont typeface="Arial" panose="020B0604020202020204" pitchFamily="34" charset="0"/>
              <a:buChar char="•"/>
            </a:pPr>
            <a:r>
              <a:rPr lang="es" sz="2200" b="0" i="0" u="none" baseline="0" dirty="0">
                <a:latin typeface="+mn-lt"/>
              </a:rPr>
              <a:t>Pueden estar contaminadas con aceite, gasolina o aguas residuales </a:t>
            </a:r>
          </a:p>
          <a:p>
            <a:pPr algn="l" rtl="0"/>
            <a:r>
              <a:rPr lang="es" sz="2600" b="0" i="0" u="none" baseline="0" dirty="0">
                <a:latin typeface="+mn-lt"/>
              </a:rPr>
              <a:t>Esté atento a los desechos peligrosos (por ejemplo, vidrios rotos, fragmentos de metal), animales muertos o serpientes venenosas que pueden estar en las aguas de inundación  </a:t>
            </a:r>
          </a:p>
          <a:p>
            <a:pPr lvl="1" algn="l" rtl="0">
              <a:buFont typeface="Arial" panose="020B0604020202020204" pitchFamily="34" charset="0"/>
              <a:buChar char="•"/>
            </a:pPr>
            <a:r>
              <a:rPr lang="es" sz="2200" b="0" i="0" u="none" baseline="0" dirty="0">
                <a:latin typeface="+mn-lt"/>
              </a:rPr>
              <a:t>Antes de caminar a través de escombros, use un palo para verificar si hay peligros ocultos  </a:t>
            </a:r>
          </a:p>
          <a:p>
            <a:pPr lvl="1" algn="l" rtl="0">
              <a:buFont typeface="Arial" panose="020B0604020202020204" pitchFamily="34" charset="0"/>
              <a:buChar char="•"/>
            </a:pPr>
            <a:r>
              <a:rPr lang="es" sz="2200" b="0" i="0" u="none" baseline="0" dirty="0">
                <a:latin typeface="+mn-lt"/>
              </a:rPr>
              <a:t>Las líneas eléctricas subterráneas o caídas pueden cargar el agua eléctricamente </a:t>
            </a:r>
          </a:p>
          <a:p>
            <a:pPr algn="l" rtl="0"/>
            <a:r>
              <a:rPr lang="es" sz="2600" b="0" i="0" u="none" baseline="0" dirty="0">
                <a:latin typeface="+mn-lt"/>
              </a:rPr>
              <a:t>Use un generador u otra maquinaria a gasolina SOLO al aire libre y lejos de las ventanas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Después de una inundación</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FL-14</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dirty="0"/>
              <a:t>PM FL-5</a:t>
            </a:r>
          </a:p>
        </p:txBody>
      </p:sp>
    </p:spTree>
    <p:extLst>
      <p:ext uri="{BB962C8B-B14F-4D97-AF65-F5344CB8AC3E}">
        <p14:creationId xmlns:p14="http://schemas.microsoft.com/office/powerpoint/2010/main" val="139487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pPr algn="l" rtl="0"/>
            <a:r>
              <a:rPr lang="es" b="0" i="0" u="none" baseline="0" dirty="0">
                <a:latin typeface="+mn-lt"/>
              </a:rPr>
              <a:t>No toque el equipo eléctrico si está mojado o si usted está parado en el agua </a:t>
            </a:r>
          </a:p>
          <a:p>
            <a:pPr algn="l" rtl="0"/>
            <a:r>
              <a:rPr lang="es" b="0" i="0" u="none" baseline="0" dirty="0">
                <a:latin typeface="+mn-lt"/>
              </a:rPr>
              <a:t>Si es seguro hacerlo, apague la electricidad en el interruptor principal o en la caja de fusibles  </a:t>
            </a:r>
          </a:p>
          <a:p>
            <a:pPr algn="l" rtl="0"/>
            <a:r>
              <a:rPr lang="es" b="0" i="0" u="none" baseline="0" dirty="0">
                <a:latin typeface="+mn-lt"/>
              </a:rPr>
              <a:t>Apague la electricidad si huele aislante caliente o ve cables dañados </a:t>
            </a:r>
          </a:p>
          <a:p>
            <a:pPr algn="l" rtl="0"/>
            <a:r>
              <a:rPr lang="es" b="0" i="0" u="none" baseline="0" dirty="0">
                <a:latin typeface="+mn-lt"/>
              </a:rPr>
              <a:t>Si no está familiarizado con los sistemas eléctricos de su hogar, comuníquese con la compañía eléctrica local o con un electricista calificado para obtener asistencia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Después de una inundación</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FL-15</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FL-5</a:t>
            </a:r>
          </a:p>
        </p:txBody>
      </p:sp>
    </p:spTree>
    <p:extLst>
      <p:ext uri="{BB962C8B-B14F-4D97-AF65-F5344CB8AC3E}">
        <p14:creationId xmlns:p14="http://schemas.microsoft.com/office/powerpoint/2010/main" val="32403124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pPr algn="l" rtl="0"/>
            <a:r>
              <a:rPr lang="es" b="0" i="0" u="none" baseline="0" dirty="0">
                <a:latin typeface="+mn-lt"/>
              </a:rPr>
              <a:t>Solicite una revisión o inspección profesional de las estructuras y servicios públicos antes de ingresar a edificios que han sido inundados </a:t>
            </a:r>
          </a:p>
          <a:p>
            <a:pPr algn="l" rtl="0"/>
            <a:r>
              <a:rPr lang="es" b="0" i="0" u="none" baseline="0" dirty="0">
                <a:latin typeface="+mn-lt"/>
              </a:rPr>
              <a:t>Tenga mucho cuidado con los escombros </a:t>
            </a:r>
          </a:p>
          <a:p>
            <a:pPr algn="l" rtl="0"/>
            <a:r>
              <a:rPr lang="es" b="0" i="0" u="none" baseline="0" dirty="0">
                <a:latin typeface="+mn-lt"/>
              </a:rPr>
              <a:t>No intente eliminar los residuos pesados ​​por sí mismo </a:t>
            </a:r>
          </a:p>
          <a:p>
            <a:pPr algn="l" rtl="0"/>
            <a:r>
              <a:rPr lang="es" b="0" i="0" u="none" baseline="0" dirty="0">
                <a:latin typeface="+mn-lt"/>
              </a:rPr>
              <a:t>Use ropa protectora durante la limpieza para protegerse contra mayores lesiones</a:t>
            </a:r>
          </a:p>
          <a:p>
            <a:pPr lvl="1" algn="l" rtl="0">
              <a:buFont typeface="Arial" panose="020B0604020202020204" pitchFamily="34" charset="0"/>
              <a:buChar char="•"/>
            </a:pPr>
            <a:r>
              <a:rPr lang="es" b="0" i="0" u="none" baseline="0" dirty="0">
                <a:latin typeface="+mn-lt"/>
              </a:rPr>
              <a:t>Pantalones largos</a:t>
            </a:r>
          </a:p>
          <a:p>
            <a:pPr lvl="1" algn="l" rtl="0">
              <a:buFont typeface="Arial" panose="020B0604020202020204" pitchFamily="34" charset="0"/>
              <a:buChar char="•"/>
            </a:pPr>
            <a:r>
              <a:rPr lang="es" b="0" i="0" u="none" baseline="0" dirty="0">
                <a:latin typeface="+mn-lt"/>
              </a:rPr>
              <a:t>Guantes de trabajo</a:t>
            </a:r>
          </a:p>
          <a:p>
            <a:pPr lvl="1" algn="l" rtl="0">
              <a:buFont typeface="Arial" panose="020B0604020202020204" pitchFamily="34" charset="0"/>
              <a:buChar char="•"/>
            </a:pPr>
            <a:r>
              <a:rPr lang="es" b="0" i="0" u="none" baseline="0" dirty="0">
                <a:latin typeface="+mn-lt"/>
              </a:rPr>
              <a:t>Zapatos resistentes y de suela gruesa  </a:t>
            </a:r>
          </a:p>
          <a:p>
            <a:endParaRPr lang="es" dirty="0"/>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Después de una inundación</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FL-16</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FL-5</a:t>
            </a:r>
          </a:p>
        </p:txBody>
      </p:sp>
    </p:spTree>
    <p:extLst>
      <p:ext uri="{BB962C8B-B14F-4D97-AF65-F5344CB8AC3E}">
        <p14:creationId xmlns:p14="http://schemas.microsoft.com/office/powerpoint/2010/main" val="2020670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30A85-3343-4FCD-9338-561B9F0E24A3}"/>
              </a:ext>
            </a:extLst>
          </p:cNvPr>
          <p:cNvSpPr>
            <a:spLocks noGrp="1"/>
          </p:cNvSpPr>
          <p:nvPr>
            <p:ph idx="1"/>
          </p:nvPr>
        </p:nvSpPr>
        <p:spPr>
          <a:xfrm>
            <a:off x="323455" y="1486606"/>
            <a:ext cx="8512974" cy="4781145"/>
          </a:xfrm>
        </p:spPr>
        <p:txBody>
          <a:bodyPr/>
          <a:lstStyle/>
          <a:p>
            <a:pPr algn="l" rtl="0"/>
            <a:r>
              <a:rPr lang="es" b="0" i="0" u="none" baseline="0" dirty="0">
                <a:latin typeface="+mn-lt"/>
              </a:rPr>
              <a:t>Use el equipo de protección personal adecuado para evitar lesiones por la posible exposición al moho y bacterias  </a:t>
            </a:r>
          </a:p>
          <a:p>
            <a:pPr lvl="1" algn="l" rtl="0">
              <a:buFont typeface="Arial" panose="020B0604020202020204" pitchFamily="34" charset="0"/>
              <a:buChar char="•"/>
            </a:pPr>
            <a:r>
              <a:rPr lang="es" b="0" i="0" u="none" baseline="0" dirty="0">
                <a:latin typeface="+mn-lt"/>
              </a:rPr>
              <a:t>Guantes</a:t>
            </a:r>
          </a:p>
          <a:p>
            <a:pPr lvl="1" algn="l" rtl="0">
              <a:buFont typeface="Arial" panose="020B0604020202020204" pitchFamily="34" charset="0"/>
              <a:buChar char="•"/>
            </a:pPr>
            <a:r>
              <a:rPr lang="es" b="0" i="0" u="none" baseline="0" dirty="0">
                <a:latin typeface="+mn-lt"/>
              </a:rPr>
              <a:t>Gafas de protección</a:t>
            </a:r>
          </a:p>
          <a:p>
            <a:pPr lvl="1" algn="l" rtl="0">
              <a:buFont typeface="Arial" panose="020B0604020202020204" pitchFamily="34" charset="0"/>
              <a:buChar char="•"/>
            </a:pPr>
            <a:r>
              <a:rPr lang="es" b="0" i="0" u="none" baseline="0" dirty="0">
                <a:latin typeface="+mn-lt"/>
              </a:rPr>
              <a:t>Botas de goma </a:t>
            </a:r>
          </a:p>
          <a:p>
            <a:pPr lvl="1" algn="l" rtl="0">
              <a:buFont typeface="Arial" panose="020B0604020202020204" pitchFamily="34" charset="0"/>
              <a:buChar char="•"/>
            </a:pPr>
            <a:r>
              <a:rPr lang="es" b="0" i="0" u="none" baseline="0" dirty="0">
                <a:latin typeface="+mn-lt"/>
              </a:rPr>
              <a:t>Máscara N-95 </a:t>
            </a:r>
          </a:p>
        </p:txBody>
      </p:sp>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p:txBody>
          <a:bodyPr>
            <a:normAutofit fontScale="90000"/>
          </a:bodyPr>
          <a:lstStyle/>
          <a:p>
            <a:pPr algn="l" rtl="0"/>
            <a:r>
              <a:rPr lang="es" b="1" i="1" u="none" baseline="0"/>
              <a:t>Después de una inundación</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10"/>
          </p:nvPr>
        </p:nvSpPr>
        <p:spPr/>
        <p:txBody>
          <a:bodyPr/>
          <a:lstStyle/>
          <a:p>
            <a:pPr algn="l" rtl="0"/>
            <a:r>
              <a:rPr lang="es" b="0" i="0" u="none" baseline="0"/>
              <a:t>CERT Anexo sobre peligros: Inundación</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11"/>
          </p:nvPr>
        </p:nvSpPr>
        <p:spPr/>
        <p:txBody>
          <a:bodyPr/>
          <a:lstStyle/>
          <a:p>
            <a:pPr algn="r" rtl="0"/>
            <a:r>
              <a:rPr lang="es" b="0" i="0" u="none" baseline="0"/>
              <a:t>FL-17</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12"/>
          </p:nvPr>
        </p:nvSpPr>
        <p:spPr/>
        <p:txBody>
          <a:bodyPr/>
          <a:lstStyle/>
          <a:p>
            <a:pPr rtl="0"/>
            <a:r>
              <a:rPr lang="es" b="0" i="0" u="none" baseline="0"/>
              <a:t>PM FL-6</a:t>
            </a:r>
          </a:p>
        </p:txBody>
      </p:sp>
    </p:spTree>
    <p:extLst>
      <p:ext uri="{BB962C8B-B14F-4D97-AF65-F5344CB8AC3E}">
        <p14:creationId xmlns:p14="http://schemas.microsoft.com/office/powerpoint/2010/main" val="3526239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CFEB24E-4477-4A66-BDE2-591E8B9C8A29}"/>
              </a:ext>
            </a:extLst>
          </p:cNvPr>
          <p:cNvSpPr>
            <a:spLocks noGrp="1"/>
          </p:cNvSpPr>
          <p:nvPr>
            <p:ph idx="1"/>
          </p:nvPr>
        </p:nvSpPr>
        <p:spPr/>
        <p:txBody>
          <a:bodyPr anchor="ctr"/>
          <a:lstStyle/>
          <a:p>
            <a:pPr algn="ctr" rtl="0"/>
            <a:r>
              <a:rPr lang="es" b="0" i="0" u="none" baseline="0" dirty="0">
                <a:latin typeface="+mn-lt"/>
              </a:rPr>
              <a:t>¿Preguntas adicionales, comentarios o inquietudes sobre las inundaciones?</a:t>
            </a:r>
          </a:p>
        </p:txBody>
      </p:sp>
      <p:sp>
        <p:nvSpPr>
          <p:cNvPr id="7" name="Title 6">
            <a:extLst>
              <a:ext uri="{FF2B5EF4-FFF2-40B4-BE49-F238E27FC236}">
                <a16:creationId xmlns:a16="http://schemas.microsoft.com/office/drawing/2014/main" id="{92AEE292-C1E2-46C4-A464-89E1D9DC82E5}"/>
              </a:ext>
            </a:extLst>
          </p:cNvPr>
          <p:cNvSpPr>
            <a:spLocks noGrp="1"/>
          </p:cNvSpPr>
          <p:nvPr>
            <p:ph type="title"/>
          </p:nvPr>
        </p:nvSpPr>
        <p:spPr/>
        <p:txBody>
          <a:bodyPr/>
          <a:lstStyle/>
          <a:p>
            <a:pPr algn="l" rtl="0"/>
            <a:r>
              <a:rPr lang="es" b="1" i="1" u="none" baseline="0"/>
              <a:t>¿Preguntas finales?</a:t>
            </a:r>
          </a:p>
        </p:txBody>
      </p:sp>
      <p:sp>
        <p:nvSpPr>
          <p:cNvPr id="9" name="Text Placeholder 8">
            <a:extLst>
              <a:ext uri="{FF2B5EF4-FFF2-40B4-BE49-F238E27FC236}">
                <a16:creationId xmlns:a16="http://schemas.microsoft.com/office/drawing/2014/main" id="{FBE7411D-DC31-4858-A40B-4D2AC698FBDC}"/>
              </a:ext>
            </a:extLst>
          </p:cNvPr>
          <p:cNvSpPr>
            <a:spLocks noGrp="1"/>
          </p:cNvSpPr>
          <p:nvPr>
            <p:ph type="body" sz="quarter" idx="10"/>
          </p:nvPr>
        </p:nvSpPr>
        <p:spPr/>
        <p:txBody>
          <a:bodyPr/>
          <a:lstStyle/>
          <a:p>
            <a:pPr algn="l" rtl="0"/>
            <a:r>
              <a:rPr lang="es" b="0" i="0" u="none" baseline="0"/>
              <a:t>CERT Anexo sobre peligros: Inundación</a:t>
            </a:r>
          </a:p>
        </p:txBody>
      </p:sp>
      <p:sp>
        <p:nvSpPr>
          <p:cNvPr id="10" name="Text Placeholder 9">
            <a:extLst>
              <a:ext uri="{FF2B5EF4-FFF2-40B4-BE49-F238E27FC236}">
                <a16:creationId xmlns:a16="http://schemas.microsoft.com/office/drawing/2014/main" id="{992E1FE3-9247-458C-8549-4B7200B72C17}"/>
              </a:ext>
            </a:extLst>
          </p:cNvPr>
          <p:cNvSpPr>
            <a:spLocks noGrp="1"/>
          </p:cNvSpPr>
          <p:nvPr>
            <p:ph type="body" sz="quarter" idx="11"/>
          </p:nvPr>
        </p:nvSpPr>
        <p:spPr/>
        <p:txBody>
          <a:bodyPr/>
          <a:lstStyle/>
          <a:p>
            <a:pPr algn="r" rtl="0"/>
            <a:r>
              <a:rPr lang="es" b="0" i="0" u="none" baseline="0"/>
              <a:t>FL-18</a:t>
            </a:r>
          </a:p>
        </p:txBody>
      </p:sp>
    </p:spTree>
    <p:extLst>
      <p:ext uri="{BB962C8B-B14F-4D97-AF65-F5344CB8AC3E}">
        <p14:creationId xmlns:p14="http://schemas.microsoft.com/office/powerpoint/2010/main" val="1910531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86F14F-8727-4987-9CE6-3A77269941D0}"/>
              </a:ext>
            </a:extLst>
          </p:cNvPr>
          <p:cNvSpPr>
            <a:spLocks noGrp="1"/>
          </p:cNvSpPr>
          <p:nvPr>
            <p:ph type="body" sz="quarter" idx="11"/>
          </p:nvPr>
        </p:nvSpPr>
        <p:spPr/>
        <p:txBody>
          <a:bodyPr/>
          <a:lstStyle/>
          <a:p>
            <a:pPr rtl="0"/>
            <a:r>
              <a:rPr lang="es" b="1" i="0" u="none" baseline="0" dirty="0">
                <a:solidFill>
                  <a:schemeClr val="bg2">
                    <a:lumMod val="25000"/>
                  </a:schemeClr>
                </a:solidFill>
              </a:rPr>
              <a:t>Huracán</a:t>
            </a:r>
          </a:p>
        </p:txBody>
      </p:sp>
      <p:sp>
        <p:nvSpPr>
          <p:cNvPr id="4" name="Title 3"/>
          <p:cNvSpPr>
            <a:spLocks noGrp="1"/>
          </p:cNvSpPr>
          <p:nvPr>
            <p:ph type="title" idx="4294967295"/>
          </p:nvPr>
        </p:nvSpPr>
        <p:spPr>
          <a:xfrm>
            <a:off x="10727" y="1409544"/>
            <a:ext cx="9165454" cy="942300"/>
          </a:xfrm>
        </p:spPr>
        <p:txBody>
          <a:bodyPr/>
          <a:lstStyle/>
          <a:p>
            <a:pPr algn="ctr" rtl="0" eaLnBrk="1" latinLnBrk="0" hangingPunct="1"/>
            <a:r>
              <a:rPr lang="es-ES" sz="4400" b="1" i="0" kern="1200" baseline="0" dirty="0" err="1">
                <a:solidFill>
                  <a:srgbClr val="FFFFFF"/>
                </a:solidFill>
                <a:effectLst/>
                <a:latin typeface="Arial" panose="020B0604020202020204" pitchFamily="34" charset="0"/>
                <a:ea typeface="+mn-ea"/>
                <a:cs typeface="Arial" panose="020B0604020202020204" pitchFamily="34" charset="0"/>
              </a:rPr>
              <a:t>CERT</a:t>
            </a:r>
            <a:r>
              <a:rPr lang="es-ES" sz="4400" b="1" i="0" kern="1200" baseline="0" dirty="0">
                <a:solidFill>
                  <a:srgbClr val="FFFFFF"/>
                </a:solidFill>
                <a:effectLst/>
                <a:latin typeface="Arial" panose="020B0604020202020204" pitchFamily="34" charset="0"/>
                <a:ea typeface="+mn-ea"/>
                <a:cs typeface="Arial" panose="020B0604020202020204" pitchFamily="34" charset="0"/>
              </a:rPr>
              <a:t> Anexo sobre peligros</a:t>
            </a:r>
            <a:endParaRPr lang="en-US" dirty="0"/>
          </a:p>
        </p:txBody>
      </p:sp>
    </p:spTree>
    <p:extLst>
      <p:ext uri="{BB962C8B-B14F-4D97-AF65-F5344CB8AC3E}">
        <p14:creationId xmlns:p14="http://schemas.microsoft.com/office/powerpoint/2010/main" val="3329445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a:lstStyle/>
          <a:p>
            <a:pPr algn="l" rtl="0"/>
            <a:r>
              <a:rPr lang="es" b="0" i="0" u="none" baseline="0" dirty="0">
                <a:latin typeface="+mn-lt"/>
              </a:rPr>
              <a:t>Los huracanes mataron a casi 8,000 personas en los Estados Unidos entre 1900 y 2004 </a:t>
            </a:r>
          </a:p>
          <a:p>
            <a:pPr lvl="1" algn="l" rtl="0">
              <a:buFont typeface="Arial" panose="020B0604020202020204" pitchFamily="34" charset="0"/>
              <a:buChar char="•"/>
            </a:pPr>
            <a:r>
              <a:rPr lang="es" b="0" i="0" u="none" baseline="0" dirty="0">
                <a:latin typeface="+mn-lt"/>
              </a:rPr>
              <a:t>En 2005, el huracán Katrina fue responsable de más de 1,800 muertes en los Estados Unidos </a:t>
            </a:r>
          </a:p>
          <a:p>
            <a:pPr lvl="1" algn="l" rtl="0">
              <a:buFont typeface="Arial" panose="020B0604020202020204" pitchFamily="34" charset="0"/>
              <a:buChar char="•"/>
            </a:pPr>
            <a:r>
              <a:rPr lang="es" b="0" i="0" u="none" baseline="0" dirty="0">
                <a:latin typeface="+mn-lt"/>
              </a:rPr>
              <a:t>Otras 117 muertes se atribuyeron al huracán Sandy en 2012  </a:t>
            </a:r>
          </a:p>
          <a:p>
            <a:pPr lvl="1" algn="l" rtl="0">
              <a:buFont typeface="Arial" panose="020B0604020202020204" pitchFamily="34" charset="0"/>
              <a:buChar char="•"/>
            </a:pPr>
            <a:r>
              <a:rPr lang="es" b="0" i="0" u="none" baseline="0" dirty="0">
                <a:latin typeface="+mn-lt"/>
              </a:rPr>
              <a:t>En 2017, los huracanes Harvey e Irma fueron responsables de al menos 100 muertes en los Estados Unidos  </a:t>
            </a:r>
          </a:p>
        </p:txBody>
      </p:sp>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p:txBody>
          <a:bodyPr/>
          <a:lstStyle/>
          <a:p>
            <a:pPr algn="r" rtl="0"/>
            <a:r>
              <a:rPr lang="es" b="0" i="0" u="none" baseline="0"/>
              <a:t>HU-1</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pPr rtl="0"/>
            <a:r>
              <a:rPr lang="es" b="0" i="0" u="none" baseline="0"/>
              <a:t>PM HU-1</a:t>
            </a:r>
          </a:p>
        </p:txBody>
      </p:sp>
    </p:spTree>
    <p:extLst>
      <p:ext uri="{BB962C8B-B14F-4D97-AF65-F5344CB8AC3E}">
        <p14:creationId xmlns:p14="http://schemas.microsoft.com/office/powerpoint/2010/main" val="3174816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8CAF77-BA7A-47BE-A33C-740BC046B4DC}"/>
              </a:ext>
            </a:extLst>
          </p:cNvPr>
          <p:cNvSpPr>
            <a:spLocks noGrp="1"/>
          </p:cNvSpPr>
          <p:nvPr>
            <p:ph idx="1"/>
          </p:nvPr>
        </p:nvSpPr>
        <p:spPr/>
        <p:txBody>
          <a:bodyPr/>
          <a:lstStyle/>
          <a:p>
            <a:pPr algn="l" rtl="0"/>
            <a:r>
              <a:rPr lang="es" b="0" i="0" u="none" baseline="0" dirty="0">
                <a:latin typeface="+mn-lt"/>
              </a:rPr>
              <a:t>Los huracanes también causan daños enormes a las empresas, las comunidades y la infraestructura crítica de la nación </a:t>
            </a:r>
          </a:p>
          <a:p>
            <a:pPr lvl="1" algn="l" rtl="0">
              <a:buFont typeface="Arial" panose="020B0604020202020204" pitchFamily="34" charset="0"/>
              <a:buChar char="•"/>
            </a:pPr>
            <a:r>
              <a:rPr lang="es" b="0" i="0" u="none" baseline="0" dirty="0">
                <a:latin typeface="+mn-lt"/>
              </a:rPr>
              <a:t>Los 20 huracanes más costosos que azotaron el territorio continental de los Estados Unidos entre 1972 y 2010 causaron al menos $2 mil millones en daños </a:t>
            </a:r>
          </a:p>
          <a:p>
            <a:pPr lvl="1" algn="l" rtl="0">
              <a:buFont typeface="Arial" panose="020B0604020202020204" pitchFamily="34" charset="0"/>
              <a:buChar char="•"/>
            </a:pPr>
            <a:r>
              <a:rPr lang="es" b="0" i="0" u="none" baseline="0" dirty="0">
                <a:latin typeface="+mn-lt"/>
              </a:rPr>
              <a:t>Durante el 2016, los tres huracanes más costosos, Katrina, Ike y Sandy, causaron un estimado de $220 mil millones en daños combinados </a:t>
            </a:r>
          </a:p>
        </p:txBody>
      </p:sp>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p:txBody>
          <a:bodyPr/>
          <a:lstStyle/>
          <a:p>
            <a:pPr algn="l" rtl="0"/>
            <a:r>
              <a:rPr lang="es" b="1" i="1" u="none" baseline="0"/>
              <a:t>Introducción</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11"/>
          </p:nvPr>
        </p:nvSpPr>
        <p:spPr/>
        <p:txBody>
          <a:bodyPr/>
          <a:lstStyle/>
          <a:p>
            <a:pPr algn="r" rtl="0"/>
            <a:r>
              <a:rPr lang="es" b="0" i="0" u="none" baseline="0"/>
              <a:t>HU-2</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12"/>
          </p:nvPr>
        </p:nvSpPr>
        <p:spPr/>
        <p:txBody>
          <a:bodyPr/>
          <a:lstStyle/>
          <a:p>
            <a:pPr rtl="0"/>
            <a:r>
              <a:rPr lang="es" b="0" i="0" u="none" baseline="0"/>
              <a:t>PM HU-1</a:t>
            </a:r>
          </a:p>
        </p:txBody>
      </p:sp>
    </p:spTree>
    <p:extLst>
      <p:ext uri="{BB962C8B-B14F-4D97-AF65-F5344CB8AC3E}">
        <p14:creationId xmlns:p14="http://schemas.microsoft.com/office/powerpoint/2010/main" val="3307461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BB0E8-80D6-4DAE-B3E6-51E00AF32597}"/>
              </a:ext>
            </a:extLst>
          </p:cNvPr>
          <p:cNvSpPr>
            <a:spLocks noGrp="1"/>
          </p:cNvSpPr>
          <p:nvPr>
            <p:ph idx="1"/>
          </p:nvPr>
        </p:nvSpPr>
        <p:spPr/>
        <p:txBody>
          <a:bodyPr/>
          <a:lstStyle/>
          <a:p>
            <a:pPr algn="l" rtl="0"/>
            <a:r>
              <a:rPr lang="es" b="0" i="0" u="none" baseline="0" dirty="0">
                <a:latin typeface="+mn-lt"/>
              </a:rPr>
              <a:t>Huracanes</a:t>
            </a:r>
          </a:p>
          <a:p>
            <a:pPr lvl="1" algn="l" rtl="0">
              <a:buFont typeface="Arial" panose="020B0604020202020204" pitchFamily="34" charset="0"/>
              <a:buChar char="•"/>
            </a:pPr>
            <a:r>
              <a:rPr lang="es" b="0" i="0" u="none" baseline="0" dirty="0">
                <a:latin typeface="+mn-lt"/>
              </a:rPr>
              <a:t>Sistemas masivos de tormenta que se forman sobre las aguas cálidas del océano y se mueven hacia la tierra</a:t>
            </a:r>
          </a:p>
          <a:p>
            <a:pPr lvl="1" algn="l" rtl="0">
              <a:buFont typeface="Arial" panose="020B0604020202020204" pitchFamily="34" charset="0"/>
              <a:buChar char="•"/>
            </a:pPr>
            <a:r>
              <a:rPr lang="es" b="0" i="0" u="none" baseline="0" dirty="0">
                <a:latin typeface="+mn-lt"/>
              </a:rPr>
              <a:t>Vientos de 74 mph o más</a:t>
            </a:r>
          </a:p>
          <a:p>
            <a:pPr lvl="1" algn="l" rtl="0">
              <a:buFont typeface="Arial" panose="020B0604020202020204" pitchFamily="34" charset="0"/>
              <a:buChar char="•"/>
            </a:pPr>
            <a:r>
              <a:rPr lang="es" b="0" i="0" u="none" baseline="0" dirty="0">
                <a:latin typeface="+mn-lt"/>
              </a:rPr>
              <a:t>Acompañado por lluvias intensas, marejadas de tormenta, inundaciones costeras e interiores, corrientes hacia el mar, tornados y deslizamientos de tierra </a:t>
            </a:r>
          </a:p>
          <a:p>
            <a:pPr algn="l" rtl="0"/>
            <a:r>
              <a:rPr lang="es" b="0" i="0" u="none" baseline="0" dirty="0">
                <a:latin typeface="+mn-lt"/>
              </a:rPr>
              <a:t>Tormentas costeras (Noreste):</a:t>
            </a:r>
          </a:p>
          <a:p>
            <a:pPr lvl="1" algn="l" rtl="0">
              <a:buFont typeface="Arial" panose="020B0604020202020204" pitchFamily="34" charset="0"/>
              <a:buChar char="•"/>
            </a:pPr>
            <a:r>
              <a:rPr lang="es" b="0" i="0" u="none" baseline="0" dirty="0">
                <a:latin typeface="+mn-lt"/>
              </a:rPr>
              <a:t>Típicamente se forman a lo largo de la costa este de los Estados Unidos </a:t>
            </a:r>
          </a:p>
          <a:p>
            <a:pPr lvl="1" algn="l" rtl="0">
              <a:buFont typeface="Arial" panose="020B0604020202020204" pitchFamily="34" charset="0"/>
              <a:buChar char="•"/>
            </a:pPr>
            <a:r>
              <a:rPr lang="es" b="0" i="0" u="none" baseline="0" dirty="0">
                <a:latin typeface="+mn-lt"/>
              </a:rPr>
              <a:t>Producen daños similares a los huracanes.</a:t>
            </a:r>
          </a:p>
        </p:txBody>
      </p:sp>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p:txBody>
          <a:bodyPr>
            <a:normAutofit fontScale="90000"/>
          </a:bodyPr>
          <a:lstStyle/>
          <a:p>
            <a:pPr algn="l" rtl="0"/>
            <a:r>
              <a:rPr lang="es" b="1" i="1" u="none" baseline="0"/>
              <a:t>Huracanes y tormentas costeras</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11"/>
          </p:nvPr>
        </p:nvSpPr>
        <p:spPr/>
        <p:txBody>
          <a:bodyPr/>
          <a:lstStyle/>
          <a:p>
            <a:pPr algn="r" rtl="0"/>
            <a:r>
              <a:rPr lang="es" b="0" i="0" u="none" baseline="0"/>
              <a:t>HU-3</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12"/>
          </p:nvPr>
        </p:nvSpPr>
        <p:spPr/>
        <p:txBody>
          <a:bodyPr/>
          <a:lstStyle/>
          <a:p>
            <a:pPr rtl="0"/>
            <a:r>
              <a:rPr lang="es" b="0" i="0" u="none" baseline="0"/>
              <a:t>PM HU-1</a:t>
            </a:r>
          </a:p>
        </p:txBody>
      </p:sp>
    </p:spTree>
    <p:extLst>
      <p:ext uri="{BB962C8B-B14F-4D97-AF65-F5344CB8AC3E}">
        <p14:creationId xmlns:p14="http://schemas.microsoft.com/office/powerpoint/2010/main" val="14514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B4B2B-87B0-411C-B46A-4B665E33292E}"/>
              </a:ext>
            </a:extLst>
          </p:cNvPr>
          <p:cNvSpPr>
            <a:spLocks noGrp="1"/>
          </p:cNvSpPr>
          <p:nvPr>
            <p:ph idx="1"/>
          </p:nvPr>
        </p:nvSpPr>
        <p:spPr>
          <a:xfrm>
            <a:off x="315142" y="1521229"/>
            <a:ext cx="3719963" cy="4781145"/>
          </a:xfrm>
        </p:spPr>
        <p:txBody>
          <a:bodyPr>
            <a:noAutofit/>
          </a:bodyPr>
          <a:lstStyle/>
          <a:p>
            <a:pPr algn="l" rtl="0"/>
            <a:r>
              <a:rPr lang="es" sz="2500" b="0" i="0" u="none" baseline="0" dirty="0">
                <a:latin typeface="+mn-lt"/>
              </a:rPr>
              <a:t>Las personas que viven en la costa corren mayor riesgo por los vientos extremos e inundaciones debido a la lluvia y las marejadas de tormenta </a:t>
            </a:r>
          </a:p>
          <a:p>
            <a:pPr algn="l" rtl="0"/>
            <a:r>
              <a:rPr lang="es" sz="2500" b="0" i="0" u="none" baseline="0" dirty="0">
                <a:latin typeface="+mn-lt"/>
              </a:rPr>
              <a:t>Las personas que viven en el interior están en riesgo por el viento, tormentas eléctricas e inundaciones </a:t>
            </a:r>
          </a:p>
        </p:txBody>
      </p:sp>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p:txBody>
          <a:bodyPr/>
          <a:lstStyle/>
          <a:p>
            <a:pPr algn="l" rtl="0"/>
            <a:r>
              <a:rPr lang="es" b="1" i="1" u="none" baseline="0"/>
              <a:t>Riesgos por ubicación</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10"/>
          </p:nvPr>
        </p:nvSpPr>
        <p:spPr/>
        <p:txBody>
          <a:bodyPr/>
          <a:lstStyle/>
          <a:p>
            <a:pPr algn="l" rtl="0"/>
            <a:r>
              <a:rPr lang="es" b="0" i="0" u="none" baseline="0"/>
              <a:t>CERT Anexo sobre peligros: Huracán</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11"/>
          </p:nvPr>
        </p:nvSpPr>
        <p:spPr/>
        <p:txBody>
          <a:bodyPr/>
          <a:lstStyle/>
          <a:p>
            <a:pPr algn="r" rtl="0"/>
            <a:r>
              <a:rPr lang="es" b="0" i="0" u="none" baseline="0"/>
              <a:t>HU-4</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12"/>
          </p:nvPr>
        </p:nvSpPr>
        <p:spPr/>
        <p:txBody>
          <a:bodyPr/>
          <a:lstStyle/>
          <a:p>
            <a:pPr rtl="0"/>
            <a:r>
              <a:rPr lang="es" b="0" i="0" u="none" baseline="0"/>
              <a:t>PM HU-1</a:t>
            </a:r>
          </a:p>
        </p:txBody>
      </p:sp>
      <p:pic>
        <p:nvPicPr>
          <p:cNvPr id="7" name="Picture 6" descr="Riesgos por ubicación. Imagen 1. Puerto marítimo con olas altas y viento. Imagen 2. La imagen muestra un área urbana inundada casi en su totalidad. ">
            <a:extLst>
              <a:ext uri="{FF2B5EF4-FFF2-40B4-BE49-F238E27FC236}">
                <a16:creationId xmlns:a16="http://schemas.microsoft.com/office/drawing/2014/main" id="{A6AB3A71-8261-4802-B0C1-E8CD094D6E79}"/>
              </a:ext>
            </a:extLst>
          </p:cNvPr>
          <p:cNvPicPr>
            <a:picLocks noChangeAspect="1"/>
          </p:cNvPicPr>
          <p:nvPr/>
        </p:nvPicPr>
        <p:blipFill>
          <a:blip r:embed="rId2"/>
          <a:stretch>
            <a:fillRect/>
          </a:stretch>
        </p:blipFill>
        <p:spPr>
          <a:xfrm>
            <a:off x="4688480" y="1896524"/>
            <a:ext cx="2867025" cy="3752850"/>
          </a:xfrm>
          <a:prstGeom prst="rect">
            <a:avLst/>
          </a:prstGeom>
        </p:spPr>
      </p:pic>
    </p:spTree>
    <p:extLst>
      <p:ext uri="{BB962C8B-B14F-4D97-AF65-F5344CB8AC3E}">
        <p14:creationId xmlns:p14="http://schemas.microsoft.com/office/powerpoint/2010/main" val="1770818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 id="{640DFFE4-282E-4AC6-B84A-F63ECBAE83C0}" vid="{8A2D1EBC-178E-4B41-A94B-C6EC09121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25DD7AE4-83D3-421C-A1C5-EED6632DACD5}">
  <ds:schemaRefs>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schemas.microsoft.com/office/2006/documentManagement/types"/>
    <ds:schemaRef ds:uri="ec9525e3-0e26-41e5-be28-2227dc64c83e"/>
    <ds:schemaRef ds:uri="cd7a79f3-a22f-4b0a-abe2-9eca9b7c463e"/>
    <ds:schemaRef ds:uri="http://purl.org/dc/elements/1.1/"/>
  </ds:schemaRefs>
</ds:datastoreItem>
</file>

<file path=customXml/itemProps3.xml><?xml version="1.0" encoding="utf-8"?>
<ds:datastoreItem xmlns:ds="http://schemas.openxmlformats.org/officeDocument/2006/customXml" ds:itemID="{818AB509-ADCE-4466-9573-C446FD991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6515</TotalTime>
  <Words>15548</Words>
  <Application>Microsoft Office PowerPoint</Application>
  <PresentationFormat>On-screen Show (4:3)</PresentationFormat>
  <Paragraphs>1857</Paragraphs>
  <Slides>228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228</vt:i4>
      </vt:variant>
    </vt:vector>
  </HeadingPairs>
  <TitlesOfParts>
    <vt:vector size="233" baseType="lpstr">
      <vt:lpstr>Arial</vt:lpstr>
      <vt:lpstr>Calibri</vt:lpstr>
      <vt:lpstr>Calibri Light</vt:lpstr>
      <vt:lpstr>Wingdings</vt:lpstr>
      <vt:lpstr>1_Office Theme</vt:lpstr>
      <vt:lpstr>   CERT Anexos Sobre Peligros</vt:lpstr>
      <vt:lpstr>CERT Anexo sobre peligros</vt:lpstr>
      <vt:lpstr>Introducción</vt:lpstr>
      <vt:lpstr>Impactos de las avalanchas</vt:lpstr>
      <vt:lpstr>Condiciones de avalancha</vt:lpstr>
      <vt:lpstr>Avalanchas de placa</vt:lpstr>
      <vt:lpstr>Avalanchas nieve suelta</vt:lpstr>
      <vt:lpstr>Datos sobre las avalanchas</vt:lpstr>
      <vt:lpstr>Preparación contra las avalanchas</vt:lpstr>
      <vt:lpstr>Preparación contra las avalanchas</vt:lpstr>
      <vt:lpstr>Preparación contra las avalanchas</vt:lpstr>
      <vt:lpstr>Preparación contra las avalanchas</vt:lpstr>
      <vt:lpstr>Preparación contra las avalanchas</vt:lpstr>
      <vt:lpstr>Durante una avalancha</vt:lpstr>
      <vt:lpstr>Después de una avalancha</vt:lpstr>
      <vt:lpstr>Después de una avalancha</vt:lpstr>
      <vt:lpstr>¿Preguntas finales?</vt:lpstr>
      <vt:lpstr>CERT Anexo sobre peligros</vt:lpstr>
      <vt:lpstr>Introducción</vt:lpstr>
      <vt:lpstr>Impactos de los terremotos</vt:lpstr>
      <vt:lpstr>Peligros asociados</vt:lpstr>
      <vt:lpstr>Geografía de los terremotos</vt:lpstr>
      <vt:lpstr>Magnitud de los terremotos</vt:lpstr>
      <vt:lpstr>Escala de intensidad modificada de Mercalli</vt:lpstr>
      <vt:lpstr>Escala de intensidad modificada de Mercalli</vt:lpstr>
      <vt:lpstr>Escala de intensidad modificada de Mercalli</vt:lpstr>
      <vt:lpstr>Escala de intensidad modificada de Mercalli</vt:lpstr>
      <vt:lpstr>Preparación contra terremotos</vt:lpstr>
      <vt:lpstr>Preparación contra los terremotos</vt:lpstr>
      <vt:lpstr>Preparación contra los terremotos</vt:lpstr>
      <vt:lpstr>Durante un terremoto</vt:lpstr>
      <vt:lpstr>Después de un terremoto</vt:lpstr>
      <vt:lpstr>¿Preguntas finales?</vt:lpstr>
      <vt:lpstr>CERT Anexo sobre peligros</vt:lpstr>
      <vt:lpstr>Introducción</vt:lpstr>
      <vt:lpstr>Introducción</vt:lpstr>
      <vt:lpstr>Impactos del calor extremo</vt:lpstr>
      <vt:lpstr>Impactos del calor extremo</vt:lpstr>
      <vt:lpstr>Preparación contra el calor extremo</vt:lpstr>
      <vt:lpstr>Preparación contra el calor extremo</vt:lpstr>
      <vt:lpstr>Preparación contra el calor extremo</vt:lpstr>
      <vt:lpstr>Durante el calor extremo</vt:lpstr>
      <vt:lpstr>Durante el calor extremo</vt:lpstr>
      <vt:lpstr>Durante el calor extremo</vt:lpstr>
      <vt:lpstr>Durante el calor extremo</vt:lpstr>
      <vt:lpstr>Durante el calor extremo</vt:lpstr>
      <vt:lpstr>Calambres por calor: Síntomas</vt:lpstr>
      <vt:lpstr>Calambres por calor: Acciones</vt:lpstr>
      <vt:lpstr>Agotamiento por calor</vt:lpstr>
      <vt:lpstr>Agotamiento por calor: Síntomas</vt:lpstr>
      <vt:lpstr>Agotamiento por calor: Acciones</vt:lpstr>
      <vt:lpstr>Agotamiento por calor: Acciones</vt:lpstr>
      <vt:lpstr>Golpe de calor</vt:lpstr>
      <vt:lpstr>Golpe de calor: Síntomas</vt:lpstr>
      <vt:lpstr>Golpe de calor: Acciones </vt:lpstr>
      <vt:lpstr>Golpe de calor: Acciones </vt:lpstr>
      <vt:lpstr>Golpe de calor: Acciones </vt:lpstr>
      <vt:lpstr>¿Preguntas finales?</vt:lpstr>
      <vt:lpstr>CERT Anexo sobre peligros</vt:lpstr>
      <vt:lpstr>Introducción</vt:lpstr>
      <vt:lpstr>Impactos de los incendios</vt:lpstr>
      <vt:lpstr>Datos</vt:lpstr>
      <vt:lpstr>Propagación de los incendios forestales</vt:lpstr>
      <vt:lpstr>Plan familiar contra incendios</vt:lpstr>
      <vt:lpstr>Prevención de incendios en hogares</vt:lpstr>
      <vt:lpstr>Si comienza un incendio</vt:lpstr>
      <vt:lpstr>Si no puede escapar</vt:lpstr>
      <vt:lpstr>Después de un incendio en hogares</vt:lpstr>
      <vt:lpstr>Prevención de incendios forestales</vt:lpstr>
      <vt:lpstr>Prevención de incendios forestales</vt:lpstr>
      <vt:lpstr>Prevención de incendios forestales</vt:lpstr>
      <vt:lpstr>Prevención de incendios forestales</vt:lpstr>
      <vt:lpstr>Durante un incendio forestal</vt:lpstr>
      <vt:lpstr>Después de un incendio forestal</vt:lpstr>
      <vt:lpstr>¿Preguntas finales?</vt:lpstr>
      <vt:lpstr>CERT Anexo sobre peligros</vt:lpstr>
      <vt:lpstr>Introducción</vt:lpstr>
      <vt:lpstr>Causas de las inundaciones y daños por inundaciones</vt:lpstr>
      <vt:lpstr>Inundaciones repentinas</vt:lpstr>
      <vt:lpstr>Impactos de  las inundaciones</vt:lpstr>
      <vt:lpstr>Tipos de advertencias</vt:lpstr>
      <vt:lpstr>Preparación contra inundaciones</vt:lpstr>
      <vt:lpstr>Preparación contra inundaciones</vt:lpstr>
      <vt:lpstr>Proteger la propiedad</vt:lpstr>
      <vt:lpstr>Si debe evacuar</vt:lpstr>
      <vt:lpstr>Si debe evacuar</vt:lpstr>
      <vt:lpstr>Durante una inundación</vt:lpstr>
      <vt:lpstr>Durante una inundación</vt:lpstr>
      <vt:lpstr>Después de una inundación</vt:lpstr>
      <vt:lpstr>Después de una inundación</vt:lpstr>
      <vt:lpstr>Después de una inundación</vt:lpstr>
      <vt:lpstr>Después de una inundación</vt:lpstr>
      <vt:lpstr>Después de una inundación</vt:lpstr>
      <vt:lpstr>¿Preguntas finales?</vt:lpstr>
      <vt:lpstr>CERT Anexo sobre peligros</vt:lpstr>
      <vt:lpstr>Introducción</vt:lpstr>
      <vt:lpstr>Introducción</vt:lpstr>
      <vt:lpstr>Huracanes y tormentas costeras</vt:lpstr>
      <vt:lpstr>Riesgos por ubicación</vt:lpstr>
      <vt:lpstr>Impactos de los huracanes</vt:lpstr>
      <vt:lpstr>Estadísticas de los huracanes</vt:lpstr>
      <vt:lpstr>Escala Saffir-Simpson</vt:lpstr>
      <vt:lpstr>Preparación contra los huracanes</vt:lpstr>
      <vt:lpstr>Preparación contra los huracanes</vt:lpstr>
      <vt:lpstr>Preparación contra los huracanes</vt:lpstr>
      <vt:lpstr>Preparación contra los huracanes</vt:lpstr>
      <vt:lpstr>Preparación contra los huracanes</vt:lpstr>
      <vt:lpstr>¿Quedarse o irse?</vt:lpstr>
      <vt:lpstr>Durante un huracán</vt:lpstr>
      <vt:lpstr>Durante un huracán</vt:lpstr>
      <vt:lpstr>Durante un huracán</vt:lpstr>
      <vt:lpstr>Durante un huracán</vt:lpstr>
      <vt:lpstr>Después de un huracán</vt:lpstr>
      <vt:lpstr>Después de un huracán</vt:lpstr>
      <vt:lpstr>Después de un huracán</vt:lpstr>
      <vt:lpstr>Después de un huracán</vt:lpstr>
      <vt:lpstr>Después de un huracán</vt:lpstr>
      <vt:lpstr>¿Preguntas finales?</vt:lpstr>
      <vt:lpstr>CERT Anexo sobre peligros</vt:lpstr>
      <vt:lpstr>Introducción</vt:lpstr>
      <vt:lpstr>Impactos de los deslizamientos de tierra</vt:lpstr>
      <vt:lpstr>Impactos de los deslizamientos de tierra</vt:lpstr>
      <vt:lpstr>Peligros de los deslizamientos de tierra</vt:lpstr>
      <vt:lpstr>Preparación contra los deslizamientos de tierra</vt:lpstr>
      <vt:lpstr>Preparación contra los deslizamientos de tierra</vt:lpstr>
      <vt:lpstr>Preparación contra deslizamientos de tierra</vt:lpstr>
      <vt:lpstr>Preparación contra los deslizamientos de tierra</vt:lpstr>
      <vt:lpstr>Preparación contra los deslizamientos de tierra</vt:lpstr>
      <vt:lpstr>Señales e indicadores</vt:lpstr>
      <vt:lpstr>Señales e indicadores</vt:lpstr>
      <vt:lpstr>Señales e indicadores</vt:lpstr>
      <vt:lpstr>Durante un deslizamiento de tierra</vt:lpstr>
      <vt:lpstr>Durante un deslizamiento de tierra</vt:lpstr>
      <vt:lpstr>Después de un deslizamiento de tierra</vt:lpstr>
      <vt:lpstr>Después de un deslizamiento de tierra</vt:lpstr>
      <vt:lpstr>¿Preguntas finales?</vt:lpstr>
      <vt:lpstr>CERT Anexo sobre peligros</vt:lpstr>
      <vt:lpstr>Introducción</vt:lpstr>
      <vt:lpstr>Radiación</vt:lpstr>
      <vt:lpstr>Peligros mayores</vt:lpstr>
      <vt:lpstr>Zonas de Planificación de Emergencia</vt:lpstr>
      <vt:lpstr>Minimizar la exposición</vt:lpstr>
      <vt:lpstr>Términos de emergencia nuclear</vt:lpstr>
      <vt:lpstr>Términos de emergencia nuclear</vt:lpstr>
      <vt:lpstr>Durante una emergencia</vt:lpstr>
      <vt:lpstr>Después de una emergencia</vt:lpstr>
      <vt:lpstr>Explosiones nucleares</vt:lpstr>
      <vt:lpstr>Explosiones nucleares</vt:lpstr>
      <vt:lpstr>Qué hacer ahora: Prepararse</vt:lpstr>
      <vt:lpstr>Qué hacer durante: Sobrevivir</vt:lpstr>
      <vt:lpstr>Que hacer después Cuidarse</vt:lpstr>
      <vt:lpstr>¿Preguntas finales?</vt:lpstr>
      <vt:lpstr>CERT Anexo sobre peligros</vt:lpstr>
      <vt:lpstr>Introducción</vt:lpstr>
      <vt:lpstr>Introducción</vt:lpstr>
      <vt:lpstr>Impactos de las tormentas eléctricas</vt:lpstr>
      <vt:lpstr>Vigilancia versus advertencia</vt:lpstr>
      <vt:lpstr>Preparación contra las tormentas eléctricas</vt:lpstr>
      <vt:lpstr>Durante una tormenta eléctrica</vt:lpstr>
      <vt:lpstr>Si está al exterior</vt:lpstr>
      <vt:lpstr>Después de una tormenta eléctrica</vt:lpstr>
      <vt:lpstr>¿Preguntas finales?</vt:lpstr>
      <vt:lpstr>CERT Anexo sobre peligros</vt:lpstr>
      <vt:lpstr>Introducción</vt:lpstr>
      <vt:lpstr>Impactos de los tornados</vt:lpstr>
      <vt:lpstr>Riesgos de los tornados</vt:lpstr>
      <vt:lpstr>Datos sobre los tornados</vt:lpstr>
      <vt:lpstr>Escala de Daño de Fujita Mejorada</vt:lpstr>
      <vt:lpstr>Preparación contra tornados</vt:lpstr>
      <vt:lpstr>Señales de advertencia de tornados</vt:lpstr>
      <vt:lpstr>Durante un tornado</vt:lpstr>
      <vt:lpstr>Durante un tornado</vt:lpstr>
      <vt:lpstr>Después de un tornado</vt:lpstr>
      <vt:lpstr>Después de un tornado</vt:lpstr>
      <vt:lpstr>¿Preguntas finales?</vt:lpstr>
      <vt:lpstr>CERT Anexo sobre peligros</vt:lpstr>
      <vt:lpstr>Introducción</vt:lpstr>
      <vt:lpstr>Impactos de los tsunamis</vt:lpstr>
      <vt:lpstr>Datos sobre los tsunamis</vt:lpstr>
      <vt:lpstr>Preparación contra los tsunamis</vt:lpstr>
      <vt:lpstr>Preparación contra los tsunamis</vt:lpstr>
      <vt:lpstr>Proteger la propiedad</vt:lpstr>
      <vt:lpstr>Alertas y advertencias de tsunamis</vt:lpstr>
      <vt:lpstr>Alertas y advertencias de tsunamis</vt:lpstr>
      <vt:lpstr>Durante un tsunami</vt:lpstr>
      <vt:lpstr>Durante un tsunami</vt:lpstr>
      <vt:lpstr>Tsunamis y terremotos</vt:lpstr>
      <vt:lpstr>Después de un tsunami</vt:lpstr>
      <vt:lpstr>Después de un tsunami</vt:lpstr>
      <vt:lpstr>¿Preguntas finales?</vt:lpstr>
      <vt:lpstr>CERT Anexo sobre peligros</vt:lpstr>
      <vt:lpstr>Introducción</vt:lpstr>
      <vt:lpstr>Introducción</vt:lpstr>
      <vt:lpstr>Tipos de volcanes</vt:lpstr>
      <vt:lpstr>Impactos de los volcanes</vt:lpstr>
      <vt:lpstr>Peligros volcánicos</vt:lpstr>
      <vt:lpstr>Erupciones</vt:lpstr>
      <vt:lpstr>Lava</vt:lpstr>
      <vt:lpstr>Flujos piroclásticos</vt:lpstr>
      <vt:lpstr>Lahar</vt:lpstr>
      <vt:lpstr>Gases volcánicos</vt:lpstr>
      <vt:lpstr>Ceniza volcánica/tefra</vt:lpstr>
      <vt:lpstr>Ceniza volcánica/tefra</vt:lpstr>
      <vt:lpstr>Deslizamientos de tierra</vt:lpstr>
      <vt:lpstr>Humo volcánico (Vog)</vt:lpstr>
      <vt:lpstr>Peligros asociados</vt:lpstr>
      <vt:lpstr>Preparación contra erupciones volcánicas</vt:lpstr>
      <vt:lpstr>Alertas y advertencias</vt:lpstr>
      <vt:lpstr>Alertas y advertencias</vt:lpstr>
      <vt:lpstr>Durante una erupción volcánica</vt:lpstr>
      <vt:lpstr>Después de una erupción volcánica</vt:lpstr>
      <vt:lpstr>¿Preguntas finales?</vt:lpstr>
      <vt:lpstr>CERT Anexo sobre peligros</vt:lpstr>
      <vt:lpstr>Introducción</vt:lpstr>
      <vt:lpstr>Introducción</vt:lpstr>
      <vt:lpstr>Impactos de las tormentas de invierno</vt:lpstr>
      <vt:lpstr>Elementos de las tormentas de invierno</vt:lpstr>
      <vt:lpstr>Precipitación fuerte</vt:lpstr>
      <vt:lpstr>Precipitación fuerte</vt:lpstr>
      <vt:lpstr>Efectos del frío</vt:lpstr>
      <vt:lpstr>Efectos del frío</vt:lpstr>
      <vt:lpstr>Vigilancia y advertencias</vt:lpstr>
      <vt:lpstr>Vigilancia y advertencias</vt:lpstr>
      <vt:lpstr>Preparación contra tormentas de invierno</vt:lpstr>
      <vt:lpstr>Durante una tormenta de invierno</vt:lpstr>
      <vt:lpstr>Viajes en el invierno</vt:lpstr>
      <vt:lpstr>Después de una tormenta de invierno</vt:lpstr>
      <vt:lpstr>¿Preguntas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 Anexos Sobre Peligros</dc:title>
  <dc:creator>Taryn Wilkinson</dc:creator>
  <cp:lastModifiedBy>Kim, Yeuna</cp:lastModifiedBy>
  <cp:revision>67</cp:revision>
  <dcterms:created xsi:type="dcterms:W3CDTF">2019-02-12T16:17:55Z</dcterms:created>
  <dcterms:modified xsi:type="dcterms:W3CDTF">2019-09-27T19:00:12Z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